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A990-4FD8-459E-A769-1F162D0A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1FC85C-3ADF-4A2A-96FE-4E6D858E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A44C7-1FD4-4047-A842-1D5C064F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BF38E-A5CC-45C7-B932-F054F675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DB744-7CF6-42BD-8683-567C6F5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C4AE-3338-49BD-8BE7-0954A62D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874191-37C0-4A4C-9594-1EE20A20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3A175-34F0-4A89-8A8A-BC1C7ED3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8032C-C1D3-4DB0-BCF4-FC97769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84528-76F4-4A1F-A697-EF521B97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6364A2-3B46-42E0-A0CC-BED322BD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261511-891F-4C52-87B3-9ED2C03B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30177-A3C7-4652-B2C8-4C3B3C6A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4B928-589D-4811-94FE-371F60B5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FBE6B-E231-4F88-ACC3-36AA18DB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84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19559-4281-463D-B975-D8BADAA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BE246-FAFB-463A-B944-E03C59C3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EF68A-2918-46A4-A768-DE7FE0E0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123F9-D12F-406B-BF90-8C39699C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18BCC-E145-4D0C-9F77-A174F41D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1E771-C63A-4C82-AF52-8A76DE0F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3D5B6-CD50-4F27-B4F6-B4EAE6F1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55C37-E97A-429B-AA0A-E074F727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664B9-C668-4055-91A1-56CDD51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E3E28-4DDB-4607-95BC-23F54D72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7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3F21-61AB-49C3-9D0D-1FAA23F0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6AF98-3FDF-4887-A5AC-761E47F4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91304-659F-4354-AD30-7F3FA132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D690C-FE71-40CB-8F84-6D99AEB8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7B75C-353E-431F-955C-60D1516D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EB027C-49E0-4623-8A6D-ED6718A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C4E5C-0CEC-4C82-BEE3-5A515FAC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74CC53-02B4-4E19-BE9A-1A3835E3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25DD16-58F8-45AD-A9CE-6EC4D386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38A2F5-6140-4FFA-AD92-9955FDC89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7B392A-2688-435C-8F0E-F15DB6E9A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CAF05C-16F2-45DF-AACC-2D18F59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2FBA2B-EF00-4343-932F-3E58B027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FE35D3-DF3F-484E-A874-53989CD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A8B8-FEA1-43D8-9873-254BA5F3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B8B687-4D43-4386-A060-04A2BB85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0ECCA-21C3-4447-B502-3B231D1A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711619-7F73-4C1D-9940-3A50663C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F78244-7F11-4BAB-A791-FD8EE534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0B724D-D9CF-4F79-9047-3535F15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882C5-793E-4265-A8C3-9075AA6F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A8736-F61A-4582-87C1-7ECA099C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1AAF2-E27F-4D5E-8527-5B553668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329A6F-C72A-40DF-B64A-D2A67E72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60D93-6E4B-4AEC-ADB0-744746AA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FBE62-4085-48D1-BFA2-536EB08D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E1005-63BF-4B7C-80BE-EBA2EDAC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1730B-867F-44E7-A9C6-930DA338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51DD31-9D07-4E04-8D76-3376CAA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7A84B-C4DA-4973-A92E-ED7791B4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C6E7E-6B47-4113-9CA7-8A320FF6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49EEF6-C458-4A6D-BD54-1C6B6107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9F3F3-FCC6-4EA2-BECA-2A9E341E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7456B-B7A3-4BA0-A501-7F944E98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952FFB-564C-4F30-818A-523C7569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1BF62-A74E-465D-859C-431FA03D0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6AE4-458F-4F4E-AB57-6DF42EB80914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DA28C-5886-4D48-B9CD-2E86474F3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F36AC-8915-4C75-BAE9-242AF096D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3829-7D6D-4D96-AB8D-6E1D3C8319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1up/semesterWorkSecond_SegmentTre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-maxx.ru/algo/segment_t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8014A-CC8E-49C8-9513-B914DBBCF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29C19F-77AD-42F2-96A7-7A0A5ACD5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62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6C3F-BD2B-458A-82E1-2E0DDDD7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 на репозиторий с кодом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4337D-61BA-4904-8632-F7761A38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3429000"/>
            <a:ext cx="9791701" cy="6551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https://github.com/ge1up/semesterWorkSecond_SegmentTree.git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70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30C78-DC92-480A-BB51-6D8FE06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Основной 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2E524-ABAE-4600-91CD-CE34049E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Дерево отрезков — это структура данных, которая позволяет эффективно (т.е. за асимптотику O (</a:t>
            </a:r>
            <a:r>
              <a:rPr lang="ru-RU" dirty="0" err="1"/>
              <a:t>log</a:t>
            </a:r>
            <a:r>
              <a:rPr lang="ru-RU" dirty="0"/>
              <a:t> n)) реализовать операции следующего вида: нахождение суммы/минимума элементов массива в заданном отрезке (a[l...r], где l и r поступают на вход алгоритма), при этом дополнительно возможно изменение элементов массива: как изменение значения одного элемента, так и изменение элементов на целом </a:t>
            </a:r>
            <a:r>
              <a:rPr lang="ru-RU" dirty="0" err="1"/>
              <a:t>подотрезке</a:t>
            </a:r>
            <a:r>
              <a:rPr lang="ru-RU" dirty="0"/>
              <a:t> массива (т.е. разрешается присвоить всем элементам a[l...r] какое-либо значение, либо прибавить ко всем элементам массива какое-либо число).</a:t>
            </a:r>
          </a:p>
        </p:txBody>
      </p:sp>
    </p:spTree>
    <p:extLst>
      <p:ext uri="{BB962C8B-B14F-4D97-AF65-F5344CB8AC3E}">
        <p14:creationId xmlns:p14="http://schemas.microsoft.com/office/powerpoint/2010/main" val="392063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0804A-9ED2-4C0B-A34D-448DA0F5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Запрос суммы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47663-694F-4542-BD9F-B0F4DD4E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Рассмотрим теперь запрос суммы. На вход поступают два числа l и r, и мы должны за время O (log n) посчитать сумму чисел на отрезке a[l…r].</a:t>
            </a:r>
          </a:p>
          <a:p>
            <a:pPr marL="0" indent="0">
              <a:buNone/>
            </a:pPr>
            <a:r>
              <a:rPr lang="ru-RU" dirty="0"/>
              <a:t>Для этого мы будем спускаться по построенному дереву отрезков, используя для подсчёта ответа посчитанные ранее суммы на каждой вершине дерева. Изначально мы встаём в корень дерева отрезков. Посмотрим, в какие из двух его сыновей попадает отрезок запроса [l ...r] (напомним, что сыновья корня дерева отрезков — это отрезки [0 ...n/2] и [n/2+1 ...n-1]). Возможны два варианта: что отрезок [l ...r] попадает только в одного сына корня, и что, наоборот, отрезок пересекается с обоими сыновьями.</a:t>
            </a:r>
          </a:p>
          <a:p>
            <a:pPr marL="0" indent="0">
              <a:buNone/>
            </a:pPr>
            <a:r>
              <a:rPr lang="ru-RU" dirty="0"/>
              <a:t>Первый случай прост: просто перейдём в того сына, в котором лежит наш отрезок-запрос, и применим описываемый здесь алгоритм к текущей вершине.</a:t>
            </a:r>
          </a:p>
          <a:p>
            <a:pPr marL="0" indent="0">
              <a:buNone/>
            </a:pPr>
            <a:r>
              <a:rPr lang="ru-RU" dirty="0"/>
              <a:t>Во втором же случае нам не остаётся других вариантов, кроме как перейти сначала в левого сына и посчитать ответ на запрос в нём, а затем — перейти в правого сына, посчитать в нём ответ и прибавить к нашему ответу. Иными словами, если левый сын представлял отрезок [l1 ...r1], а правый — отрезок [l2 ...r2] (заметим, что l2 = r1 + 1), то мы перейдём в левого сына с запросом [l ...r1], а в правого — с запросом [l2 ...r].</a:t>
            </a:r>
          </a:p>
          <a:p>
            <a:pPr marL="0" indent="0">
              <a:buNone/>
            </a:pPr>
            <a:r>
              <a:rPr lang="ru-RU" dirty="0"/>
              <a:t>Итак, обработка запроса суммы представляет собой рекурсивную функцию, которая всякий раз вызывает себя либо от левого сына, либо от правого (не изменяя границы запроса в обоих случаях), либо от обоих сразу (при этом деля наш запрос на два соответствующих подзапроса). Однако рекурсивные вызовы будем делать не всегда: если текущий запрос совпал с границами отрезка в текущей вершине дерева отрезков, то в качестве ответа будем возвращать предвычисленное значение суммы на этом отрезке, записанное в дереве отрезков.</a:t>
            </a:r>
          </a:p>
          <a:p>
            <a:pPr marL="0" indent="0">
              <a:buNone/>
            </a:pPr>
            <a:r>
              <a:rPr lang="ru-RU" dirty="0"/>
              <a:t>Иными словами, вычисление запроса представляет собой спуск по дереву отрезков, который распространяется по всем нужным ветвям дерева, и для быстрой работы использующий уже посчитанные суммы по каждому отрезку в дереве отрезков.</a:t>
            </a:r>
          </a:p>
        </p:txBody>
      </p:sp>
    </p:spTree>
    <p:extLst>
      <p:ext uri="{BB962C8B-B14F-4D97-AF65-F5344CB8AC3E}">
        <p14:creationId xmlns:p14="http://schemas.microsoft.com/office/powerpoint/2010/main" val="30215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AB43D-5D0D-4F23-9A50-2CD03F68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Запрос обновления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B5597-2E35-404A-AEF2-9AE8D1E1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Напомним, что запрос обновления получает на вход индекс i и значение x, и перестраивает дерево отрезков таким образом, чтобы оно соответствовало новому значению a[i]=x. Этот запрос должен также выполняться за время O (log n).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более простой запрос по сравнению с запросом подсчёта суммы. Дело в том, что элемент a[i] участвует только в относительно небольшом числе вершин дерева отрезков: а именно, в O (log n) вершинах — по одной с каждого уровня.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Тогда понятно, что запрос обновления можно реализовать как рекурсивную функцию: ей передаётся текущая вершина дерева отрезков, и эта функция выполняет рекурсивный вызов от одного из двух своих сыновей (от того, который содержит позицию i в своём отрезке), а после этого — пересчитывает значение суммы в текущей вершине точно таким же образом, как мы это делали при построении дерева отрезков (т.е. как сумма значений по обоим сыновьям текущей вершины).</a:t>
            </a:r>
          </a:p>
        </p:txBody>
      </p:sp>
    </p:spTree>
    <p:extLst>
      <p:ext uri="{BB962C8B-B14F-4D97-AF65-F5344CB8AC3E}">
        <p14:creationId xmlns:p14="http://schemas.microsoft.com/office/powerpoint/2010/main" val="31632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65F2C-F052-48F8-AE7B-263E23F7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Временная 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A4532-0794-4854-A104-B1B7E1F4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Почему же асимптотика этого алгоритма будет O (log n)? Для этого посмотрим на каждом уровне дерева отрезков, сколько максимум отрезков могла посетить наша рекурсивная функция при обработке какого-либо запроса. Утверждается, что таких отрезков не могло быть более четырёх; тогда, учитывая оценку    O (log n) для высоты дерева, мы и получаем нужную асимптотику времени работы алгоритма.</a:t>
            </a:r>
          </a:p>
          <a:p>
            <a:pPr marL="0" indent="0">
              <a:buNone/>
            </a:pPr>
            <a:r>
              <a:rPr lang="ru-RU" dirty="0"/>
              <a:t>Покажем, что эта оценка о четырёх отрезках верна. В самом деле, на нулевом уровне дерева запросов затрагивается единственная вершина — корень дерева. Дальше на первом уровне рекурсивный вызов в худшем случае разбивается на два рекурсивных вызова, но важно здесь то, что запросы в этих двух вызовах будут соседствовать, т.е. число l</a:t>
            </a:r>
            <a:r>
              <a:rPr lang="en-US" dirty="0"/>
              <a:t>’’ </a:t>
            </a:r>
            <a:r>
              <a:rPr lang="ru-RU" dirty="0"/>
              <a:t>запроса во втором рекурсивном вызове будет на единицу больше числа r</a:t>
            </a:r>
            <a:r>
              <a:rPr lang="en-US" dirty="0"/>
              <a:t>’ </a:t>
            </a:r>
            <a:r>
              <a:rPr lang="ru-RU" dirty="0"/>
              <a:t>запроса в первом рекурсивном вызове. Отсюда следует, что на следующем уровне каждый из этих двух вызовов мог породить ещё по два рекурсивных вызова, но в таком случае половина этих запросов отработает </a:t>
            </a:r>
            <a:r>
              <a:rPr lang="ru-RU" dirty="0" err="1"/>
              <a:t>нерекурсивно</a:t>
            </a:r>
            <a:r>
              <a:rPr lang="ru-RU" dirty="0"/>
              <a:t>, взяв нужное значение из вершины дерева отрезков. Таким образом, всякий раз у нас будет не более двух реально работающих ветвей рекурсии (можно сказать, что одна ветвь приближается к левой границе запроса, а вторая ветвь — к правой), а всего число затронутых отрезков не могло превысить высоты дерева отрезков, умноженной на четыре, т.е. оно есть число O (log n).</a:t>
            </a:r>
          </a:p>
          <a:p>
            <a:pPr marL="0" indent="0">
              <a:buNone/>
            </a:pPr>
            <a:r>
              <a:rPr lang="ru-RU" dirty="0"/>
              <a:t>В завершение можно привести и такое понимание работы запроса суммы: входной отрезок [l</a:t>
            </a:r>
            <a:r>
              <a:rPr lang="en-US" dirty="0"/>
              <a:t>…</a:t>
            </a:r>
            <a:r>
              <a:rPr lang="ru-RU" dirty="0"/>
              <a:t>r] разбивается на несколько </a:t>
            </a:r>
            <a:r>
              <a:rPr lang="ru-RU" dirty="0" err="1"/>
              <a:t>подотрезков</a:t>
            </a:r>
            <a:r>
              <a:rPr lang="ru-RU" dirty="0"/>
              <a:t>, ответ на каждом из которых уже подсчитан и сохранён в дереве. Если делать это разбиение правильным образом, то благодаря структуре дерева отрезков число необходимых </a:t>
            </a:r>
            <a:r>
              <a:rPr lang="ru-RU" dirty="0" err="1"/>
              <a:t>подотрезков</a:t>
            </a:r>
            <a:r>
              <a:rPr lang="ru-RU" dirty="0"/>
              <a:t> всегда будет O (log n), что и даёт эффективность работы дерева отрезков.</a:t>
            </a:r>
          </a:p>
        </p:txBody>
      </p:sp>
    </p:spTree>
    <p:extLst>
      <p:ext uri="{BB962C8B-B14F-4D97-AF65-F5344CB8AC3E}">
        <p14:creationId xmlns:p14="http://schemas.microsoft.com/office/powerpoint/2010/main" val="350817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93E4A-36F9-4946-B667-BC5F34A4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Средние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AB568-64CD-495F-9484-2656CE9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Исходя из полученных результатов измерения времени работы мы получили</a:t>
            </a:r>
            <a:r>
              <a:rPr lang="en-US" dirty="0"/>
              <a:t>:</a:t>
            </a:r>
          </a:p>
          <a:p>
            <a:r>
              <a:rPr lang="ru-RU" dirty="0"/>
              <a:t>Среднее время выполнения запроса суммы 100 элементов – 1512 наносекунд -</a:t>
            </a:r>
            <a:r>
              <a:rPr lang="en-US" dirty="0"/>
              <a:t>&gt; </a:t>
            </a:r>
            <a:r>
              <a:rPr lang="ru-RU" dirty="0"/>
              <a:t>среднее время вычисления суммы 1 элемента – 15.12 наносекунд.</a:t>
            </a:r>
          </a:p>
          <a:p>
            <a:r>
              <a:rPr lang="ru-RU" dirty="0"/>
              <a:t>Среднее время изменения одного элемента – 1073 наносекунды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325045-3D2A-45D6-85F7-9ED0AD37D14D}"/>
              </a:ext>
            </a:extLst>
          </p:cNvPr>
          <p:cNvSpPr txBox="1"/>
          <p:nvPr/>
        </p:nvSpPr>
        <p:spPr>
          <a:xfrm>
            <a:off x="643467" y="463046"/>
            <a:ext cx="16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суммы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48D4A-175A-49E6-B760-DA97D7070A88}"/>
              </a:ext>
            </a:extLst>
          </p:cNvPr>
          <p:cNvSpPr txBox="1"/>
          <p:nvPr/>
        </p:nvSpPr>
        <p:spPr>
          <a:xfrm>
            <a:off x="6237462" y="2805668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обновления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9F506B-1FEC-4000-B569-DF1C679F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2378"/>
            <a:ext cx="5452533" cy="32663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A8664ED-0348-47DE-90E0-FD0254AA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62" y="3175000"/>
            <a:ext cx="5588702" cy="33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9D6AF-2A1F-4D79-ACA0-B674CEE1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2C0C5-40CE-4B24-8971-63A85996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Дерево отрезков — это структура данных, которая, действительно, эффективна на таких операциях как нахождение суммы в заданном отрезке и изменения элемента массива. Эти операции она способна производить очень быстро, всего за   </a:t>
            </a:r>
            <a:r>
              <a:rPr lang="en-US" dirty="0"/>
              <a:t>O(log 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6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5E2CA-05F0-4A12-B636-E347E29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использованной литературы (источников)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BEB80-AA04-4671-BD19-038213FC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http://e-maxx.ru/algo/segment_tree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101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1101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Дерево отрезков</vt:lpstr>
      <vt:lpstr>Основной принцип работы</vt:lpstr>
      <vt:lpstr>Запрос суммы</vt:lpstr>
      <vt:lpstr>Запрос обновления</vt:lpstr>
      <vt:lpstr>Временная сложность</vt:lpstr>
      <vt:lpstr>Средние значения</vt:lpstr>
      <vt:lpstr>Презентация PowerPoint</vt:lpstr>
      <vt:lpstr>Вывод</vt:lpstr>
      <vt:lpstr>Список использованной литературы (источников)</vt:lpstr>
      <vt:lpstr>Ссылка на репозиторий с кодом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Эльдар</dc:creator>
  <cp:lastModifiedBy>Эльдар</cp:lastModifiedBy>
  <cp:revision>15</cp:revision>
  <dcterms:created xsi:type="dcterms:W3CDTF">2023-05-09T18:24:44Z</dcterms:created>
  <dcterms:modified xsi:type="dcterms:W3CDTF">2023-05-17T20:50:22Z</dcterms:modified>
</cp:coreProperties>
</file>