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Bebas Neue"/>
      <p:regular r:id="rId14"/>
    </p:embeddedFont>
    <p:embeddedFont>
      <p:font typeface="Maven Pro"/>
      <p:regular r:id="rId15"/>
      <p:bold r:id="rId16"/>
    </p:embeddedFont>
    <p:embeddedFont>
      <p:font typeface="Share Tech"/>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avenPro-regular.fntdata"/><Relationship Id="rId14" Type="http://schemas.openxmlformats.org/officeDocument/2006/relationships/font" Target="fonts/BebasNeue-regular.fntdata"/><Relationship Id="rId17" Type="http://schemas.openxmlformats.org/officeDocument/2006/relationships/font" Target="fonts/ShareTech-regular.fntdata"/><Relationship Id="rId16" Type="http://schemas.openxmlformats.org/officeDocument/2006/relationships/font" Target="fonts/Maven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16c18d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16c18d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16c18d1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16c18d1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CPU</a:t>
            </a:r>
            <a:endParaRPr/>
          </a:p>
          <a:p>
            <a:pPr indent="-298450" lvl="1" marL="9144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GPU</a:t>
            </a:r>
            <a:endParaRPr/>
          </a:p>
          <a:p>
            <a:pPr indent="-298450" lvl="1" marL="914400" rtl="0" algn="l">
              <a:spcBef>
                <a:spcPts val="0"/>
              </a:spcBef>
              <a:spcAft>
                <a:spcPts val="0"/>
              </a:spcAft>
              <a:buSzPts val="1100"/>
              <a:buChar char="○"/>
            </a:pPr>
            <a:r>
              <a:rPr lang="en"/>
              <a:t>Modern GPUs are efficient at manipulating computer graphics and image processing. </a:t>
            </a:r>
            <a:endParaRPr/>
          </a:p>
          <a:p>
            <a:pPr indent="-298450" lvl="1" marL="914400" rtl="0" algn="l">
              <a:spcBef>
                <a:spcPts val="0"/>
              </a:spcBef>
              <a:spcAft>
                <a:spcPts val="0"/>
              </a:spcAft>
              <a:buSzPts val="1100"/>
              <a:buChar char="○"/>
            </a:pPr>
            <a:r>
              <a:rPr lang="en"/>
              <a:t>Their parallel structure makes them more efficient than general-purpose central processing units (CPUs) for algorithms that process large blocks of data in parallel. </a:t>
            </a:r>
            <a:endParaRPr/>
          </a:p>
          <a:p>
            <a:pPr indent="-298450" lvl="1" marL="914400" rtl="0" algn="l">
              <a:spcBef>
                <a:spcPts val="0"/>
              </a:spcBef>
              <a:spcAft>
                <a:spcPts val="0"/>
              </a:spcAft>
              <a:buSzPts val="1100"/>
              <a:buChar char="○"/>
            </a:pPr>
            <a:r>
              <a:rPr lang="en"/>
              <a:t>In a personal computer, a GPU can be present on a video card or embedded on the motherboard. </a:t>
            </a:r>
            <a:endParaRPr/>
          </a:p>
          <a:p>
            <a:pPr indent="-298450" lvl="1" marL="914400" rtl="0" algn="l">
              <a:spcBef>
                <a:spcPts val="0"/>
              </a:spcBef>
              <a:spcAft>
                <a:spcPts val="0"/>
              </a:spcAft>
              <a:buSzPts val="1100"/>
              <a:buChar char="○"/>
            </a:pPr>
            <a:r>
              <a:rPr lang="en"/>
              <a:t>In some CPUs, they are embedded on the CPU die.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f25595c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f25595c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16c18d10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16c18d10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left shows Metro Exodus gameplay using their 4A Engine, something that we’ve all probably seen *a* version of one way or another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right shows a fluid simulation in Autodesk CFD, something that my Mechanical </a:t>
            </a:r>
            <a:r>
              <a:rPr lang="en"/>
              <a:t>Engineer</a:t>
            </a:r>
            <a:r>
              <a:rPr lang="en"/>
              <a:t> </a:t>
            </a:r>
            <a:r>
              <a:rPr lang="en"/>
              <a:t>roommate</a:t>
            </a:r>
            <a:r>
              <a:rPr lang="en"/>
              <a:t> is all too well familiar with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0f25595ca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0f25595ca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Plug and Play devices and computers buses have specifications that facilitate the recognition of a hardware component in a system without the need for physical device configuration or user intervention in resolving resource conflicts</a:t>
            </a:r>
            <a:endParaRPr/>
          </a:p>
          <a:p>
            <a:pPr indent="-298450" lvl="1" marL="914400" rtl="0" algn="l">
              <a:spcBef>
                <a:spcPts val="0"/>
              </a:spcBef>
              <a:spcAft>
                <a:spcPts val="0"/>
              </a:spcAft>
              <a:buSzPts val="1100"/>
              <a:buChar char="○"/>
            </a:pPr>
            <a:r>
              <a:rPr lang="en"/>
              <a:t>Examples include: USB, PCI, PCI Express, Thunderbolt, SATA, HDMI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f25595ca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f25595ca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Hardware improvements in general will increase the speed at which the CPU and GPU communicate and therefore improve their level of optimization and performance</a:t>
            </a:r>
            <a:endParaRPr/>
          </a:p>
          <a:p>
            <a:pPr indent="-298450" lvl="0" marL="457200" rtl="0" algn="l">
              <a:spcBef>
                <a:spcPts val="0"/>
              </a:spcBef>
              <a:spcAft>
                <a:spcPts val="0"/>
              </a:spcAft>
              <a:buSzPts val="1100"/>
              <a:buChar char="●"/>
            </a:pPr>
            <a:r>
              <a:rPr lang="en"/>
              <a:t>Maximizing PCIe throughput</a:t>
            </a:r>
            <a:endParaRPr/>
          </a:p>
          <a:p>
            <a:pPr indent="-298450" lvl="1" marL="914400" rtl="0" algn="l">
              <a:spcBef>
                <a:spcPts val="0"/>
              </a:spcBef>
              <a:spcAft>
                <a:spcPts val="0"/>
              </a:spcAft>
              <a:buSzPts val="1100"/>
              <a:buChar char="○"/>
            </a:pPr>
            <a:r>
              <a:rPr lang="en"/>
              <a:t>PCIe 5.0 doubles performance compared to PCIe 4.0</a:t>
            </a:r>
            <a:endParaRPr/>
          </a:p>
          <a:p>
            <a:pPr indent="-298450" lvl="1" marL="914400" rtl="0" algn="l">
              <a:spcBef>
                <a:spcPts val="0"/>
              </a:spcBef>
              <a:spcAft>
                <a:spcPts val="0"/>
              </a:spcAft>
              <a:buSzPts val="1100"/>
              <a:buChar char="○"/>
            </a:pPr>
            <a:r>
              <a:rPr lang="en"/>
              <a:t>Use transfers that are of reasonable size (a few MB, at least)</a:t>
            </a:r>
            <a:endParaRPr/>
          </a:p>
          <a:p>
            <a:pPr indent="-298450" lvl="1" marL="914400" rtl="0" algn="l">
              <a:spcBef>
                <a:spcPts val="0"/>
              </a:spcBef>
              <a:spcAft>
                <a:spcPts val="0"/>
              </a:spcAft>
              <a:buSzPts val="1100"/>
              <a:buChar char="○"/>
            </a:pPr>
            <a:r>
              <a:rPr lang="en"/>
              <a:t>Overlap memcopies with useful computation</a:t>
            </a:r>
            <a:endParaRPr/>
          </a:p>
          <a:p>
            <a:pPr indent="-298450" lvl="2" marL="1371600" rtl="0" algn="l">
              <a:spcBef>
                <a:spcPts val="0"/>
              </a:spcBef>
              <a:spcAft>
                <a:spcPts val="0"/>
              </a:spcAft>
              <a:buSzPts val="1100"/>
              <a:buChar char="■"/>
            </a:pPr>
            <a:r>
              <a:rPr lang="en">
                <a:solidFill>
                  <a:schemeClr val="dk1"/>
                </a:solidFill>
              </a:rPr>
              <a:t>Copy the values of </a:t>
            </a:r>
            <a:r>
              <a:rPr i="1" lang="en">
                <a:solidFill>
                  <a:schemeClr val="dk1"/>
                </a:solidFill>
              </a:rPr>
              <a:t>num </a:t>
            </a:r>
            <a:r>
              <a:rPr lang="en">
                <a:solidFill>
                  <a:schemeClr val="dk1"/>
                </a:solidFill>
              </a:rPr>
              <a:t>bytes from the location pointed to by source directly to the memory block pointed to by destination</a:t>
            </a:r>
            <a:endParaRPr/>
          </a:p>
          <a:p>
            <a:pPr indent="-298450" lvl="1" marL="914400" rtl="0" algn="l">
              <a:spcBef>
                <a:spcPts val="0"/>
              </a:spcBef>
              <a:spcAft>
                <a:spcPts val="0"/>
              </a:spcAft>
              <a:buSzPts val="1100"/>
              <a:buChar char="○"/>
            </a:pPr>
            <a:r>
              <a:rPr lang="en"/>
              <a:t>Use pinned system memory</a:t>
            </a:r>
            <a:endParaRPr/>
          </a:p>
          <a:p>
            <a:pPr indent="-298450" lvl="2" marL="1371600" rtl="0" algn="l">
              <a:spcBef>
                <a:spcPts val="0"/>
              </a:spcBef>
              <a:spcAft>
                <a:spcPts val="0"/>
              </a:spcAft>
              <a:buClr>
                <a:schemeClr val="dk1"/>
              </a:buClr>
              <a:buSzPts val="1100"/>
              <a:buChar char="■"/>
            </a:pPr>
            <a:r>
              <a:rPr lang="en">
                <a:solidFill>
                  <a:schemeClr val="dk1"/>
                </a:solidFill>
              </a:rPr>
              <a:t>faster PCIe copies </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memcopies asynchronous with CPU </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memcopies asynchronous with GPU</a:t>
            </a:r>
            <a:endParaRPr/>
          </a:p>
          <a:p>
            <a:pPr indent="-298450" lvl="0" marL="457200" rtl="0" algn="l">
              <a:spcBef>
                <a:spcPts val="0"/>
              </a:spcBef>
              <a:spcAft>
                <a:spcPts val="0"/>
              </a:spcAft>
              <a:buSzPts val="1100"/>
              <a:buChar char="●"/>
            </a:pPr>
            <a:r>
              <a:rPr lang="en"/>
              <a:t>Overlapping Kernel Execution with Memory Copies</a:t>
            </a:r>
            <a:endParaRPr/>
          </a:p>
          <a:p>
            <a:pPr indent="-298450" lvl="1" marL="914400" rtl="0" algn="l">
              <a:spcBef>
                <a:spcPts val="0"/>
              </a:spcBef>
              <a:spcAft>
                <a:spcPts val="0"/>
              </a:spcAft>
              <a:buSzPts val="1100"/>
              <a:buChar char="○"/>
            </a:pPr>
            <a:r>
              <a:rPr lang="en"/>
              <a:t>D2H or H2D memcopy from pinned memory Kernel and memcopy in different, non-0 stream</a:t>
            </a:r>
            <a:endParaRPr/>
          </a:p>
          <a:p>
            <a:pPr indent="-298450" lvl="1" marL="914400" rtl="0" algn="l">
              <a:spcBef>
                <a:spcPts val="0"/>
              </a:spcBef>
              <a:spcAft>
                <a:spcPts val="0"/>
              </a:spcAft>
              <a:buSzPts val="1100"/>
              <a:buChar char="○"/>
            </a:pPr>
            <a:r>
              <a:rPr lang="en"/>
              <a:t>Call Sequencing for Optimal Overlap</a:t>
            </a:r>
            <a:endParaRPr/>
          </a:p>
          <a:p>
            <a:pPr indent="-298450" lvl="1" marL="914400" rtl="0" algn="l">
              <a:spcBef>
                <a:spcPts val="0"/>
              </a:spcBef>
              <a:spcAft>
                <a:spcPts val="0"/>
              </a:spcAft>
              <a:buSzPts val="1100"/>
              <a:buChar char="○"/>
            </a:pPr>
            <a:r>
              <a:rPr lang="en"/>
              <a:t>Hyper-Q</a:t>
            </a:r>
            <a:endParaRPr/>
          </a:p>
          <a:p>
            <a:pPr indent="-298450" lvl="2" marL="1371600" rtl="0" algn="l">
              <a:spcBef>
                <a:spcPts val="0"/>
              </a:spcBef>
              <a:spcAft>
                <a:spcPts val="0"/>
              </a:spcAft>
              <a:buSzPts val="1100"/>
              <a:buChar char="■"/>
            </a:pPr>
            <a:r>
              <a:rPr lang="en"/>
              <a:t>Hyper-Q refers to some architectural and hardware changes that occur in cc3.5 and newer devices</a:t>
            </a:r>
            <a:endParaRPr/>
          </a:p>
          <a:p>
            <a:pPr indent="-298450" lvl="2" marL="1371600" rtl="0" algn="l">
              <a:spcBef>
                <a:spcPts val="0"/>
              </a:spcBef>
              <a:spcAft>
                <a:spcPts val="0"/>
              </a:spcAft>
              <a:buSzPts val="1100"/>
              <a:buChar char="■"/>
            </a:pPr>
            <a:r>
              <a:rPr lang="en"/>
              <a:t>Improves scheduling of concurrently executed grids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f25595ca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0f25595ca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fb91d2e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fb91d2e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Another system for automatic system for managing and optimizing CPU-GPU communication, called the CPU-GPU Communication Manager (CGCM), consists of a run-time library and a set of compiler transformations that work together to manage and optimize CPU-GPU communication</a:t>
            </a:r>
            <a:endParaRPr/>
          </a:p>
          <a:p>
            <a:pPr indent="-298450" lvl="0" marL="457200" rtl="0" algn="l">
              <a:spcBef>
                <a:spcPts val="0"/>
              </a:spcBef>
              <a:spcAft>
                <a:spcPts val="0"/>
              </a:spcAft>
              <a:buSzPts val="1100"/>
              <a:buChar char="●"/>
            </a:pPr>
            <a:r>
              <a:rPr lang="en"/>
              <a:t>Using a Linpack optimized using the adaptive optimization framework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fb91d2e7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fb91d2e7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45100"/>
            <a:ext cx="4242900" cy="2377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52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22600"/>
            <a:ext cx="42429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800">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 name="Google Shape;11;p2"/>
          <p:cNvSpPr/>
          <p:nvPr/>
        </p:nvSpPr>
        <p:spPr>
          <a:xfrm>
            <a:off x="8781344" y="240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8756292" y="1085276"/>
            <a:ext cx="188650" cy="2468354"/>
            <a:chOff x="250617" y="2402301"/>
            <a:chExt cx="188650" cy="2468354"/>
          </a:xfrm>
        </p:grpSpPr>
        <p:sp>
          <p:nvSpPr>
            <p:cNvPr id="13" name="Google Shape;13;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139298" y="21446"/>
            <a:ext cx="98059" cy="1906193"/>
            <a:chOff x="139298" y="21446"/>
            <a:chExt cx="98059" cy="1906193"/>
          </a:xfrm>
        </p:grpSpPr>
        <p:sp>
          <p:nvSpPr>
            <p:cNvPr id="18" name="Google Shape;18;p2"/>
            <p:cNvSpPr/>
            <p:nvPr/>
          </p:nvSpPr>
          <p:spPr>
            <a:xfrm>
              <a:off x="139298" y="182934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4088"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414454" y="1881556"/>
            <a:ext cx="121434" cy="2043400"/>
            <a:chOff x="414454" y="1881556"/>
            <a:chExt cx="121434" cy="2043400"/>
          </a:xfrm>
        </p:grpSpPr>
        <p:sp>
          <p:nvSpPr>
            <p:cNvPr id="21" name="Google Shape;21;p2"/>
            <p:cNvSpPr/>
            <p:nvPr/>
          </p:nvSpPr>
          <p:spPr>
            <a:xfrm>
              <a:off x="470939"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14454" y="3618720"/>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4936" y="3844499"/>
              <a:ext cx="80469" cy="80458"/>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a:off x="6004644" y="4796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767909" y="1442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3" name="Shape 133"/>
        <p:cNvGrpSpPr/>
        <p:nvPr/>
      </p:nvGrpSpPr>
      <p:grpSpPr>
        <a:xfrm>
          <a:off x="0" y="0"/>
          <a:ext cx="0" cy="0"/>
          <a:chOff x="0" y="0"/>
          <a:chExt cx="0" cy="0"/>
        </a:xfrm>
      </p:grpSpPr>
      <p:sp>
        <p:nvSpPr>
          <p:cNvPr id="134" name="Google Shape;134;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5" name="Google Shape;135;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36" name="Google Shape;136;p11"/>
          <p:cNvGrpSpPr/>
          <p:nvPr/>
        </p:nvGrpSpPr>
        <p:grpSpPr>
          <a:xfrm>
            <a:off x="278798" y="1881556"/>
            <a:ext cx="191952" cy="1929123"/>
            <a:chOff x="278798" y="1881556"/>
            <a:chExt cx="191952" cy="1929123"/>
          </a:xfrm>
        </p:grpSpPr>
        <p:sp>
          <p:nvSpPr>
            <p:cNvPr id="137" name="Google Shape;137;p11"/>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1"/>
          <p:cNvGrpSpPr/>
          <p:nvPr/>
        </p:nvGrpSpPr>
        <p:grpSpPr>
          <a:xfrm>
            <a:off x="8518310" y="1117301"/>
            <a:ext cx="191952" cy="1289053"/>
            <a:chOff x="8518310" y="1117301"/>
            <a:chExt cx="191952" cy="1289053"/>
          </a:xfrm>
        </p:grpSpPr>
        <p:sp>
          <p:nvSpPr>
            <p:cNvPr id="140" name="Google Shape;140;p11"/>
            <p:cNvSpPr/>
            <p:nvPr/>
          </p:nvSpPr>
          <p:spPr>
            <a:xfrm>
              <a:off x="8610060" y="1117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8518310" y="2214403"/>
              <a:ext cx="191952" cy="191952"/>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11"/>
          <p:cNvGrpSpPr/>
          <p:nvPr/>
        </p:nvGrpSpPr>
        <p:grpSpPr>
          <a:xfrm>
            <a:off x="8786190" y="2702371"/>
            <a:ext cx="121446" cy="1966926"/>
            <a:chOff x="8786190" y="2702371"/>
            <a:chExt cx="121446" cy="1966926"/>
          </a:xfrm>
        </p:grpSpPr>
        <p:sp>
          <p:nvSpPr>
            <p:cNvPr id="143" name="Google Shape;143;p11"/>
            <p:cNvSpPr/>
            <p:nvPr/>
          </p:nvSpPr>
          <p:spPr>
            <a:xfrm>
              <a:off x="8842675" y="2702371"/>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786190" y="4547851"/>
              <a:ext cx="121446" cy="121446"/>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1"/>
          <p:cNvSpPr/>
          <p:nvPr/>
        </p:nvSpPr>
        <p:spPr>
          <a:xfrm>
            <a:off x="4949065"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6784265" y="4824001"/>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7933240"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297019" y="478008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373850" y="1992131"/>
            <a:ext cx="50676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3"/>
          <p:cNvSpPr txBox="1"/>
          <p:nvPr>
            <p:ph hasCustomPrompt="1" idx="2" type="title"/>
          </p:nvPr>
        </p:nvSpPr>
        <p:spPr>
          <a:xfrm>
            <a:off x="6441451" y="1992131"/>
            <a:ext cx="1328700" cy="841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p:nvPr>
            <p:ph idx="1" type="subTitle"/>
          </p:nvPr>
        </p:nvSpPr>
        <p:spPr>
          <a:xfrm>
            <a:off x="1373850" y="2760613"/>
            <a:ext cx="50676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0" name="Google Shape;30;p3"/>
          <p:cNvGrpSpPr/>
          <p:nvPr/>
        </p:nvGrpSpPr>
        <p:grpSpPr>
          <a:xfrm>
            <a:off x="8566507" y="188009"/>
            <a:ext cx="188886" cy="1181531"/>
            <a:chOff x="2877432" y="975334"/>
            <a:chExt cx="188886" cy="1181531"/>
          </a:xfrm>
        </p:grpSpPr>
        <p:sp>
          <p:nvSpPr>
            <p:cNvPr id="31" name="Google Shape;31;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3"/>
          <p:cNvGrpSpPr/>
          <p:nvPr/>
        </p:nvGrpSpPr>
        <p:grpSpPr>
          <a:xfrm>
            <a:off x="329496" y="1091548"/>
            <a:ext cx="199001" cy="2139769"/>
            <a:chOff x="8008096" y="2108910"/>
            <a:chExt cx="199001" cy="2139769"/>
          </a:xfrm>
        </p:grpSpPr>
        <p:sp>
          <p:nvSpPr>
            <p:cNvPr id="36" name="Google Shape;36;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4"/>
          <p:cNvSpPr txBox="1"/>
          <p:nvPr>
            <p:ph idx="1" type="body"/>
          </p:nvPr>
        </p:nvSpPr>
        <p:spPr>
          <a:xfrm>
            <a:off x="720000" y="1215751"/>
            <a:ext cx="7704000" cy="19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naheim"/>
              <a:buChar char="●"/>
              <a:defRPr sz="1200"/>
            </a:lvl1pPr>
            <a:lvl2pPr indent="-317500" lvl="1" marL="914400" rtl="0">
              <a:lnSpc>
                <a:spcPct val="100000"/>
              </a:lnSpc>
              <a:spcBef>
                <a:spcPts val="1000"/>
              </a:spcBef>
              <a:spcAft>
                <a:spcPts val="0"/>
              </a:spcAft>
              <a:buSzPts val="1400"/>
              <a:buFont typeface="Roboto Condensed Light"/>
              <a:buChar char="○"/>
              <a:defRPr sz="1200"/>
            </a:lvl2pPr>
            <a:lvl3pPr indent="-317500" lvl="2" marL="1371600" rtl="0">
              <a:lnSpc>
                <a:spcPct val="100000"/>
              </a:lnSpc>
              <a:spcBef>
                <a:spcPts val="0"/>
              </a:spcBef>
              <a:spcAft>
                <a:spcPts val="0"/>
              </a:spcAft>
              <a:buSzPts val="1400"/>
              <a:buFont typeface="Roboto Condensed Light"/>
              <a:buChar char="■"/>
              <a:defRPr/>
            </a:lvl3pPr>
            <a:lvl4pPr indent="-317500" lvl="3" marL="1828800" rtl="0">
              <a:lnSpc>
                <a:spcPct val="100000"/>
              </a:lnSpc>
              <a:spcBef>
                <a:spcPts val="0"/>
              </a:spcBef>
              <a:spcAft>
                <a:spcPts val="0"/>
              </a:spcAft>
              <a:buSzPts val="1400"/>
              <a:buFont typeface="Roboto Condensed Light"/>
              <a:buChar char="●"/>
              <a:defRPr/>
            </a:lvl4pPr>
            <a:lvl5pPr indent="-317500" lvl="4" marL="2286000" rtl="0">
              <a:lnSpc>
                <a:spcPct val="100000"/>
              </a:lnSpc>
              <a:spcBef>
                <a:spcPts val="0"/>
              </a:spcBef>
              <a:spcAft>
                <a:spcPts val="0"/>
              </a:spcAft>
              <a:buSzPts val="1400"/>
              <a:buFont typeface="Roboto Condensed Light"/>
              <a:buChar char="○"/>
              <a:defRPr/>
            </a:lvl5pPr>
            <a:lvl6pPr indent="-317500" lvl="5" marL="2743200" rtl="0">
              <a:lnSpc>
                <a:spcPct val="100000"/>
              </a:lnSpc>
              <a:spcBef>
                <a:spcPts val="0"/>
              </a:spcBef>
              <a:spcAft>
                <a:spcPts val="0"/>
              </a:spcAft>
              <a:buSzPts val="1400"/>
              <a:buFont typeface="Roboto Condensed Light"/>
              <a:buChar char="■"/>
              <a:defRPr/>
            </a:lvl6pPr>
            <a:lvl7pPr indent="-317500" lvl="6" marL="3200400" rtl="0">
              <a:lnSpc>
                <a:spcPct val="100000"/>
              </a:lnSpc>
              <a:spcBef>
                <a:spcPts val="0"/>
              </a:spcBef>
              <a:spcAft>
                <a:spcPts val="0"/>
              </a:spcAft>
              <a:buSzPts val="1400"/>
              <a:buFont typeface="Roboto Condensed Light"/>
              <a:buChar char="●"/>
              <a:defRPr/>
            </a:lvl7pPr>
            <a:lvl8pPr indent="-317500" lvl="7" marL="3657600" rtl="0">
              <a:lnSpc>
                <a:spcPct val="100000"/>
              </a:lnSpc>
              <a:spcBef>
                <a:spcPts val="0"/>
              </a:spcBef>
              <a:spcAft>
                <a:spcPts val="0"/>
              </a:spcAft>
              <a:buSzPts val="1400"/>
              <a:buFont typeface="Roboto Condensed Light"/>
              <a:buChar char="○"/>
              <a:defRPr/>
            </a:lvl8pPr>
            <a:lvl9pPr indent="-317500" lvl="8" marL="4114800" rtl="0">
              <a:lnSpc>
                <a:spcPct val="100000"/>
              </a:lnSpc>
              <a:spcBef>
                <a:spcPts val="0"/>
              </a:spcBef>
              <a:spcAft>
                <a:spcPts val="0"/>
              </a:spcAft>
              <a:buSzPts val="1400"/>
              <a:buFont typeface="Roboto Condensed Light"/>
              <a:buChar char="■"/>
              <a:defRPr/>
            </a:lvl9pPr>
          </a:lstStyle>
          <a:p/>
        </p:txBody>
      </p:sp>
      <p:grpSp>
        <p:nvGrpSpPr>
          <p:cNvPr id="41" name="Google Shape;41;p4"/>
          <p:cNvGrpSpPr/>
          <p:nvPr/>
        </p:nvGrpSpPr>
        <p:grpSpPr>
          <a:xfrm>
            <a:off x="278798" y="1881556"/>
            <a:ext cx="191952" cy="1929123"/>
            <a:chOff x="278798" y="1881556"/>
            <a:chExt cx="191952" cy="1929123"/>
          </a:xfrm>
        </p:grpSpPr>
        <p:sp>
          <p:nvSpPr>
            <p:cNvPr id="42" name="Google Shape;42;p4"/>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4"/>
          <p:cNvSpPr/>
          <p:nvPr/>
        </p:nvSpPr>
        <p:spPr>
          <a:xfrm>
            <a:off x="7472809" y="145861"/>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8518310" y="1117301"/>
            <a:ext cx="191952" cy="1289053"/>
            <a:chOff x="8518310" y="1117301"/>
            <a:chExt cx="191952" cy="1289053"/>
          </a:xfrm>
        </p:grpSpPr>
        <p:sp>
          <p:nvSpPr>
            <p:cNvPr id="46" name="Google Shape;46;p4"/>
            <p:cNvSpPr/>
            <p:nvPr/>
          </p:nvSpPr>
          <p:spPr>
            <a:xfrm>
              <a:off x="8610060" y="1117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8518310" y="2214403"/>
              <a:ext cx="191952" cy="191952"/>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a:off x="8786190" y="2702371"/>
            <a:ext cx="121446" cy="1966926"/>
            <a:chOff x="8786190" y="2702371"/>
            <a:chExt cx="121446" cy="1966926"/>
          </a:xfrm>
        </p:grpSpPr>
        <p:sp>
          <p:nvSpPr>
            <p:cNvPr id="49" name="Google Shape;49;p4"/>
            <p:cNvSpPr/>
            <p:nvPr/>
          </p:nvSpPr>
          <p:spPr>
            <a:xfrm>
              <a:off x="8842675" y="2702371"/>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786190" y="4547851"/>
              <a:ext cx="121446" cy="121446"/>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4"/>
          <p:cNvSpPr/>
          <p:nvPr/>
        </p:nvSpPr>
        <p:spPr>
          <a:xfrm>
            <a:off x="4949065"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784265" y="4824001"/>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933240"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297019" y="478008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145669" y="31180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6536915" y="116376"/>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43269" y="224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94334" y="2894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233415" y="145401"/>
            <a:ext cx="121446" cy="121446"/>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5"/>
          <p:cNvSpPr txBox="1"/>
          <p:nvPr>
            <p:ph idx="1" type="subTitle"/>
          </p:nvPr>
        </p:nvSpPr>
        <p:spPr>
          <a:xfrm>
            <a:off x="5055284"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5"/>
          <p:cNvSpPr txBox="1"/>
          <p:nvPr>
            <p:ph idx="2" type="subTitle"/>
          </p:nvPr>
        </p:nvSpPr>
        <p:spPr>
          <a:xfrm>
            <a:off x="1583300"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p:txBody>
      </p:sp>
      <p:sp>
        <p:nvSpPr>
          <p:cNvPr id="65" name="Google Shape;65;p5"/>
          <p:cNvSpPr txBox="1"/>
          <p:nvPr>
            <p:ph idx="4" type="subTitle"/>
          </p:nvPr>
        </p:nvSpPr>
        <p:spPr>
          <a:xfrm>
            <a:off x="15833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p:txBody>
      </p:sp>
      <p:sp>
        <p:nvSpPr>
          <p:cNvPr id="66" name="Google Shape;66;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5"/>
          <p:cNvGrpSpPr/>
          <p:nvPr/>
        </p:nvGrpSpPr>
        <p:grpSpPr>
          <a:xfrm>
            <a:off x="6626134" y="-164562"/>
            <a:ext cx="121172" cy="760495"/>
            <a:chOff x="5245196" y="3136513"/>
            <a:chExt cx="121172" cy="760495"/>
          </a:xfrm>
        </p:grpSpPr>
        <p:sp>
          <p:nvSpPr>
            <p:cNvPr id="71" name="Google Shape;71;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6"/>
          <p:cNvSpPr/>
          <p:nvPr/>
        </p:nvSpPr>
        <p:spPr>
          <a:xfrm>
            <a:off x="8612763" y="8677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8642025" y="4851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8854450" y="19502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152210" y="4753911"/>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8891288" y="716085"/>
            <a:ext cx="82259" cy="82259"/>
          </a:xfrm>
          <a:custGeom>
            <a:rect b="b" l="l" r="r" t="t"/>
            <a:pathLst>
              <a:path extrusionOk="0" h="2679" w="2679">
                <a:moveTo>
                  <a:pt x="1" y="1"/>
                </a:moveTo>
                <a:lnTo>
                  <a:pt x="1" y="2679"/>
                </a:lnTo>
                <a:lnTo>
                  <a:pt x="2679" y="2679"/>
                </a:lnTo>
                <a:lnTo>
                  <a:pt x="26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202425"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462900"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85" name="Google Shape;85;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7"/>
          <p:cNvGrpSpPr/>
          <p:nvPr/>
        </p:nvGrpSpPr>
        <p:grpSpPr>
          <a:xfrm>
            <a:off x="8812359" y="617388"/>
            <a:ext cx="121172" cy="760495"/>
            <a:chOff x="5245196" y="3136513"/>
            <a:chExt cx="121172" cy="760495"/>
          </a:xfrm>
        </p:grpSpPr>
        <p:sp>
          <p:nvSpPr>
            <p:cNvPr id="90" name="Google Shape;90;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6" name="Google Shape;96;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8"/>
          <p:cNvGrpSpPr/>
          <p:nvPr/>
        </p:nvGrpSpPr>
        <p:grpSpPr>
          <a:xfrm>
            <a:off x="8702532" y="-474266"/>
            <a:ext cx="188886" cy="1181531"/>
            <a:chOff x="2877432" y="975334"/>
            <a:chExt cx="188886" cy="1181531"/>
          </a:xfrm>
        </p:grpSpPr>
        <p:sp>
          <p:nvSpPr>
            <p:cNvPr id="98" name="Google Shape;98;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8"/>
          <p:cNvGrpSpPr/>
          <p:nvPr/>
        </p:nvGrpSpPr>
        <p:grpSpPr>
          <a:xfrm>
            <a:off x="3090746" y="-661332"/>
            <a:ext cx="98059" cy="1147596"/>
            <a:chOff x="3347921" y="16006"/>
            <a:chExt cx="98059" cy="1147596"/>
          </a:xfrm>
        </p:grpSpPr>
        <p:sp>
          <p:nvSpPr>
            <p:cNvPr id="103" name="Google Shape;10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8"/>
          <p:cNvGrpSpPr/>
          <p:nvPr/>
        </p:nvGrpSpPr>
        <p:grpSpPr>
          <a:xfrm>
            <a:off x="4892771" y="-340112"/>
            <a:ext cx="121172" cy="760495"/>
            <a:chOff x="5245196" y="3136513"/>
            <a:chExt cx="121172" cy="760495"/>
          </a:xfrm>
        </p:grpSpPr>
        <p:sp>
          <p:nvSpPr>
            <p:cNvPr id="106" name="Google Shape;10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8"/>
          <p:cNvGrpSpPr/>
          <p:nvPr/>
        </p:nvGrpSpPr>
        <p:grpSpPr>
          <a:xfrm>
            <a:off x="250617" y="2402301"/>
            <a:ext cx="188650" cy="2468354"/>
            <a:chOff x="250617" y="2402301"/>
            <a:chExt cx="188650" cy="2468354"/>
          </a:xfrm>
        </p:grpSpPr>
        <p:sp>
          <p:nvSpPr>
            <p:cNvPr id="109" name="Google Shape;109;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6" name="Google Shape;11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9"/>
          <p:cNvSpPr/>
          <p:nvPr/>
        </p:nvSpPr>
        <p:spPr>
          <a:xfrm>
            <a:off x="8026047" y="145861"/>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698906" y="31180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7090153" y="116376"/>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996506" y="224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1347572" y="2894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1786653" y="145401"/>
            <a:ext cx="121446" cy="121446"/>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9"/>
          <p:cNvGrpSpPr/>
          <p:nvPr/>
        </p:nvGrpSpPr>
        <p:grpSpPr>
          <a:xfrm>
            <a:off x="8566507" y="188009"/>
            <a:ext cx="188886" cy="1181531"/>
            <a:chOff x="2877432" y="975334"/>
            <a:chExt cx="188886" cy="1181531"/>
          </a:xfrm>
        </p:grpSpPr>
        <p:sp>
          <p:nvSpPr>
            <p:cNvPr id="124" name="Google Shape;124;p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9"/>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9"/>
          <p:cNvGrpSpPr/>
          <p:nvPr/>
        </p:nvGrpSpPr>
        <p:grpSpPr>
          <a:xfrm>
            <a:off x="278798" y="1881556"/>
            <a:ext cx="191952" cy="1929123"/>
            <a:chOff x="278798" y="1881556"/>
            <a:chExt cx="191952" cy="1929123"/>
          </a:xfrm>
        </p:grpSpPr>
        <p:sp>
          <p:nvSpPr>
            <p:cNvPr id="129" name="Google Shape;129;p9"/>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Share Tech"/>
              <a:buNone/>
              <a:defRPr sz="28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indent="-317500" lvl="1" marL="9144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indent="-317500" lvl="2" marL="13716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indent="-317500" lvl="3" marL="18288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indent="-317500" lvl="4" marL="22860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indent="-317500" lvl="5" marL="27432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indent="-317500" lvl="6" marL="32004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indent="-317500" lvl="7" marL="36576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indent="-317500" lvl="8" marL="41148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www.youtube.com/watch?v=oL_DOxFagvI" TargetMode="External"/><Relationship Id="rId4" Type="http://schemas.openxmlformats.org/officeDocument/2006/relationships/image" Target="../media/image2.jpg"/><Relationship Id="rId5" Type="http://schemas.openxmlformats.org/officeDocument/2006/relationships/hyperlink" Target="http://www.youtube.com/watch?v=eiQv32imK2g" TargetMode="External"/><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ctrTitle"/>
          </p:nvPr>
        </p:nvSpPr>
        <p:spPr>
          <a:xfrm>
            <a:off x="713225" y="794225"/>
            <a:ext cx="4242900" cy="326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Optimization of </a:t>
            </a:r>
            <a:r>
              <a:rPr lang="en">
                <a:solidFill>
                  <a:schemeClr val="accent5"/>
                </a:solidFill>
              </a:rPr>
              <a:t>CPUs </a:t>
            </a:r>
            <a:r>
              <a:rPr lang="en"/>
              <a:t>and </a:t>
            </a:r>
            <a:r>
              <a:rPr lang="en">
                <a:solidFill>
                  <a:schemeClr val="accent5"/>
                </a:solidFill>
              </a:rPr>
              <a:t>GPUs </a:t>
            </a:r>
            <a:r>
              <a:rPr lang="en"/>
              <a:t>in Physics Engines</a:t>
            </a:r>
            <a:endParaRPr/>
          </a:p>
        </p:txBody>
      </p:sp>
      <p:sp>
        <p:nvSpPr>
          <p:cNvPr id="154" name="Google Shape;154;p12"/>
          <p:cNvSpPr txBox="1"/>
          <p:nvPr>
            <p:ph idx="1" type="subTitle"/>
          </p:nvPr>
        </p:nvSpPr>
        <p:spPr>
          <a:xfrm>
            <a:off x="713225" y="4248675"/>
            <a:ext cx="42429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a:t>
            </a:r>
            <a:r>
              <a:rPr lang="en"/>
              <a:t> Eaton - YWCC 307-112</a:t>
            </a:r>
            <a:endParaRPr/>
          </a:p>
        </p:txBody>
      </p:sp>
      <p:sp>
        <p:nvSpPr>
          <p:cNvPr id="155" name="Google Shape;155;p12"/>
          <p:cNvSpPr/>
          <p:nvPr/>
        </p:nvSpPr>
        <p:spPr>
          <a:xfrm>
            <a:off x="3688231" y="67654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a:off x="6829234" y="3495813"/>
            <a:ext cx="133275" cy="133275"/>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a:off x="8055557" y="1344311"/>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a:off x="4229517" y="4248683"/>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2"/>
          <p:cNvGrpSpPr/>
          <p:nvPr/>
        </p:nvGrpSpPr>
        <p:grpSpPr>
          <a:xfrm>
            <a:off x="6232314" y="3696331"/>
            <a:ext cx="121434" cy="1073147"/>
            <a:chOff x="6232314" y="3696331"/>
            <a:chExt cx="121434" cy="1073147"/>
          </a:xfrm>
        </p:grpSpPr>
        <p:sp>
          <p:nvSpPr>
            <p:cNvPr id="161" name="Google Shape;161;p12"/>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2"/>
          <p:cNvGrpSpPr/>
          <p:nvPr/>
        </p:nvGrpSpPr>
        <p:grpSpPr>
          <a:xfrm>
            <a:off x="6608011" y="1054827"/>
            <a:ext cx="133252" cy="1952377"/>
            <a:chOff x="6780548" y="337714"/>
            <a:chExt cx="133252" cy="1952377"/>
          </a:xfrm>
        </p:grpSpPr>
        <p:sp>
          <p:nvSpPr>
            <p:cNvPr id="164" name="Google Shape;164;p1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2"/>
          <p:cNvGrpSpPr/>
          <p:nvPr/>
        </p:nvGrpSpPr>
        <p:grpSpPr>
          <a:xfrm>
            <a:off x="7142605" y="260834"/>
            <a:ext cx="199237" cy="2828935"/>
            <a:chOff x="1608717" y="1280046"/>
            <a:chExt cx="199237" cy="2828935"/>
          </a:xfrm>
        </p:grpSpPr>
        <p:sp>
          <p:nvSpPr>
            <p:cNvPr id="167" name="Google Shape;167;p1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2"/>
          <p:cNvGrpSpPr/>
          <p:nvPr/>
        </p:nvGrpSpPr>
        <p:grpSpPr>
          <a:xfrm>
            <a:off x="5260692" y="676553"/>
            <a:ext cx="80476" cy="2708957"/>
            <a:chOff x="5260692" y="676553"/>
            <a:chExt cx="80476" cy="2708957"/>
          </a:xfrm>
        </p:grpSpPr>
        <p:sp>
          <p:nvSpPr>
            <p:cNvPr id="171" name="Google Shape;171;p12"/>
            <p:cNvSpPr/>
            <p:nvPr/>
          </p:nvSpPr>
          <p:spPr>
            <a:xfrm>
              <a:off x="5260692" y="330503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
            <p:cNvSpPr/>
            <p:nvPr/>
          </p:nvSpPr>
          <p:spPr>
            <a:xfrm>
              <a:off x="5296692" y="676553"/>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2"/>
          <p:cNvSpPr/>
          <p:nvPr/>
        </p:nvSpPr>
        <p:spPr>
          <a:xfrm>
            <a:off x="7670738" y="2784681"/>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2"/>
          <p:cNvGrpSpPr/>
          <p:nvPr/>
        </p:nvGrpSpPr>
        <p:grpSpPr>
          <a:xfrm>
            <a:off x="8008096" y="2108910"/>
            <a:ext cx="199001" cy="2139769"/>
            <a:chOff x="8008096" y="2108910"/>
            <a:chExt cx="199001" cy="2139769"/>
          </a:xfrm>
        </p:grpSpPr>
        <p:sp>
          <p:nvSpPr>
            <p:cNvPr id="175" name="Google Shape;175;p1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2"/>
          <p:cNvGrpSpPr/>
          <p:nvPr/>
        </p:nvGrpSpPr>
        <p:grpSpPr>
          <a:xfrm>
            <a:off x="5930000" y="1241705"/>
            <a:ext cx="199001" cy="867198"/>
            <a:chOff x="4475150" y="4052605"/>
            <a:chExt cx="199001" cy="867198"/>
          </a:xfrm>
        </p:grpSpPr>
        <p:sp>
          <p:nvSpPr>
            <p:cNvPr id="178" name="Google Shape;178;p12"/>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2"/>
          <p:cNvSpPr/>
          <p:nvPr/>
        </p:nvSpPr>
        <p:spPr>
          <a:xfrm>
            <a:off x="5545159" y="4115388"/>
            <a:ext cx="133275" cy="133275"/>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a:t>
            </a:r>
            <a:r>
              <a:rPr lang="en">
                <a:solidFill>
                  <a:schemeClr val="accent5"/>
                </a:solidFill>
              </a:rPr>
              <a:t>CPUs </a:t>
            </a:r>
            <a:r>
              <a:rPr lang="en"/>
              <a:t>and </a:t>
            </a:r>
            <a:r>
              <a:rPr lang="en">
                <a:solidFill>
                  <a:schemeClr val="accent5"/>
                </a:solidFill>
              </a:rPr>
              <a:t>GPUs</a:t>
            </a:r>
            <a:r>
              <a:rPr lang="en"/>
              <a:t>?</a:t>
            </a:r>
            <a:endParaRPr/>
          </a:p>
        </p:txBody>
      </p:sp>
      <p:sp>
        <p:nvSpPr>
          <p:cNvPr id="187" name="Google Shape;187;p13"/>
          <p:cNvSpPr txBox="1"/>
          <p:nvPr>
            <p:ph idx="1" type="body"/>
          </p:nvPr>
        </p:nvSpPr>
        <p:spPr>
          <a:xfrm>
            <a:off x="720000" y="1215750"/>
            <a:ext cx="7704000" cy="3035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aven Pro"/>
              <a:buChar char="●"/>
            </a:pPr>
            <a:r>
              <a:rPr lang="en" sz="1800">
                <a:solidFill>
                  <a:schemeClr val="accent5"/>
                </a:solidFill>
              </a:rPr>
              <a:t>CPUs </a:t>
            </a:r>
            <a:r>
              <a:rPr lang="en" sz="1800"/>
              <a:t>are the </a:t>
            </a:r>
            <a:r>
              <a:rPr lang="en" sz="1800">
                <a:solidFill>
                  <a:schemeClr val="accent5"/>
                </a:solidFill>
              </a:rPr>
              <a:t>Central Processing Units</a:t>
            </a:r>
            <a:endParaRPr sz="1800"/>
          </a:p>
          <a:p>
            <a:pPr indent="-342900" lvl="1" marL="914400" rtl="0" algn="l">
              <a:lnSpc>
                <a:spcPct val="115000"/>
              </a:lnSpc>
              <a:spcBef>
                <a:spcPts val="1000"/>
              </a:spcBef>
              <a:spcAft>
                <a:spcPts val="0"/>
              </a:spcAft>
              <a:buSzPts val="1800"/>
              <a:buChar char="○"/>
            </a:pPr>
            <a:r>
              <a:rPr lang="en" sz="1800"/>
              <a:t>Performs basic arithmetic, logic, controlling, and input/output</a:t>
            </a:r>
            <a:endParaRPr sz="1800"/>
          </a:p>
          <a:p>
            <a:pPr indent="-342900" lvl="1" marL="914400" rtl="0" algn="l">
              <a:lnSpc>
                <a:spcPct val="115000"/>
              </a:lnSpc>
              <a:spcBef>
                <a:spcPts val="0"/>
              </a:spcBef>
              <a:spcAft>
                <a:spcPts val="0"/>
              </a:spcAft>
              <a:buSzPts val="1800"/>
              <a:buChar char="○"/>
            </a:pPr>
            <a:r>
              <a:rPr lang="en" sz="1800"/>
              <a:t>The fundamental operation of most </a:t>
            </a:r>
            <a:r>
              <a:rPr lang="en" sz="1800">
                <a:solidFill>
                  <a:schemeClr val="accent5"/>
                </a:solidFill>
              </a:rPr>
              <a:t>CPUs </a:t>
            </a:r>
            <a:r>
              <a:rPr lang="en" sz="1800"/>
              <a:t>is to execute a sequence of stored instructions (a program)</a:t>
            </a:r>
            <a:endParaRPr sz="1800"/>
          </a:p>
          <a:p>
            <a:pPr indent="-342900" lvl="0" marL="457200" rtl="0" algn="l">
              <a:lnSpc>
                <a:spcPct val="115000"/>
              </a:lnSpc>
              <a:spcBef>
                <a:spcPts val="0"/>
              </a:spcBef>
              <a:spcAft>
                <a:spcPts val="0"/>
              </a:spcAft>
              <a:buSzPts val="1800"/>
              <a:buChar char="●"/>
            </a:pPr>
            <a:r>
              <a:rPr lang="en" sz="1800">
                <a:solidFill>
                  <a:schemeClr val="accent5"/>
                </a:solidFill>
              </a:rPr>
              <a:t>GPUs </a:t>
            </a:r>
            <a:r>
              <a:rPr lang="en" sz="1800"/>
              <a:t>are the </a:t>
            </a:r>
            <a:r>
              <a:rPr lang="en" sz="1800">
                <a:solidFill>
                  <a:schemeClr val="accent5"/>
                </a:solidFill>
              </a:rPr>
              <a:t>Graphics Processing Units</a:t>
            </a:r>
            <a:endParaRPr sz="1800">
              <a:solidFill>
                <a:schemeClr val="accent5"/>
              </a:solidFill>
            </a:endParaRPr>
          </a:p>
          <a:p>
            <a:pPr indent="-342900" lvl="1" marL="914400" rtl="0" algn="l">
              <a:lnSpc>
                <a:spcPct val="115000"/>
              </a:lnSpc>
              <a:spcBef>
                <a:spcPts val="1000"/>
              </a:spcBef>
              <a:spcAft>
                <a:spcPts val="0"/>
              </a:spcAft>
              <a:buSzPts val="1800"/>
              <a:buChar char="○"/>
            </a:pPr>
            <a:r>
              <a:rPr lang="en" sz="1800"/>
              <a:t>Efficient at manipulating computer graphics and image processing</a:t>
            </a:r>
            <a:endParaRPr sz="1800"/>
          </a:p>
          <a:p>
            <a:pPr indent="-342900" lvl="1" marL="914400" rtl="0" algn="l">
              <a:lnSpc>
                <a:spcPct val="115000"/>
              </a:lnSpc>
              <a:spcBef>
                <a:spcPts val="0"/>
              </a:spcBef>
              <a:spcAft>
                <a:spcPts val="0"/>
              </a:spcAft>
              <a:buSzPts val="1800"/>
              <a:buChar char="○"/>
            </a:pPr>
            <a:r>
              <a:rPr lang="en" sz="1800"/>
              <a:t>More efficient than general-purpose </a:t>
            </a:r>
            <a:r>
              <a:rPr lang="en" sz="1800">
                <a:solidFill>
                  <a:schemeClr val="accent5"/>
                </a:solidFill>
              </a:rPr>
              <a:t>CPUs </a:t>
            </a:r>
            <a:r>
              <a:rPr lang="en" sz="1800"/>
              <a:t>for algorithms</a:t>
            </a:r>
            <a:endParaRPr sz="1800"/>
          </a:p>
        </p:txBody>
      </p:sp>
      <p:grpSp>
        <p:nvGrpSpPr>
          <p:cNvPr id="188" name="Google Shape;188;p13"/>
          <p:cNvGrpSpPr/>
          <p:nvPr/>
        </p:nvGrpSpPr>
        <p:grpSpPr>
          <a:xfrm rot="10800000">
            <a:off x="7337725" y="4004080"/>
            <a:ext cx="199001" cy="867198"/>
            <a:chOff x="4475150" y="4052605"/>
            <a:chExt cx="199001" cy="867198"/>
          </a:xfrm>
        </p:grpSpPr>
        <p:sp>
          <p:nvSpPr>
            <p:cNvPr id="189" name="Google Shape;189;p1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3"/>
          <p:cNvGrpSpPr/>
          <p:nvPr/>
        </p:nvGrpSpPr>
        <p:grpSpPr>
          <a:xfrm rot="10800000">
            <a:off x="3728737" y="4267657"/>
            <a:ext cx="154365" cy="672686"/>
            <a:chOff x="4475150" y="4052605"/>
            <a:chExt cx="199001" cy="867198"/>
          </a:xfrm>
        </p:grpSpPr>
        <p:sp>
          <p:nvSpPr>
            <p:cNvPr id="193" name="Google Shape;193;p1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13"/>
          <p:cNvSpPr/>
          <p:nvPr/>
        </p:nvSpPr>
        <p:spPr>
          <a:xfrm>
            <a:off x="2756906" y="4004083"/>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5946006" y="4251033"/>
            <a:ext cx="121434" cy="121434"/>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1049456" y="4251033"/>
            <a:ext cx="121434" cy="121434"/>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Physics</a:t>
            </a:r>
            <a:r>
              <a:rPr lang="en">
                <a:solidFill>
                  <a:schemeClr val="accent3"/>
                </a:solidFill>
              </a:rPr>
              <a:t> Engines</a:t>
            </a:r>
            <a:endParaRPr>
              <a:solidFill>
                <a:schemeClr val="accent3"/>
              </a:solidFill>
            </a:endParaRPr>
          </a:p>
        </p:txBody>
      </p:sp>
      <p:sp>
        <p:nvSpPr>
          <p:cNvPr id="204" name="Google Shape;204;p14"/>
          <p:cNvSpPr txBox="1"/>
          <p:nvPr>
            <p:ph idx="1" type="body"/>
          </p:nvPr>
        </p:nvSpPr>
        <p:spPr>
          <a:xfrm>
            <a:off x="720000" y="1215750"/>
            <a:ext cx="7704000" cy="30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Two main classes of </a:t>
            </a:r>
            <a:r>
              <a:rPr lang="en" sz="1800">
                <a:solidFill>
                  <a:schemeClr val="accent3"/>
                </a:solidFill>
              </a:rPr>
              <a:t>physics </a:t>
            </a:r>
            <a:r>
              <a:rPr lang="en" sz="1800">
                <a:solidFill>
                  <a:schemeClr val="accent3"/>
                </a:solidFill>
              </a:rPr>
              <a:t>engines</a:t>
            </a:r>
            <a:r>
              <a:rPr lang="en" sz="1800"/>
              <a:t>:</a:t>
            </a:r>
            <a:endParaRPr sz="1800"/>
          </a:p>
          <a:p>
            <a:pPr indent="-342900" lvl="0" marL="457200" rtl="0" algn="l">
              <a:lnSpc>
                <a:spcPct val="115000"/>
              </a:lnSpc>
              <a:spcBef>
                <a:spcPts val="1000"/>
              </a:spcBef>
              <a:spcAft>
                <a:spcPts val="0"/>
              </a:spcAft>
              <a:buClr>
                <a:schemeClr val="accent3"/>
              </a:buClr>
              <a:buSzPts val="1800"/>
              <a:buChar char="●"/>
            </a:pPr>
            <a:r>
              <a:rPr lang="en" sz="1800">
                <a:solidFill>
                  <a:schemeClr val="accent3"/>
                </a:solidFill>
              </a:rPr>
              <a:t>Real-time</a:t>
            </a:r>
            <a:endParaRPr sz="1800">
              <a:solidFill>
                <a:schemeClr val="accent3"/>
              </a:solidFill>
            </a:endParaRPr>
          </a:p>
          <a:p>
            <a:pPr indent="-342900" lvl="1" marL="914400" rtl="0" algn="l">
              <a:lnSpc>
                <a:spcPct val="115000"/>
              </a:lnSpc>
              <a:spcBef>
                <a:spcPts val="0"/>
              </a:spcBef>
              <a:spcAft>
                <a:spcPts val="0"/>
              </a:spcAft>
              <a:buSzPts val="1800"/>
              <a:buChar char="○"/>
            </a:pPr>
            <a:r>
              <a:rPr lang="en" sz="1800"/>
              <a:t>Use simplified calculations and decreased accuracy to compute in real-time </a:t>
            </a:r>
            <a:endParaRPr sz="1800"/>
          </a:p>
          <a:p>
            <a:pPr indent="-342900" lvl="0" marL="457200" rtl="0" algn="l">
              <a:lnSpc>
                <a:spcPct val="115000"/>
              </a:lnSpc>
              <a:spcBef>
                <a:spcPts val="0"/>
              </a:spcBef>
              <a:spcAft>
                <a:spcPts val="0"/>
              </a:spcAft>
              <a:buClr>
                <a:schemeClr val="accent3"/>
              </a:buClr>
              <a:buSzPts val="1800"/>
              <a:buChar char="●"/>
            </a:pPr>
            <a:r>
              <a:rPr lang="en" sz="1800">
                <a:solidFill>
                  <a:schemeClr val="accent3"/>
                </a:solidFill>
              </a:rPr>
              <a:t>High-precision</a:t>
            </a:r>
            <a:endParaRPr sz="1800">
              <a:solidFill>
                <a:schemeClr val="accent3"/>
              </a:solidFill>
            </a:endParaRPr>
          </a:p>
          <a:p>
            <a:pPr indent="-342900" lvl="1" marL="914400" rtl="0" algn="l">
              <a:lnSpc>
                <a:spcPct val="115000"/>
              </a:lnSpc>
              <a:spcBef>
                <a:spcPts val="0"/>
              </a:spcBef>
              <a:spcAft>
                <a:spcPts val="0"/>
              </a:spcAft>
              <a:buSzPts val="1800"/>
              <a:buChar char="○"/>
            </a:pPr>
            <a:r>
              <a:rPr lang="en" sz="1800"/>
              <a:t>Require more processing power to calculate very precise physics </a:t>
            </a:r>
            <a:endParaRPr sz="1800"/>
          </a:p>
        </p:txBody>
      </p:sp>
      <p:grpSp>
        <p:nvGrpSpPr>
          <p:cNvPr id="205" name="Google Shape;205;p14"/>
          <p:cNvGrpSpPr/>
          <p:nvPr/>
        </p:nvGrpSpPr>
        <p:grpSpPr>
          <a:xfrm rot="10800000">
            <a:off x="7337725" y="4004080"/>
            <a:ext cx="199001" cy="867198"/>
            <a:chOff x="4475150" y="4052605"/>
            <a:chExt cx="199001" cy="867198"/>
          </a:xfrm>
        </p:grpSpPr>
        <p:sp>
          <p:nvSpPr>
            <p:cNvPr id="206" name="Google Shape;206;p14"/>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4"/>
          <p:cNvGrpSpPr/>
          <p:nvPr/>
        </p:nvGrpSpPr>
        <p:grpSpPr>
          <a:xfrm rot="10800000">
            <a:off x="3728737" y="4267657"/>
            <a:ext cx="154365" cy="672686"/>
            <a:chOff x="4475150" y="4052605"/>
            <a:chExt cx="199001" cy="867198"/>
          </a:xfrm>
        </p:grpSpPr>
        <p:sp>
          <p:nvSpPr>
            <p:cNvPr id="210" name="Google Shape;210;p14"/>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4"/>
          <p:cNvSpPr/>
          <p:nvPr/>
        </p:nvSpPr>
        <p:spPr>
          <a:xfrm>
            <a:off x="2756906" y="4918483"/>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5946006" y="4251033"/>
            <a:ext cx="121434" cy="121434"/>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049456" y="4251033"/>
            <a:ext cx="121434" cy="121434"/>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Physics Engines</a:t>
            </a:r>
            <a:r>
              <a:rPr lang="en"/>
              <a:t> (Simplified)</a:t>
            </a:r>
            <a:endParaRPr/>
          </a:p>
        </p:txBody>
      </p:sp>
      <p:sp>
        <p:nvSpPr>
          <p:cNvPr id="221" name="Google Shape;221;p15"/>
          <p:cNvSpPr txBox="1"/>
          <p:nvPr>
            <p:ph idx="4294967295" type="body"/>
          </p:nvPr>
        </p:nvSpPr>
        <p:spPr>
          <a:xfrm>
            <a:off x="720000" y="1215750"/>
            <a:ext cx="7704000" cy="30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rPr>
              <a:t>Real-time 											High-precision</a:t>
            </a:r>
            <a:endParaRPr sz="1800">
              <a:solidFill>
                <a:schemeClr val="accent3"/>
              </a:solidFill>
            </a:endParaRPr>
          </a:p>
        </p:txBody>
      </p:sp>
      <p:pic>
        <p:nvPicPr>
          <p:cNvPr descr="Want more information after viewing this video? Be sure to visit http://www.autodesk.com/autodesk-simulation and http://www.SIMSquad.com. &#10; &#10;Autodesk® Simulation software, part of the Autodesk® solution for Digital Prototyping, provides a range of mechanical simulation tools to help designers, engineers, and analysts make decisions earlier in the engineering design process. With these tools, you can predict the real‐world performance of your product, helping to save the time and money required to build multiple physical prototypes. &#10; &#10;Autodesk® Simulation software lets you start with mainstream tools and then expand your toolkit to include more advanced simulation such as computational fluid dynamics (CFD)—without the need to learn new workflows. &#10; &#10;With Autodesk® Simulation Multiphysics software, you can use CFD tools to perform heat transfer and fluid flow simulations in order to study the thermal characteristics of designs and simulate accurate, detailed fluid flow behavior. &#10; &#10;The fluid flow simulation tools help you predict flow patterns in multiple, independent fluids by calculating velocity and pressure that occurs within incompressible, viscous flows—including the simultaneous prediction of laminar and turbulent flow and combined fluid/thermal effects, such as natural convection (buoyancy) and forced convection. These tools can simulate the flow of incompressible fluids around obstacles, such as airfoils, or within hollow places, such as lid-driven cavities. &#10; &#10;Setup of CFD simulations is made easier through the use of standard engineering terminology, workflow guidance, and user-friendly tools and wizards that automate the transfer of simulation results between multiple analyses—letting you focus on product performance, not advanced numerical or simulation methods. &#10; &#10;Support for multi-CAD environments and finite element modeling tools help manufacturers study initial design intent and accurately predict product performance. Autodesk® Simulation software supports direct data exchange with most CAD software tools, Autodesk® Moldflow® plastic injection molding simulation tools, and Autodesk® Vault data management software. Autodesk® Simulation software allows you to validate and optimize designs before manufacturing—increasing efficiency, minimizing reliance on physical prototypes, reducing costs, and decreasing errors." id="222" name="Google Shape;222;p15" title="Computational Fluid Dynamics (CFD) Simulation Overview - Autodesk Simulation">
            <a:hlinkClick r:id="rId3"/>
          </p:cNvPr>
          <p:cNvPicPr preferRelativeResize="0"/>
          <p:nvPr/>
        </p:nvPicPr>
        <p:blipFill>
          <a:blip r:embed="rId4">
            <a:alphaModFix/>
          </a:blip>
          <a:stretch>
            <a:fillRect/>
          </a:stretch>
        </p:blipFill>
        <p:spPr>
          <a:xfrm>
            <a:off x="4734825" y="1723300"/>
            <a:ext cx="4047200" cy="3035400"/>
          </a:xfrm>
          <a:prstGeom prst="rect">
            <a:avLst/>
          </a:prstGeom>
          <a:noFill/>
          <a:ln>
            <a:noFill/>
          </a:ln>
        </p:spPr>
      </p:pic>
      <p:pic>
        <p:nvPicPr>
          <p:cNvPr descr="Tested on Asus ROG Strix RTX 2080 Ti.&#10;&#10;High praise indeed, but 4A Games' phenomenal engine, paired with Nvidia RTX ray tracing technology powers Metro Exodus on to a new level in visual fidelity. This new game is an astonishing technical achievement and in this analysis, Alex demonstrates exactly why.&#10;&#10;Subscribe for more Digital Foundry: http://bit.ly/DFSubscribe&#10;&#10;Join the DF Patreon, support the team more directly and get pristine quality video downloads: https://www.digitalfoundry.net&#10;&#10;NOTE: Tech interviews with 4A Games mentioned in this video are here: https://www.eurogamer.net/articles/digitalfoundry-2019-metro-exodus-tech-interview&#10;&#10;EXTRA: Minor correction for 12:37 - The Global illumination in Metro Exodus infact covers diffuse *and* specular indirect lighting, and not just diffuse lighting. Minor correction for 25:25 - the source of this HDR problem has been tracked down to DLSS + HDR usage, HDR does work without the use DLSS." id="223" name="Google Shape;223;p15" title="[4K] Metro Exodus PC/RTX Analysis: The Next Level In Real-Time Visuals">
            <a:hlinkClick r:id="rId5"/>
          </p:cNvPr>
          <p:cNvPicPr preferRelativeResize="0"/>
          <p:nvPr/>
        </p:nvPicPr>
        <p:blipFill>
          <a:blip r:embed="rId6">
            <a:alphaModFix/>
          </a:blip>
          <a:stretch>
            <a:fillRect/>
          </a:stretch>
        </p:blipFill>
        <p:spPr>
          <a:xfrm>
            <a:off x="393700" y="1723300"/>
            <a:ext cx="4047200" cy="303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Real-Time</a:t>
            </a:r>
            <a:r>
              <a:rPr lang="en"/>
              <a:t> optimizations in personal computing</a:t>
            </a:r>
            <a:endParaRPr/>
          </a:p>
        </p:txBody>
      </p:sp>
      <p:sp>
        <p:nvSpPr>
          <p:cNvPr id="229" name="Google Shape;229;p16"/>
          <p:cNvSpPr txBox="1"/>
          <p:nvPr>
            <p:ph idx="4294967295" type="body"/>
          </p:nvPr>
        </p:nvSpPr>
        <p:spPr>
          <a:xfrm>
            <a:off x="720000" y="1215750"/>
            <a:ext cx="7704000" cy="3614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The most common kinds of </a:t>
            </a:r>
            <a:r>
              <a:rPr lang="en" sz="1800">
                <a:solidFill>
                  <a:schemeClr val="accent3"/>
                </a:solidFill>
              </a:rPr>
              <a:t>physics engines </a:t>
            </a:r>
            <a:r>
              <a:rPr lang="en" sz="1800"/>
              <a:t>are used for gaming</a:t>
            </a:r>
            <a:endParaRPr sz="1800"/>
          </a:p>
          <a:p>
            <a:pPr indent="-342900" lvl="0" marL="457200" rtl="0" algn="l">
              <a:lnSpc>
                <a:spcPct val="115000"/>
              </a:lnSpc>
              <a:spcBef>
                <a:spcPts val="0"/>
              </a:spcBef>
              <a:spcAft>
                <a:spcPts val="0"/>
              </a:spcAft>
              <a:buSzPts val="1800"/>
              <a:buChar char="●"/>
            </a:pPr>
            <a:r>
              <a:rPr lang="en" sz="1800"/>
              <a:t>Plug and Play devices and computers buses don’t require physical device configuration or user intervention in resolving resource conflicts</a:t>
            </a:r>
            <a:endParaRPr sz="1800"/>
          </a:p>
          <a:p>
            <a:pPr indent="-342900" lvl="0" marL="457200" rtl="0" algn="l">
              <a:lnSpc>
                <a:spcPct val="115000"/>
              </a:lnSpc>
              <a:spcBef>
                <a:spcPts val="0"/>
              </a:spcBef>
              <a:spcAft>
                <a:spcPts val="0"/>
              </a:spcAft>
              <a:buSzPts val="1800"/>
              <a:buChar char="●"/>
            </a:pPr>
            <a:r>
              <a:rPr lang="en" sz="1800"/>
              <a:t>At the consumer level, it is in the best interest of </a:t>
            </a:r>
            <a:r>
              <a:rPr lang="en" sz="1800">
                <a:solidFill>
                  <a:schemeClr val="accent5"/>
                </a:solidFill>
              </a:rPr>
              <a:t>CPU</a:t>
            </a:r>
            <a:r>
              <a:rPr lang="en" sz="1800"/>
              <a:t>, </a:t>
            </a:r>
            <a:r>
              <a:rPr lang="en" sz="1800">
                <a:solidFill>
                  <a:schemeClr val="accent5"/>
                </a:solidFill>
              </a:rPr>
              <a:t>GPU</a:t>
            </a:r>
            <a:r>
              <a:rPr lang="en" sz="1800"/>
              <a:t>, and other component manufacturers’ to continuously improve the speed and performance</a:t>
            </a:r>
            <a:endParaRPr sz="1800"/>
          </a:p>
          <a:p>
            <a:pPr indent="-342900" lvl="1" marL="914400" rtl="0" algn="l">
              <a:lnSpc>
                <a:spcPct val="115000"/>
              </a:lnSpc>
              <a:spcBef>
                <a:spcPts val="0"/>
              </a:spcBef>
              <a:spcAft>
                <a:spcPts val="0"/>
              </a:spcAft>
              <a:buSzPts val="1800"/>
              <a:buChar char="○"/>
            </a:pPr>
            <a:r>
              <a:rPr lang="en" sz="1800"/>
              <a:t>Throw raw power and transfer speeds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Real-Time</a:t>
            </a:r>
            <a:r>
              <a:rPr lang="en"/>
              <a:t> optimizations in personal computing</a:t>
            </a:r>
            <a:endParaRPr/>
          </a:p>
        </p:txBody>
      </p:sp>
      <p:sp>
        <p:nvSpPr>
          <p:cNvPr id="235" name="Google Shape;235;p17"/>
          <p:cNvSpPr txBox="1"/>
          <p:nvPr>
            <p:ph idx="4294967295" type="body"/>
          </p:nvPr>
        </p:nvSpPr>
        <p:spPr>
          <a:xfrm>
            <a:off x="489100" y="1215750"/>
            <a:ext cx="7935000" cy="36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 sz="2000"/>
              <a:t>Nvidia’s fundamentals for optimization:</a:t>
            </a:r>
            <a:endParaRPr sz="2000"/>
          </a:p>
          <a:p>
            <a:pPr indent="-355600" lvl="1" marL="914400" rtl="0" algn="l">
              <a:lnSpc>
                <a:spcPct val="115000"/>
              </a:lnSpc>
              <a:spcBef>
                <a:spcPts val="0"/>
              </a:spcBef>
              <a:spcAft>
                <a:spcPts val="0"/>
              </a:spcAft>
              <a:buSzPts val="2000"/>
              <a:buChar char="○"/>
            </a:pPr>
            <a:r>
              <a:rPr lang="en" sz="2000"/>
              <a:t>Maximizing PCIe throughput</a:t>
            </a:r>
            <a:endParaRPr sz="2000"/>
          </a:p>
          <a:p>
            <a:pPr indent="-355600" lvl="1" marL="914400" rtl="0" algn="l">
              <a:lnSpc>
                <a:spcPct val="115000"/>
              </a:lnSpc>
              <a:spcBef>
                <a:spcPts val="0"/>
              </a:spcBef>
              <a:spcAft>
                <a:spcPts val="0"/>
              </a:spcAft>
              <a:buSzPts val="2000"/>
              <a:buChar char="○"/>
            </a:pPr>
            <a:r>
              <a:rPr lang="en" sz="2000"/>
              <a:t>Overlapping Kernel Execution with Memory Copies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ptimizations for </a:t>
            </a:r>
            <a:r>
              <a:rPr lang="en">
                <a:solidFill>
                  <a:schemeClr val="accent3"/>
                </a:solidFill>
              </a:rPr>
              <a:t>high-precision</a:t>
            </a:r>
            <a:endParaRPr>
              <a:solidFill>
                <a:schemeClr val="accent3"/>
              </a:solidFill>
            </a:endParaRPr>
          </a:p>
        </p:txBody>
      </p:sp>
      <p:sp>
        <p:nvSpPr>
          <p:cNvPr id="241" name="Google Shape;241;p18"/>
          <p:cNvSpPr txBox="1"/>
          <p:nvPr>
            <p:ph idx="4294967295" type="body"/>
          </p:nvPr>
        </p:nvSpPr>
        <p:spPr>
          <a:xfrm>
            <a:off x="720000" y="1215750"/>
            <a:ext cx="7704000" cy="3614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Physical upgrades are still the most popular way to “optimize”</a:t>
            </a:r>
            <a:endParaRPr sz="1800"/>
          </a:p>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Current focus in high performance computing for computational fluid dynamics deals with grid based methods</a:t>
            </a:r>
            <a:endParaRPr sz="1800"/>
          </a:p>
          <a:p>
            <a:pPr indent="-342900" lvl="0" marL="457200" rtl="0" algn="l">
              <a:lnSpc>
                <a:spcPct val="115000"/>
              </a:lnSpc>
              <a:spcBef>
                <a:spcPts val="0"/>
              </a:spcBef>
              <a:spcAft>
                <a:spcPts val="0"/>
              </a:spcAft>
              <a:buSzPts val="1800"/>
              <a:buChar char="●"/>
            </a:pPr>
            <a:r>
              <a:rPr lang="en" sz="1800"/>
              <a:t>9.4% of total runtime is dedicated to </a:t>
            </a:r>
            <a:r>
              <a:rPr lang="en" sz="1800">
                <a:solidFill>
                  <a:schemeClr val="accent5"/>
                </a:solidFill>
              </a:rPr>
              <a:t>CPU</a:t>
            </a:r>
            <a:r>
              <a:rPr lang="en" sz="1800"/>
              <a:t>-</a:t>
            </a:r>
            <a:r>
              <a:rPr lang="en" sz="1800">
                <a:solidFill>
                  <a:schemeClr val="accent5"/>
                </a:solidFill>
              </a:rPr>
              <a:t>GPU</a:t>
            </a:r>
            <a:r>
              <a:rPr lang="en" sz="1800"/>
              <a:t> data </a:t>
            </a:r>
            <a:r>
              <a:rPr lang="en" sz="1800"/>
              <a:t>transfer</a:t>
            </a:r>
            <a:endParaRPr sz="1800"/>
          </a:p>
          <a:p>
            <a:pPr indent="-342900" lvl="0" marL="457200" rtl="0" algn="l">
              <a:lnSpc>
                <a:spcPct val="115000"/>
              </a:lnSpc>
              <a:spcBef>
                <a:spcPts val="0"/>
              </a:spcBef>
              <a:spcAft>
                <a:spcPts val="0"/>
              </a:spcAft>
              <a:buSzPts val="1800"/>
              <a:buChar char="●"/>
            </a:pPr>
            <a:r>
              <a:rPr lang="en" sz="1800"/>
              <a:t>Once information such as the neighbor list, particle interaction, and system update are fully implemented onto the </a:t>
            </a:r>
            <a:r>
              <a:rPr lang="en" sz="1800">
                <a:solidFill>
                  <a:schemeClr val="accent5"/>
                </a:solidFill>
              </a:rPr>
              <a:t>GPU</a:t>
            </a:r>
            <a:r>
              <a:rPr lang="en" sz="1800"/>
              <a:t>, total computational time is reduced by about 40%</a:t>
            </a:r>
            <a:endParaRPr sz="1800"/>
          </a:p>
          <a:p>
            <a:pPr indent="-342900" lvl="0" marL="457200" rtl="0" algn="l">
              <a:lnSpc>
                <a:spcPct val="115000"/>
              </a:lnSpc>
              <a:spcBef>
                <a:spcPts val="0"/>
              </a:spcBef>
              <a:spcAft>
                <a:spcPts val="0"/>
              </a:spcAft>
              <a:buSzPts val="1800"/>
              <a:buChar char="●"/>
            </a:pPr>
            <a:r>
              <a:rPr lang="en" sz="1800"/>
              <a:t>The fastest </a:t>
            </a:r>
            <a:r>
              <a:rPr lang="en" sz="1800">
                <a:solidFill>
                  <a:schemeClr val="accent5"/>
                </a:solidFill>
              </a:rPr>
              <a:t>GPU </a:t>
            </a:r>
            <a:r>
              <a:rPr lang="en" sz="1800"/>
              <a:t>implementation also presents the highest memory requirements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Optimizations for </a:t>
            </a:r>
            <a:r>
              <a:rPr lang="en">
                <a:solidFill>
                  <a:schemeClr val="accent3"/>
                </a:solidFill>
              </a:rPr>
              <a:t>high-precision</a:t>
            </a:r>
            <a:endParaRPr>
              <a:solidFill>
                <a:schemeClr val="accent3"/>
              </a:solidFill>
            </a:endParaRPr>
          </a:p>
        </p:txBody>
      </p:sp>
      <p:sp>
        <p:nvSpPr>
          <p:cNvPr id="247" name="Google Shape;247;p19"/>
          <p:cNvSpPr txBox="1"/>
          <p:nvPr>
            <p:ph idx="4294967295" type="body"/>
          </p:nvPr>
        </p:nvSpPr>
        <p:spPr>
          <a:xfrm>
            <a:off x="720000" y="1215750"/>
            <a:ext cx="7704000" cy="3614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solidFill>
                  <a:schemeClr val="accent5"/>
                </a:solidFill>
              </a:rPr>
              <a:t>CPU</a:t>
            </a:r>
            <a:r>
              <a:rPr lang="en" sz="1800"/>
              <a:t>-</a:t>
            </a:r>
            <a:r>
              <a:rPr lang="en" sz="1800">
                <a:solidFill>
                  <a:schemeClr val="accent5"/>
                </a:solidFill>
              </a:rPr>
              <a:t>GPU</a:t>
            </a:r>
            <a:r>
              <a:rPr lang="en" sz="1800"/>
              <a:t> Communication Manager (CGCM) consists of a run-time library and a set of compiler transformations that work together to manage and optimize </a:t>
            </a:r>
            <a:r>
              <a:rPr lang="en" sz="1800">
                <a:solidFill>
                  <a:schemeClr val="accent5"/>
                </a:solidFill>
              </a:rPr>
              <a:t>CPU</a:t>
            </a:r>
            <a:r>
              <a:rPr lang="en" sz="1800"/>
              <a:t>-</a:t>
            </a:r>
            <a:r>
              <a:rPr lang="en" sz="1800">
                <a:solidFill>
                  <a:schemeClr val="accent5"/>
                </a:solidFill>
              </a:rPr>
              <a:t>GPU</a:t>
            </a:r>
            <a:r>
              <a:rPr lang="en" sz="1800"/>
              <a:t> communication</a:t>
            </a:r>
            <a:endParaRPr sz="1800"/>
          </a:p>
          <a:p>
            <a:pPr indent="-342900" lvl="0" marL="457200" rtl="0" algn="l">
              <a:lnSpc>
                <a:spcPct val="115000"/>
              </a:lnSpc>
              <a:spcBef>
                <a:spcPts val="0"/>
              </a:spcBef>
              <a:spcAft>
                <a:spcPts val="0"/>
              </a:spcAft>
              <a:buSzPts val="1800"/>
              <a:buChar char="●"/>
            </a:pPr>
            <a:r>
              <a:rPr lang="en" sz="1800"/>
              <a:t>CGCM-enabled automatic </a:t>
            </a:r>
            <a:r>
              <a:rPr lang="en" sz="1800">
                <a:solidFill>
                  <a:schemeClr val="accent5"/>
                </a:solidFill>
              </a:rPr>
              <a:t>GPU </a:t>
            </a:r>
            <a:r>
              <a:rPr lang="en" sz="1800"/>
              <a:t>parallelization yields a speedup 5.36x over the best sequential </a:t>
            </a:r>
            <a:r>
              <a:rPr lang="en" sz="1800">
                <a:solidFill>
                  <a:schemeClr val="accent5"/>
                </a:solidFill>
              </a:rPr>
              <a:t>CPU</a:t>
            </a:r>
            <a:r>
              <a:rPr lang="en" sz="1800"/>
              <a:t>-only execution</a:t>
            </a:r>
            <a:endParaRPr sz="1800"/>
          </a:p>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Adaptive partitioning technique used to distribute workload adaptively to the </a:t>
            </a:r>
            <a:r>
              <a:rPr lang="en" sz="1800">
                <a:solidFill>
                  <a:schemeClr val="accent5"/>
                </a:solidFill>
              </a:rPr>
              <a:t>CPU </a:t>
            </a:r>
            <a:r>
              <a:rPr lang="en" sz="1800"/>
              <a:t>cores and </a:t>
            </a:r>
            <a:r>
              <a:rPr lang="en" sz="1800">
                <a:solidFill>
                  <a:schemeClr val="accent5"/>
                </a:solidFill>
              </a:rPr>
              <a:t>GPUs </a:t>
            </a:r>
            <a:r>
              <a:rPr lang="en" sz="1800"/>
              <a:t>with negligible runtime overhead, resulting in better load balancing than static partitioning methods</a:t>
            </a:r>
            <a:endParaRPr sz="1800"/>
          </a:p>
          <a:p>
            <a:pPr indent="-342900" lvl="0" marL="457200" rtl="0" algn="l">
              <a:lnSpc>
                <a:spcPct val="115000"/>
              </a:lnSpc>
              <a:spcBef>
                <a:spcPts val="0"/>
              </a:spcBef>
              <a:spcAft>
                <a:spcPts val="0"/>
              </a:spcAft>
              <a:buSzPts val="1800"/>
              <a:buChar char="●"/>
            </a:pPr>
            <a:r>
              <a:rPr lang="en" sz="1800"/>
              <a:t>Were able to reach 70.1% of the peak compute capability, 3.3 times faster than the result using the vendor's library</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a:t>
            </a:r>
            <a:endParaRPr>
              <a:solidFill>
                <a:schemeClr val="accent3"/>
              </a:solidFill>
            </a:endParaRPr>
          </a:p>
        </p:txBody>
      </p:sp>
      <p:sp>
        <p:nvSpPr>
          <p:cNvPr id="253" name="Google Shape;253;p20"/>
          <p:cNvSpPr txBox="1"/>
          <p:nvPr>
            <p:ph idx="4294967295" type="body"/>
          </p:nvPr>
        </p:nvSpPr>
        <p:spPr>
          <a:xfrm>
            <a:off x="720000" y="1112200"/>
            <a:ext cx="7704000" cy="3614700"/>
          </a:xfrm>
          <a:prstGeom prst="rect">
            <a:avLst/>
          </a:prstGeom>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None/>
            </a:pPr>
            <a:r>
              <a:rPr lang="en" sz="1000">
                <a:latin typeface="Share Tech"/>
                <a:ea typeface="Share Tech"/>
                <a:cs typeface="Share Tech"/>
                <a:sym typeface="Share Tech"/>
              </a:rPr>
              <a:t>Domínguez, J. M., Crespo, A. J. C., &amp; Gómez-Gesteira, M. (2013). Optimization strategies for CPU and GPU implementations of a smoothed particle hydrodynamics method. Computer Physics Communications, 184(3), 617–627. https://doi.org/10.1016/j.cpc.2012.10.01</a:t>
            </a:r>
            <a:endParaRPr sz="1000">
              <a:latin typeface="Share Tech"/>
              <a:ea typeface="Share Tech"/>
              <a:cs typeface="Share Tech"/>
              <a:sym typeface="Share Tech"/>
            </a:endParaRPr>
          </a:p>
          <a:p>
            <a:pPr indent="-457200" lvl="0" marL="457200" rtl="0" algn="l">
              <a:lnSpc>
                <a:spcPct val="200000"/>
              </a:lnSpc>
              <a:spcBef>
                <a:spcPts val="0"/>
              </a:spcBef>
              <a:spcAft>
                <a:spcPts val="0"/>
              </a:spcAft>
              <a:buNone/>
            </a:pPr>
            <a:r>
              <a:rPr lang="en" sz="1000">
                <a:latin typeface="Share Tech"/>
                <a:ea typeface="Share Tech"/>
                <a:cs typeface="Share Tech"/>
                <a:sym typeface="Share Tech"/>
              </a:rPr>
              <a:t>Jablin, T. B., Prabhu, P., Jablin, J. A., Johnson, N. P., Beard, S. R., &amp; August, D. I. (2012). Automatic CPU-GPU communication management and optimization. ACM SIGPLAN Notices, 47(6), 142. https://doi.org/10.1145/2345156.1993516</a:t>
            </a:r>
            <a:endParaRPr sz="1000">
              <a:latin typeface="Share Tech"/>
              <a:ea typeface="Share Tech"/>
              <a:cs typeface="Share Tech"/>
              <a:sym typeface="Share Tech"/>
            </a:endParaRPr>
          </a:p>
          <a:p>
            <a:pPr indent="-457200" lvl="0" marL="457200" rtl="0" algn="l">
              <a:lnSpc>
                <a:spcPct val="200000"/>
              </a:lnSpc>
              <a:spcBef>
                <a:spcPts val="0"/>
              </a:spcBef>
              <a:spcAft>
                <a:spcPts val="0"/>
              </a:spcAft>
              <a:buNone/>
            </a:pPr>
            <a:r>
              <a:rPr lang="en" sz="1000">
                <a:latin typeface="Share Tech"/>
                <a:ea typeface="Share Tech"/>
                <a:cs typeface="Share Tech"/>
                <a:sym typeface="Share Tech"/>
              </a:rPr>
              <a:t>Wikipedia Contributors. (2023a, January 20). Plug and play. Wikipedia; Wikimedia Foundation. https://en.wikipedia.org/wiki/Plug_and_play</a:t>
            </a:r>
            <a:endParaRPr sz="1000">
              <a:latin typeface="Share Tech"/>
              <a:ea typeface="Share Tech"/>
              <a:cs typeface="Share Tech"/>
              <a:sym typeface="Share Tech"/>
            </a:endParaRPr>
          </a:p>
          <a:p>
            <a:pPr indent="-457200" lvl="0" marL="457200" rtl="0" algn="l">
              <a:lnSpc>
                <a:spcPct val="200000"/>
              </a:lnSpc>
              <a:spcBef>
                <a:spcPts val="0"/>
              </a:spcBef>
              <a:spcAft>
                <a:spcPts val="0"/>
              </a:spcAft>
              <a:buNone/>
            </a:pPr>
            <a:r>
              <a:rPr lang="en" sz="1000">
                <a:latin typeface="Share Tech"/>
                <a:ea typeface="Share Tech"/>
                <a:cs typeface="Share Tech"/>
                <a:sym typeface="Share Tech"/>
              </a:rPr>
              <a:t>Wikipedia Contributors. (2023b, February 13). Central processing unit. Wikipedia; Wikimedia Foundation. https://en.wikipedia.org/wiki/Central_processing_unit#Hardware_performance_counter</a:t>
            </a:r>
            <a:endParaRPr sz="1000">
              <a:latin typeface="Share Tech"/>
              <a:ea typeface="Share Tech"/>
              <a:cs typeface="Share Tech"/>
              <a:sym typeface="Share Tech"/>
            </a:endParaRPr>
          </a:p>
          <a:p>
            <a:pPr indent="-457200" lvl="0" marL="457200" rtl="0" algn="l">
              <a:lnSpc>
                <a:spcPct val="200000"/>
              </a:lnSpc>
              <a:spcBef>
                <a:spcPts val="0"/>
              </a:spcBef>
              <a:spcAft>
                <a:spcPts val="0"/>
              </a:spcAft>
              <a:buNone/>
            </a:pPr>
            <a:r>
              <a:rPr lang="en" sz="1000">
                <a:latin typeface="Share Tech"/>
                <a:ea typeface="Share Tech"/>
                <a:cs typeface="Share Tech"/>
                <a:sym typeface="Share Tech"/>
              </a:rPr>
              <a:t>Wikipedia Contributors. (2023c, February 13). Graphics processing unit. Wikipedia; Wikimedia Foundation. https://en.wikipedia.org/wiki/Graphics_processing_unit#Integrated_graphics_processing_unit</a:t>
            </a:r>
            <a:endParaRPr sz="1000">
              <a:latin typeface="Share Tech"/>
              <a:ea typeface="Share Tech"/>
              <a:cs typeface="Share Tech"/>
              <a:sym typeface="Share Tech"/>
            </a:endParaRPr>
          </a:p>
          <a:p>
            <a:pPr indent="-457200" lvl="0" marL="457200" rtl="0" algn="l">
              <a:lnSpc>
                <a:spcPct val="200000"/>
              </a:lnSpc>
              <a:spcBef>
                <a:spcPts val="0"/>
              </a:spcBef>
              <a:spcAft>
                <a:spcPts val="0"/>
              </a:spcAft>
              <a:buNone/>
            </a:pPr>
            <a:r>
              <a:rPr lang="en" sz="1000">
                <a:latin typeface="Share Tech"/>
                <a:ea typeface="Share Tech"/>
                <a:cs typeface="Share Tech"/>
                <a:sym typeface="Share Tech"/>
              </a:rPr>
              <a:t>Woolley, C. (2013). GPU Optimization Fundamentals. Bluewaters.ncsa.illinois.edu; Blue Waters. https://bluewaters.ncsa.illinois.edu/liferay-content/document-library/Documentation%20Documents/Workshops/User%20Workshop%20Dec%202013/CUDA%20Optimization%20Fundamentals.pdf</a:t>
            </a:r>
            <a:endParaRPr sz="1000">
              <a:latin typeface="Share Tech"/>
              <a:ea typeface="Share Tech"/>
              <a:cs typeface="Share Tech"/>
              <a:sym typeface="Share Tech"/>
            </a:endParaRPr>
          </a:p>
          <a:p>
            <a:pPr indent="-457200" lvl="0" marL="457200" rtl="0" algn="l">
              <a:lnSpc>
                <a:spcPct val="200000"/>
              </a:lnSpc>
              <a:spcBef>
                <a:spcPts val="0"/>
              </a:spcBef>
              <a:spcAft>
                <a:spcPts val="0"/>
              </a:spcAft>
              <a:buNone/>
            </a:pPr>
            <a:r>
              <a:t/>
            </a:r>
            <a:endParaRPr sz="1000">
              <a:latin typeface="Share Tech"/>
              <a:ea typeface="Share Tech"/>
              <a:cs typeface="Share Tech"/>
              <a:sym typeface="Share Tech"/>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Infographics by Slidesgo">
  <a:themeElements>
    <a:clrScheme name="Simple Light">
      <a:dk1>
        <a:srgbClr val="FFFFFF"/>
      </a:dk1>
      <a:lt1>
        <a:srgbClr val="002845"/>
      </a:lt1>
      <a:dk2>
        <a:srgbClr val="1A5E8F"/>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