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753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64ABF-5A94-490A-83D3-CBCC0841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B7CE2E-E7A3-408B-BD14-580AAEBDF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DA1BA4-4BEF-413E-A169-7792C0FC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512-D1C6-45A0-AC60-1F4939013544}" type="datetimeFigureOut">
              <a:rPr lang="de-DE" smtClean="0"/>
              <a:t>09.10.2021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07F5E-8A8D-4761-9EAA-F274E9C8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0E34C-BE1A-4298-8A8B-7D2946B3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7061-8E0A-4EEE-BE62-42C1B49922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48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46826-CEA1-4C9B-97F8-8A9E37049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F5957D-5FCB-47F9-A19F-CFF61C534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CAC1D-B694-42F8-9368-B21595F3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512-D1C6-45A0-AC60-1F4939013544}" type="datetimeFigureOut">
              <a:rPr lang="de-DE" smtClean="0"/>
              <a:t>09.10.2021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64095-C688-4BA1-9B45-CF41C537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C332BA-049D-4F68-9D61-CEB5066A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7061-8E0A-4EEE-BE62-42C1B49922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86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F7665C-F51D-4E2A-A34F-455D90503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20E7C8-9F89-4BD1-B8E9-850E067C8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BDF53F-EB14-457C-BFCA-D21C2F3D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512-D1C6-45A0-AC60-1F4939013544}" type="datetimeFigureOut">
              <a:rPr lang="de-DE" smtClean="0"/>
              <a:t>09.10.2021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0878A-F716-46DA-A1FF-0733B15B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BF4C5-B6A4-48FA-81C0-57501B47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7061-8E0A-4EEE-BE62-42C1B49922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49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C89C2-6695-4197-9EF0-A7C02EED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3F9682-E0AC-4206-8EDC-258E411A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824F1A-2ED1-431E-A674-9D413AB9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512-D1C6-45A0-AC60-1F4939013544}" type="datetimeFigureOut">
              <a:rPr lang="de-DE" smtClean="0"/>
              <a:t>09.10.2021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79FF7-258A-4D03-AB3B-ED908280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2CFAF4-0211-4C25-9891-636A31E1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7061-8E0A-4EEE-BE62-42C1B49922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76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3FB28-FED2-4FD0-BA45-1884CBE1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BE9922-513E-4F4D-B110-1B8057877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05228-8049-4122-A8BC-E489424F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512-D1C6-45A0-AC60-1F4939013544}" type="datetimeFigureOut">
              <a:rPr lang="de-DE" smtClean="0"/>
              <a:t>09.10.2021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D5C9D3-F934-47B9-A867-7340EEC3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BA759A-E041-4539-BFD3-CCAA948B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7061-8E0A-4EEE-BE62-42C1B49922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89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ED246-BB15-4C3B-95DF-FC3919F4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4AE2F-AC5F-428D-B6AA-02B2B07E7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153D6E-5503-4E69-89BE-EC02CD771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140C1D-CB1B-4D87-BC44-DA743011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512-D1C6-45A0-AC60-1F4939013544}" type="datetimeFigureOut">
              <a:rPr lang="de-DE" smtClean="0"/>
              <a:t>09.10.2021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1FE1D5-B50A-4CFB-9B8B-38CF1E49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2A1B51-E980-4D8F-8322-AF65DC78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7061-8E0A-4EEE-BE62-42C1B49922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91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82D74-E65A-4894-810D-014FC662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2B817A-FBE6-4327-9552-88973B32A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9B3C24-F05D-4C1F-B4BF-EAB9C6FD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B3086F-11D5-4E1A-8829-080E38923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2F041A-C3D1-41EF-A75D-59403450F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0794BF-7B15-4DCF-8DB8-0C5815DE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512-D1C6-45A0-AC60-1F4939013544}" type="datetimeFigureOut">
              <a:rPr lang="de-DE" smtClean="0"/>
              <a:t>09.10.2021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A28C67-0977-4577-9B70-CB5CC388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D9FDFB-776C-4DF4-A964-C9457224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7061-8E0A-4EEE-BE62-42C1B49922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26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227AC-5C93-4306-B8E8-CA2A2F54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9EB9C5-9A26-4BBF-B46E-8826A5D6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512-D1C6-45A0-AC60-1F4939013544}" type="datetimeFigureOut">
              <a:rPr lang="de-DE" smtClean="0"/>
              <a:t>09.10.2021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ABBDE4-05A4-4829-BD36-9F86BAC1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552C7E-DF9A-4682-8275-EE8F4522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7061-8E0A-4EEE-BE62-42C1B49922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69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382C54-03A0-46EE-B7C5-3C38B5A5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512-D1C6-45A0-AC60-1F4939013544}" type="datetimeFigureOut">
              <a:rPr lang="de-DE" smtClean="0"/>
              <a:t>09.10.2021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5A597C-6CEC-460C-8A65-E98D14A0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5DF486-439A-45FF-8F3F-DA1F87A4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7061-8E0A-4EEE-BE62-42C1B49922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86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3C9EE-8568-4656-83AD-012F52E5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D5890C-9C67-4688-93AA-184C2BBA6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6F835F-76AF-4719-A1BC-6227EC8F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53EE6E-1D24-4F5B-9B22-51C45AC2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512-D1C6-45A0-AC60-1F4939013544}" type="datetimeFigureOut">
              <a:rPr lang="de-DE" smtClean="0"/>
              <a:t>09.10.2021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60E8BC-AAA4-4957-B851-FB19DE93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974756-55FD-48C1-8A9F-8B9D80A9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7061-8E0A-4EEE-BE62-42C1B49922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51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46820-E3BE-4989-9658-262FAF6B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D05275-F46D-47F0-B5A9-AED76FEC5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7867F2-598B-450E-845A-F24B98DE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61CC4A-365A-481B-9484-3008102A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512-D1C6-45A0-AC60-1F4939013544}" type="datetimeFigureOut">
              <a:rPr lang="de-DE" smtClean="0"/>
              <a:t>09.10.2021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7793D6-8D8B-4218-BF58-F0B49F5B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F1D924-BC6A-47F2-BFF5-44C60E1D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7061-8E0A-4EEE-BE62-42C1B49922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02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8D2110-ECB2-4619-93A4-4DE28F06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678B11-0547-4E4C-B6FE-C81B06474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89A4-D4E3-4FD6-82F7-3C947C97A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1512-D1C6-45A0-AC60-1F4939013544}" type="datetimeFigureOut">
              <a:rPr lang="de-DE" smtClean="0"/>
              <a:t>09.10.2021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25BB36-9C59-45D6-ACC0-9543FC003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813B0-D2E3-44CE-8744-9EA26976D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7061-8E0A-4EEE-BE62-42C1B49922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51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3416F-0A1C-468A-8618-42BF76B20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Abbildungen &amp; Tabellen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2AFF2A-FB6A-418E-A810-F21E9A4F1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Furkan Gürbüz </a:t>
            </a:r>
          </a:p>
          <a:p>
            <a:r>
              <a:rPr lang="de-DE" dirty="0"/>
              <a:t>03703701</a:t>
            </a:r>
          </a:p>
        </p:txBody>
      </p:sp>
    </p:spTree>
    <p:extLst>
      <p:ext uri="{BB962C8B-B14F-4D97-AF65-F5344CB8AC3E}">
        <p14:creationId xmlns:p14="http://schemas.microsoft.com/office/powerpoint/2010/main" val="415263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E2775-D549-486D-AADA-CB75C2DD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 Default 2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AB9F9BC-C28C-4E5B-80F1-33E773B9EA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69665" y="2918142"/>
          <a:ext cx="4852670" cy="2166303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3988937968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2748477955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372192305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1321065777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Use Case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The student sees the data (UC_D2)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43906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Goal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The Student wants to see the data of the selected case study (which he/she selected in UC_D1)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898797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Preconditions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The Student has done the actions of UC_D1, and the if case was identified as true by the system!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6289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Actor(s)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Student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146755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Main Success Scenario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System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loads data from backend from specific student and case study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387466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Student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scrolls through the data and assesses his results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093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95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96C70-004E-440B-A35B-21163DC0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 Admin 1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38BC720-89B6-4B26-964A-3E316DBDCE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48821" y="1700505"/>
          <a:ext cx="4694358" cy="4601579"/>
        </p:xfrm>
        <a:graphic>
          <a:graphicData uri="http://schemas.openxmlformats.org/drawingml/2006/table">
            <a:tbl>
              <a:tblPr firstRow="1" firstCol="1" bandRow="1"/>
              <a:tblGrid>
                <a:gridCol w="1392290">
                  <a:extLst>
                    <a:ext uri="{9D8B030D-6E8A-4147-A177-3AD203B41FA5}">
                      <a16:colId xmlns:a16="http://schemas.microsoft.com/office/drawing/2014/main" val="1724475938"/>
                    </a:ext>
                  </a:extLst>
                </a:gridCol>
                <a:gridCol w="406598">
                  <a:extLst>
                    <a:ext uri="{9D8B030D-6E8A-4147-A177-3AD203B41FA5}">
                      <a16:colId xmlns:a16="http://schemas.microsoft.com/office/drawing/2014/main" val="83971615"/>
                    </a:ext>
                  </a:extLst>
                </a:gridCol>
                <a:gridCol w="998013">
                  <a:extLst>
                    <a:ext uri="{9D8B030D-6E8A-4147-A177-3AD203B41FA5}">
                      <a16:colId xmlns:a16="http://schemas.microsoft.com/office/drawing/2014/main" val="3793219538"/>
                    </a:ext>
                  </a:extLst>
                </a:gridCol>
                <a:gridCol w="1897457">
                  <a:extLst>
                    <a:ext uri="{9D8B030D-6E8A-4147-A177-3AD203B41FA5}">
                      <a16:colId xmlns:a16="http://schemas.microsoft.com/office/drawing/2014/main" val="248678432"/>
                    </a:ext>
                  </a:extLst>
                </a:gridCol>
              </a:tblGrid>
              <a:tr h="1897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Use Case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Lecturer Selection of Student &amp; Case Study (UC_A1)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193415"/>
                  </a:ext>
                </a:extLst>
              </a:tr>
              <a:tr h="3788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Goal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Lecturer wants to select a specific student within a specific case study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21131"/>
                  </a:ext>
                </a:extLst>
              </a:tr>
              <a:tr h="3788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Preconditions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Lecturer opened the website and logged himself/herself in (UC_OR1).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346042"/>
                  </a:ext>
                </a:extLst>
              </a:tr>
              <a:tr h="1897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Actor(s)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Lecturer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81302"/>
                  </a:ext>
                </a:extLst>
              </a:tr>
              <a:tr h="370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Main Success Scenario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Lecturer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clicks on the first dropbox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248179"/>
                  </a:ext>
                </a:extLst>
              </a:tr>
              <a:tr h="1897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System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loads data from the backend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840937"/>
                  </a:ext>
                </a:extLst>
              </a:tr>
              <a:tr h="1897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Lecturer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clicks on desired student 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282128"/>
                  </a:ext>
                </a:extLst>
              </a:tr>
              <a:tr h="1897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37650"/>
                  </a:ext>
                </a:extLst>
              </a:tr>
              <a:tr h="1897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Lecturer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clicks on the second dropbox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55625"/>
                  </a:ext>
                </a:extLst>
              </a:tr>
              <a:tr h="3788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System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showcases hardcoded case study values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17609"/>
                  </a:ext>
                </a:extLst>
              </a:tr>
              <a:tr h="1897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Lecturer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clicks on desired case study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914034"/>
                  </a:ext>
                </a:extLst>
              </a:tr>
              <a:tr h="3788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Lecturer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clicks on the arrow button to go to the next page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979354"/>
                  </a:ext>
                </a:extLst>
              </a:tr>
              <a:tr h="1137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System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checks entry values: 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b="1" u="sng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redirect to the next page; 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give out an error message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124" marR="431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805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39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FE4BC-BEE9-4B29-83C3-7E43EE83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 Admin 2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5F13F44-075D-43FE-8641-938F704628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76650" y="2931160"/>
          <a:ext cx="4838700" cy="2140268"/>
        </p:xfrm>
        <a:graphic>
          <a:graphicData uri="http://schemas.openxmlformats.org/drawingml/2006/table">
            <a:tbl>
              <a:tblPr firstRow="1" firstCol="1" bandRow="1"/>
              <a:tblGrid>
                <a:gridCol w="1435100">
                  <a:extLst>
                    <a:ext uri="{9D8B030D-6E8A-4147-A177-3AD203B41FA5}">
                      <a16:colId xmlns:a16="http://schemas.microsoft.com/office/drawing/2014/main" val="4817379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65418766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985627123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443564711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Use Case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Lecturer visualized the data (UC_A2)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2985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Goal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Lecturer wants to see the data of the selected student and case study (which he selected in UC_A1)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9101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Preconditions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Lecturer has done the actions of UC_A1, and the if case was identified as true by the system!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1107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Actor(s)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Lecturer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5357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Main Success Scenario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System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loads data from backend from specific student and case study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35653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Lecturer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scrolls through the data and monitors the results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03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77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F87CA-4127-4000-8624-70842BEB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 Admin 3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352F0E8-E489-4478-8A20-1BC5D4C65B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36459" y="1825625"/>
          <a:ext cx="4319081" cy="4351337"/>
        </p:xfrm>
        <a:graphic>
          <a:graphicData uri="http://schemas.openxmlformats.org/drawingml/2006/table">
            <a:tbl>
              <a:tblPr firstRow="1" firstCol="1" bandRow="1"/>
              <a:tblGrid>
                <a:gridCol w="1254643">
                  <a:extLst>
                    <a:ext uri="{9D8B030D-6E8A-4147-A177-3AD203B41FA5}">
                      <a16:colId xmlns:a16="http://schemas.microsoft.com/office/drawing/2014/main" val="1815002179"/>
                    </a:ext>
                  </a:extLst>
                </a:gridCol>
                <a:gridCol w="366400">
                  <a:extLst>
                    <a:ext uri="{9D8B030D-6E8A-4147-A177-3AD203B41FA5}">
                      <a16:colId xmlns:a16="http://schemas.microsoft.com/office/drawing/2014/main" val="3383949238"/>
                    </a:ext>
                  </a:extLst>
                </a:gridCol>
                <a:gridCol w="988170">
                  <a:extLst>
                    <a:ext uri="{9D8B030D-6E8A-4147-A177-3AD203B41FA5}">
                      <a16:colId xmlns:a16="http://schemas.microsoft.com/office/drawing/2014/main" val="1271255768"/>
                    </a:ext>
                  </a:extLst>
                </a:gridCol>
                <a:gridCol w="1709868">
                  <a:extLst>
                    <a:ext uri="{9D8B030D-6E8A-4147-A177-3AD203B41FA5}">
                      <a16:colId xmlns:a16="http://schemas.microsoft.com/office/drawing/2014/main" val="1521919481"/>
                    </a:ext>
                  </a:extLst>
                </a:gridCol>
              </a:tblGrid>
              <a:tr h="170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Use Case 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Comment functionality for the lecturer (UC_CA1)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81449"/>
                  </a:ext>
                </a:extLst>
              </a:tr>
              <a:tr h="3414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Goal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Lecturer wants to write a comment for the student within a case study, which were selected in  UC_A1 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139"/>
                  </a:ext>
                </a:extLst>
              </a:tr>
              <a:tr h="3414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Preconditions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Lecturer has already done UC_A1 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67174"/>
                  </a:ext>
                </a:extLst>
              </a:tr>
              <a:tr h="170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Actor(s)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Lecturer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78627"/>
                  </a:ext>
                </a:extLst>
              </a:tr>
              <a:tr h="8682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Main Success Scenario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Lecturer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can write a comment on the student's task performance, or activity behavior, or learning progress for the selected case study and student 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368769"/>
                  </a:ext>
                </a:extLst>
              </a:tr>
              <a:tr h="504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Lecturer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clicks on the comment section field and types in the comment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991527"/>
                  </a:ext>
                </a:extLst>
              </a:tr>
              <a:tr h="3414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Lecturer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clicks on the send button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14745"/>
                  </a:ext>
                </a:extLst>
              </a:tr>
              <a:tr h="6760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System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saves the typed-in comment into the database, with the specific user id and case study id. 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426220"/>
                  </a:ext>
                </a:extLst>
              </a:tr>
              <a:tr h="935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System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an error occurred during step 4, then the error message box is visualized; 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Else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success message box is visualized 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861" marR="38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9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83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57642-46A0-4CEE-93BE-D7E72003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 Admin 4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C66DD0B-42B7-4B56-8202-246A6455E5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25850" y="2253011"/>
          <a:ext cx="4940300" cy="3496565"/>
        </p:xfrm>
        <a:graphic>
          <a:graphicData uri="http://schemas.openxmlformats.org/drawingml/2006/table">
            <a:tbl>
              <a:tblPr firstRow="1" firstCol="1" bandRow="1"/>
              <a:tblGrid>
                <a:gridCol w="1435100">
                  <a:extLst>
                    <a:ext uri="{9D8B030D-6E8A-4147-A177-3AD203B41FA5}">
                      <a16:colId xmlns:a16="http://schemas.microsoft.com/office/drawing/2014/main" val="428707126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24417467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87419262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96917122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Use Case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Comment functionality for the student (UC_CD1)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301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Goal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Student wants to write a comment for the lecturer within a case study, which were selected in  UC_D1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7481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Preconditions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Student has already done UC_D1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33790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Actor(s)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6983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Main Success Scenario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clicks on the comment section field and types in the comment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82617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Clicks on the send button.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558952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System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saves the typed-in comment into the database, with the specific case study id.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231047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System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an error occurred during step 3, then the error message box is visualized;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success message box is visualized 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619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21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9DBE9-C07A-460D-AF28-82256E3D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Assessment </a:t>
            </a:r>
            <a:r>
              <a:rPr lang="de-DE" dirty="0" err="1"/>
              <a:t>categories</a:t>
            </a:r>
            <a:r>
              <a:rPr lang="de-DE" dirty="0"/>
              <a:t>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FCB832B-8C97-4F11-9019-BEDB0C2B04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89" y="1825625"/>
            <a:ext cx="82574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89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9240D-3FAA-4BE5-9D6A-C1A7D3BB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Usability Pattern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1EC360D-D81A-46A9-88AF-5B87DB041F3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0" b="2362"/>
          <a:stretch/>
        </p:blipFill>
        <p:spPr bwMode="auto">
          <a:xfrm>
            <a:off x="3926662" y="2820182"/>
            <a:ext cx="4338676" cy="23622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25161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165A4-189E-42D4-AA47-36FD8481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literature</a:t>
            </a:r>
            <a:r>
              <a:rPr lang="de-DE" dirty="0"/>
              <a:t> review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7E8EEDA5-8BDB-4102-82CC-4BDD4E17B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479314"/>
              </p:ext>
            </p:extLst>
          </p:nvPr>
        </p:nvGraphicFramePr>
        <p:xfrm>
          <a:off x="158750" y="1777999"/>
          <a:ext cx="3676650" cy="4671079"/>
        </p:xfrm>
        <a:graphic>
          <a:graphicData uri="http://schemas.openxmlformats.org/drawingml/2006/table">
            <a:tbl>
              <a:tblPr bandRow="1"/>
              <a:tblGrid>
                <a:gridCol w="1838325">
                  <a:extLst>
                    <a:ext uri="{9D8B030D-6E8A-4147-A177-3AD203B41FA5}">
                      <a16:colId xmlns:a16="http://schemas.microsoft.com/office/drawing/2014/main" val="361403435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90141130"/>
                    </a:ext>
                  </a:extLst>
                </a:gridCol>
              </a:tblGrid>
              <a:tr h="2213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Requirement Identifier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49" marR="37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Requirement Description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49" marR="37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00822"/>
                  </a:ext>
                </a:extLst>
              </a:tr>
              <a:tr h="9022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/OR01/ Access control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49" marR="37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system should differentiate between Admin and Default user, who has different levels of restrictions and adapt the UI accordingly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49" marR="37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630282"/>
                  </a:ext>
                </a:extLst>
              </a:tr>
              <a:tr h="171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49" marR="37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49" marR="37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411312"/>
                  </a:ext>
                </a:extLst>
              </a:tr>
              <a:tr h="6752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/SoAA01/ Fetching data of individual default user 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49" marR="37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admin should be able to fetch students data from the database with a dialog (calling students id)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49" marR="37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44212"/>
                  </a:ext>
                </a:extLst>
              </a:tr>
              <a:tr h="5618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/SoAA02/ Fetching data of case study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49" marR="37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admin should be able to fetch data of selected case study from a drop-down menu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49" marR="37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771441"/>
                  </a:ext>
                </a:extLst>
              </a:tr>
              <a:tr h="5618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/SoAA03/ Visibility of data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49" marR="37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admin should be able to confirm and graphically see the data by pressing a button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49" marR="37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890085"/>
                  </a:ext>
                </a:extLst>
              </a:tr>
              <a:tr h="5618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/SoAA04/ Deletion of Selection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49" marR="37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Admin can delete the entries (UI based) from SoAA01 and SoAA02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49" marR="37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211895"/>
                  </a:ext>
                </a:extLst>
              </a:tr>
              <a:tr h="1015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/SoAA05/ Activity Control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49" marR="37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admin can monitor the activity of the student. Therefore every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SoAD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needs to have a unique identifier, which needs to be saved in the database. 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49" marR="37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435281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D8DA66F7-B112-4E0E-BFD1-1A129978E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84640"/>
              </p:ext>
            </p:extLst>
          </p:nvPr>
        </p:nvGraphicFramePr>
        <p:xfrm>
          <a:off x="4032192" y="1777999"/>
          <a:ext cx="4127616" cy="4671082"/>
        </p:xfrm>
        <a:graphic>
          <a:graphicData uri="http://schemas.openxmlformats.org/drawingml/2006/table">
            <a:tbl>
              <a:tblPr bandRow="1"/>
              <a:tblGrid>
                <a:gridCol w="2063808">
                  <a:extLst>
                    <a:ext uri="{9D8B030D-6E8A-4147-A177-3AD203B41FA5}">
                      <a16:colId xmlns:a16="http://schemas.microsoft.com/office/drawing/2014/main" val="2890825445"/>
                    </a:ext>
                  </a:extLst>
                </a:gridCol>
                <a:gridCol w="2063808">
                  <a:extLst>
                    <a:ext uri="{9D8B030D-6E8A-4147-A177-3AD203B41FA5}">
                      <a16:colId xmlns:a16="http://schemas.microsoft.com/office/drawing/2014/main" val="3121242623"/>
                    </a:ext>
                  </a:extLst>
                </a:gridCol>
              </a:tblGrid>
              <a:tr h="101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20" marR="34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20" marR="34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419882"/>
                  </a:ext>
                </a:extLst>
              </a:tr>
              <a:tr h="7057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/CS01/ Admin Comment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20" marR="34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admin should be able to comment inside a comment section on the student's solution (asynchronous interaction).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20" marR="34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085633"/>
                  </a:ext>
                </a:extLst>
              </a:tr>
              <a:tr h="906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/CS02/ Default User Comment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20" marR="34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default user should be able to respond to the comment of the admin or write a new comment to the admin (asynchronous interaction).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20" marR="34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156188"/>
                  </a:ext>
                </a:extLst>
              </a:tr>
              <a:tr h="5271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/CS03/ Visibility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20" marR="34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Comments inside the comment section are only visible for concerned users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20" marR="34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36938"/>
                  </a:ext>
                </a:extLst>
              </a:tr>
              <a:tr h="169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20" marR="34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20" marR="34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907265"/>
                  </a:ext>
                </a:extLst>
              </a:tr>
              <a:tr h="5271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/SoAD01/ Selecting Case Studies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20" marR="34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default user should be able to select a specific case study from a drop-down menu.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20" marR="34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802595"/>
                  </a:ext>
                </a:extLst>
              </a:tr>
              <a:tr h="602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/SoAD02/ Visibility of Selection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20" marR="34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default user should be able to confirm and graphically see his/her results by pressing a button.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20" marR="34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590231"/>
                  </a:ext>
                </a:extLst>
              </a:tr>
              <a:tr h="5271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/SoAD03/ Delete selection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20" marR="34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default user should be able to delete (UI-based) the selection of SoAD01.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20" marR="34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466677"/>
                  </a:ext>
                </a:extLst>
              </a:tr>
              <a:tr h="602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/SoAD04/ Overall Success rate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20" marR="34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default user should be able to see the overall success/failure rate by clicking on a button.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20" marR="34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85920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8E6A0DDC-DAF3-441D-9344-62E6A9895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13316"/>
              </p:ext>
            </p:extLst>
          </p:nvPr>
        </p:nvGraphicFramePr>
        <p:xfrm>
          <a:off x="8356600" y="1777998"/>
          <a:ext cx="3606800" cy="4671079"/>
        </p:xfrm>
        <a:graphic>
          <a:graphicData uri="http://schemas.openxmlformats.org/drawingml/2006/table">
            <a:tbl>
              <a:tblPr bandRow="1"/>
              <a:tblGrid>
                <a:gridCol w="1803400">
                  <a:extLst>
                    <a:ext uri="{9D8B030D-6E8A-4147-A177-3AD203B41FA5}">
                      <a16:colId xmlns:a16="http://schemas.microsoft.com/office/drawing/2014/main" val="508761233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946062993"/>
                    </a:ext>
                  </a:extLst>
                </a:gridCol>
              </a:tblGrid>
              <a:tr h="1132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04" marR="37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04" marR="37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05144"/>
                  </a:ext>
                </a:extLst>
              </a:tr>
              <a:tr h="14461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/FB01/ Admin feedback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04" marR="37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admin should be able to give a total grade/points for the selected default user within the whole case study. This feedback should be only visible to the concerned user. Therefore the points/grade has to be saved with the default users id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04" marR="37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91439"/>
                  </a:ext>
                </a:extLst>
              </a:tr>
              <a:tr h="12228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/FB02/ Default User feedback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04" marR="37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default user should have once permission to give feedback to the admin for a specific case study. This feedback should be sent (and saved in the database) to the admin's feedback page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04" marR="37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34931"/>
                  </a:ext>
                </a:extLst>
              </a:tr>
              <a:tr h="5528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/FB03/ Visibility feedback page (Admin)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04" marR="37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admin should be able to see all the feedback gathered on the feedback page (send by FB02).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04" marR="37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7779"/>
                  </a:ext>
                </a:extLst>
              </a:tr>
              <a:tr h="672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/FB04/ Visibility feedback page (Default user)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04" marR="37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default user just should see one feedback for each case study on his/her feedback page (from FB01).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04" marR="37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45446"/>
                  </a:ext>
                </a:extLst>
              </a:tr>
              <a:tr h="1617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04" marR="37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04" marR="37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25252"/>
                  </a:ext>
                </a:extLst>
              </a:tr>
              <a:tr h="5020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/NF07/ Usability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04" marR="37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user should be able to navigate throughout the tool within 3 steps 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504" marR="37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62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405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110FE-5264-49ED-9E78-2BD7E10D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Fiori UI Sample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7980E17-5DDC-41DF-BDD9-32B561A79C3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4519" b="21560"/>
          <a:stretch/>
        </p:blipFill>
        <p:spPr bwMode="auto">
          <a:xfrm>
            <a:off x="4109868" y="2660149"/>
            <a:ext cx="3972264" cy="2682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27880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249C0-9801-4184-9B2E-757ED402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6485F32-DF9D-41AE-9000-B9E82C094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882411"/>
              </p:ext>
            </p:extLst>
          </p:nvPr>
        </p:nvGraphicFramePr>
        <p:xfrm>
          <a:off x="3652837" y="2067622"/>
          <a:ext cx="4886326" cy="2722756"/>
        </p:xfrm>
        <a:graphic>
          <a:graphicData uri="http://schemas.openxmlformats.org/drawingml/2006/table">
            <a:tbl>
              <a:tblPr bandRow="1"/>
              <a:tblGrid>
                <a:gridCol w="2443163">
                  <a:extLst>
                    <a:ext uri="{9D8B030D-6E8A-4147-A177-3AD203B41FA5}">
                      <a16:colId xmlns:a16="http://schemas.microsoft.com/office/drawing/2014/main" val="3722105658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75658378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Requirement Identifier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Requirement Description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154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609725" algn="l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/NF01/ Accessibility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tool should be accessible with web browsers (Firefox, Chrome, etc.)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36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/NF02/ Response Time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average response time should be less than 5 seconds 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0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/NF03/ Availability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tool should be available 99% times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515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/NF04/ Language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tool should be in German and English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07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/NF05/ Event of Failure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When the tool crashes, it should be able to back up to its previous state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275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/NF06/ Design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tool should maintain the overall design concept of SAP FIORI  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54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08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31794-3A50-4193-AA64-8453A080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Differentiation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6231D807-1B1C-4047-B088-95AC52D46D7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06804" y="1825625"/>
            <a:ext cx="5378392" cy="435133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88270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FC094-FFED-4102-B38A-BF6D31E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2B23473-F794-4F40-8ED1-12DAD932FE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19" y="1825625"/>
            <a:ext cx="41595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76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E957C-89FE-4EC5-8D9B-6654C454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3610F99-B6A9-4ECE-94E9-A85B9D062B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24" y="2553675"/>
            <a:ext cx="5980952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8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B1CFE-4825-49B2-813E-4F5AABDA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Trello</a:t>
            </a:r>
            <a:r>
              <a:rPr lang="de-DE" dirty="0"/>
              <a:t> Workspace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7F45EDC-39E6-4846-A352-BFAC66E6FC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20" y="1825625"/>
            <a:ext cx="1015135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487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50CF3-4081-4241-BECF-9A24BCD7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Trello</a:t>
            </a:r>
            <a:r>
              <a:rPr lang="de-DE" dirty="0"/>
              <a:t> Task </a:t>
            </a:r>
            <a:r>
              <a:rPr lang="de-DE" dirty="0" err="1"/>
              <a:t>description</a:t>
            </a:r>
            <a:r>
              <a:rPr lang="de-DE" dirty="0"/>
              <a:t>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8239167-C0E1-4AE3-B964-0637555B4E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657" y="2610923"/>
            <a:ext cx="5752685" cy="2780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216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F4734-2DC5-4720-8C17-8483C29A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Trello</a:t>
            </a:r>
            <a:r>
              <a:rPr lang="de-DE" dirty="0"/>
              <a:t> Organizational Board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DBBE263-A3B7-47E1-92FF-257E4C19612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344" y="2631706"/>
            <a:ext cx="5769311" cy="2739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1095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E067F-2014-4FFA-B81F-09CB32E0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Trello</a:t>
            </a:r>
            <a:r>
              <a:rPr lang="de-DE" dirty="0"/>
              <a:t> Main Kanban Board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8489C55-893A-4C73-9189-C9C3634CA9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14" y="2617158"/>
            <a:ext cx="5744371" cy="276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7182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03FD3-626A-4451-B746-6504A78F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S/4 Hana System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18045B1-702C-4C05-B7F4-6E3DCF8BD4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346" y="1825625"/>
            <a:ext cx="580530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968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CF909-2204-4A3F-A274-69A617D4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Conceptual</a:t>
            </a:r>
            <a:r>
              <a:rPr lang="de-DE" dirty="0"/>
              <a:t> UML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02BA727-2054-4A08-902F-7C66800628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501" y="2006143"/>
            <a:ext cx="5760998" cy="399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23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6286C-DFB3-457C-9398-6DBA317D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C4EE454-051F-43D8-8B41-B740AF4910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09" y="1825625"/>
            <a:ext cx="39375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04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FAE68-31B8-4854-A0D4-55030D7A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816B174-9C42-4606-B6E1-F7442186CF4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2"/>
          <a:stretch/>
        </p:blipFill>
        <p:spPr bwMode="auto">
          <a:xfrm>
            <a:off x="3716496" y="1825625"/>
            <a:ext cx="4759007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411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02445-D9A8-4CA0-896A-9E5BC16E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Thesis </a:t>
            </a:r>
            <a:r>
              <a:rPr lang="de-DE" dirty="0" err="1"/>
              <a:t>Structure</a:t>
            </a:r>
            <a:endParaRPr lang="de-DE" dirty="0"/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01B3A28E-DD81-41B5-AEDD-B4B4419D4C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433967" y="1825625"/>
            <a:ext cx="3324066" cy="435133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4954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21ADE-E7BF-462F-86B3-3C4C231E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Lecturer</a:t>
            </a:r>
            <a:r>
              <a:rPr lang="de-DE" dirty="0"/>
              <a:t> Landing Page </a:t>
            </a:r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CB56917-7994-48A1-8F9C-5A58ABDBDE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0" y="2592286"/>
            <a:ext cx="5760720" cy="281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26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CA67-2B51-4F76-8967-BB576ECF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Student </a:t>
            </a:r>
            <a:r>
              <a:rPr lang="de-DE" dirty="0" err="1"/>
              <a:t>Pre-landing</a:t>
            </a:r>
            <a:r>
              <a:rPr lang="de-DE" dirty="0"/>
              <a:t> Page</a:t>
            </a:r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A6EE5D4-A1F2-47CA-88DF-7E5069F4FD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18" y="2496690"/>
            <a:ext cx="5756564" cy="300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6BA6B-A178-4D93-A286-7BF55CFD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Student Landing Page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72C1CCE-AF52-417D-8674-870625F8B6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57" y="2442582"/>
            <a:ext cx="5752685" cy="311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47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EE54D-2FD8-4284-B1B9-AE27889B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Student Dashboard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159D6F1-CD29-4AD7-95D9-58A2E63BF8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23" y="2085118"/>
            <a:ext cx="5765154" cy="383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68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CC6B8-E26F-4915-80E0-1ACBF3A7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Lecturer</a:t>
            </a:r>
            <a:r>
              <a:rPr lang="de-DE" dirty="0"/>
              <a:t> Dashboard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203D8B8-BF0A-4E78-84E9-4465A26D08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579" y="2080961"/>
            <a:ext cx="5756841" cy="384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60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318D6-8425-4AAE-AD5F-03FD8FB0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Dashboard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2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DC5242F-9273-4D4B-856D-7D93F27A7AE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579" y="2432191"/>
            <a:ext cx="5756841" cy="31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28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C0126-EF0A-4155-9462-30A08A6E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Dashboard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3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07A15DB-EC13-49F4-BE12-6C9938C9FC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579" y="2924744"/>
            <a:ext cx="5756841" cy="21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56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82280-E0FB-454D-84E7-0ECEA01D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Diagnostic</a:t>
            </a:r>
            <a:r>
              <a:rPr lang="de-DE" dirty="0"/>
              <a:t> Assessment </a:t>
            </a:r>
            <a:r>
              <a:rPr lang="de-DE" dirty="0" err="1"/>
              <a:t>Results</a:t>
            </a:r>
            <a:r>
              <a:rPr lang="de-DE" dirty="0"/>
              <a:t> Page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7C448BA-B284-4428-BDFA-2A035A9AE7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501" y="2078883"/>
            <a:ext cx="5760998" cy="38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25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340F1-C642-4923-87CF-F8D52FA2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Comment </a:t>
            </a:r>
            <a:r>
              <a:rPr lang="de-DE" dirty="0" err="1"/>
              <a:t>functionality</a:t>
            </a:r>
            <a:r>
              <a:rPr lang="de-DE" dirty="0"/>
              <a:t> Student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85DECC7-451A-4572-A9C2-5944282EBB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23" y="2164092"/>
            <a:ext cx="5765154" cy="367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69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D838D-9796-462C-9B9A-0CEF7CB0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Lecturer‘s</a:t>
            </a:r>
            <a:r>
              <a:rPr lang="de-DE" dirty="0"/>
              <a:t> </a:t>
            </a:r>
            <a:r>
              <a:rPr lang="de-DE" dirty="0" err="1"/>
              <a:t>assessment</a:t>
            </a:r>
            <a:r>
              <a:rPr lang="de-DE" dirty="0"/>
              <a:t> Page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654BC9E-9BA1-41A0-893D-78C028FA43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579" y="2080961"/>
            <a:ext cx="5756841" cy="384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0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3CB2F-EC52-44D4-BA66-11FB36E1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Review </a:t>
            </a:r>
            <a:r>
              <a:rPr lang="de-DE" dirty="0" err="1"/>
              <a:t>Methodology</a:t>
            </a:r>
            <a:r>
              <a:rPr lang="de-DE" dirty="0"/>
              <a:t>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82D3EF4-9C71-40E6-B65C-CFD2E818E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590999"/>
              </p:ext>
            </p:extLst>
          </p:nvPr>
        </p:nvGraphicFramePr>
        <p:xfrm>
          <a:off x="3888770" y="1567225"/>
          <a:ext cx="4556588" cy="4351337"/>
        </p:xfrm>
        <a:graphic>
          <a:graphicData uri="http://schemas.openxmlformats.org/drawingml/2006/table">
            <a:tbl>
              <a:tblPr bandRow="1"/>
              <a:tblGrid>
                <a:gridCol w="2532835">
                  <a:extLst>
                    <a:ext uri="{9D8B030D-6E8A-4147-A177-3AD203B41FA5}">
                      <a16:colId xmlns:a16="http://schemas.microsoft.com/office/drawing/2014/main" val="1403959519"/>
                    </a:ext>
                  </a:extLst>
                </a:gridCol>
                <a:gridCol w="2023753">
                  <a:extLst>
                    <a:ext uri="{9D8B030D-6E8A-4147-A177-3AD203B41FA5}">
                      <a16:colId xmlns:a16="http://schemas.microsoft.com/office/drawing/2014/main" val="1527292931"/>
                    </a:ext>
                  </a:extLst>
                </a:gridCol>
              </a:tblGrid>
              <a:tr h="2265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Actions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109" marR="55109" marT="76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Results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109" marR="55109" marT="76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3691"/>
                  </a:ext>
                </a:extLst>
              </a:tr>
              <a:tr h="78627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Review Scope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Define the databases to be queried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109" marR="55109" marT="76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IEEE Xplore Digital Library, ACM Digital Library, AISeL, Scopus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109" marR="55109" marT="76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134325"/>
                  </a:ext>
                </a:extLst>
              </a:tr>
              <a:tr h="10312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Topic Conceptualization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Only consider journal and conference articles using 2 queries.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109" marR="55109" marT="76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479 total papers have been found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109" marR="55109" marT="76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123516"/>
                  </a:ext>
                </a:extLst>
              </a:tr>
              <a:tr h="7166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Literature Review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Scanning of titles and abstracts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109" marR="55109" marT="76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35 papers are considered relevant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109" marR="55109" marT="76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833306"/>
                  </a:ext>
                </a:extLst>
              </a:tr>
              <a:tr h="8739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Literature Analysis and Synthesis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Reading the remaining papers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109" marR="55109" marT="76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papers contain statements that can be transformed into requirements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109" marR="55109" marT="76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006506"/>
                  </a:ext>
                </a:extLst>
              </a:tr>
              <a:tr h="7166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Research Agenda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Formulation requirements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109" marR="55109" marT="76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 requirements of 6 categories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109" marR="55109" marT="76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615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895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E857E-012B-45DE-96D1-8CEA0C25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Comments and Messages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Students</a:t>
            </a:r>
            <a:r>
              <a:rPr lang="de-DE" dirty="0"/>
              <a:t>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DEA1368-0150-4B40-BEB8-F01B520B0F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23" y="2085118"/>
            <a:ext cx="5765154" cy="383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9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D50C1-A048-4A1A-AC2E-5A94932B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B2E7F8D-DCF6-417D-AC4D-DDA2A57A5B4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16"/>
          <a:stretch/>
        </p:blipFill>
        <p:spPr bwMode="auto">
          <a:xfrm>
            <a:off x="3934528" y="2162014"/>
            <a:ext cx="4322943" cy="36785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6646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796B2-887D-4815-8307-33942A91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Click-</a:t>
            </a:r>
            <a:r>
              <a:rPr lang="de-DE" dirty="0" err="1"/>
              <a:t>flow</a:t>
            </a:r>
            <a:r>
              <a:rPr lang="de-DE" dirty="0"/>
              <a:t> and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EF71B24-1274-40B1-BD8B-1FE0B1D60D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23" y="2259693"/>
            <a:ext cx="5765154" cy="34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31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EC6D2-FFDE-43F5-B8B3-88535CCE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Mock-</a:t>
            </a:r>
            <a:r>
              <a:rPr lang="de-DE" dirty="0" err="1"/>
              <a:t>up</a:t>
            </a:r>
            <a:r>
              <a:rPr lang="de-DE" dirty="0"/>
              <a:t> Page </a:t>
            </a:r>
            <a:r>
              <a:rPr lang="de-DE" dirty="0" err="1"/>
              <a:t>for</a:t>
            </a:r>
            <a:r>
              <a:rPr lang="de-DE" dirty="0"/>
              <a:t> Student</a:t>
            </a:r>
          </a:p>
        </p:txBody>
      </p:sp>
      <p:pic>
        <p:nvPicPr>
          <p:cNvPr id="4" name="Inhaltsplatzhalter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36230D0-3857-4ED9-B9D6-5FBCAF5275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23" y="2292946"/>
            <a:ext cx="5765154" cy="341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58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506DB-9318-4474-9D36-8B5B385A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Mock-</a:t>
            </a:r>
            <a:r>
              <a:rPr lang="de-DE" dirty="0" err="1"/>
              <a:t>up</a:t>
            </a:r>
            <a:r>
              <a:rPr lang="de-DE" dirty="0"/>
              <a:t> Page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Lecturer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FCD9B14-E387-4D29-B146-F11C6FC69B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23" y="2162014"/>
            <a:ext cx="5765154" cy="367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4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E31A1-D00B-4A66-9FE1-DD306D2E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Usability </a:t>
            </a:r>
            <a:r>
              <a:rPr lang="de-DE" dirty="0" err="1"/>
              <a:t>Scale</a:t>
            </a:r>
            <a:endParaRPr lang="de-DE" dirty="0"/>
          </a:p>
        </p:txBody>
      </p:sp>
      <p:pic>
        <p:nvPicPr>
          <p:cNvPr id="4" name="Inhaltsplatzhalter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1C0CC3F-FD25-4BC1-A077-C9C7A03A8AA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98"/>
          <a:stretch/>
        </p:blipFill>
        <p:spPr bwMode="auto">
          <a:xfrm>
            <a:off x="3213423" y="2437229"/>
            <a:ext cx="5765154" cy="3128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8102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6E5E2-73A3-4BDB-A04C-8BC6EDDD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folder</a:t>
            </a:r>
            <a:r>
              <a:rPr lang="de-DE" dirty="0"/>
              <a:t> in Google Drive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3765BD3-C21D-4D4F-8DC7-C2FD11CE058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4" b="27711"/>
          <a:stretch/>
        </p:blipFill>
        <p:spPr bwMode="auto">
          <a:xfrm>
            <a:off x="3119297" y="3054801"/>
            <a:ext cx="5953405" cy="1892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7713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3896D-915B-4FC2-960F-EFA04791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 Distribution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DB29453-A9ED-48C8-95CF-E2C8556A36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26" y="1825625"/>
            <a:ext cx="84439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9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DCECD-0536-47B4-B01F-6FF9B0F8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Degree Distribution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E26A683-1479-4E7B-9233-36AD0C39CE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39" y="1825625"/>
            <a:ext cx="96813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57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F06A9-513A-4B46-8740-73937CDC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</a:t>
            </a:r>
            <a:r>
              <a:rPr lang="de-DE" dirty="0" err="1"/>
              <a:t>of</a:t>
            </a:r>
            <a:r>
              <a:rPr lang="de-DE" dirty="0"/>
              <a:t> Study Distribution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8E869DD-A947-44D8-9E7F-9A02110B2E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83" y="1825625"/>
            <a:ext cx="96880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6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DA819-7F51-46D2-A486-8A34CD6D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Modules </a:t>
            </a:r>
            <a:r>
              <a:rPr lang="de-DE" dirty="0" err="1"/>
              <a:t>of</a:t>
            </a:r>
            <a:r>
              <a:rPr lang="de-DE" dirty="0"/>
              <a:t> Global Bike Company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2556F1F-DFBB-4736-B1AB-BBC6B00147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385" y="1825625"/>
            <a:ext cx="4955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527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60BE6-00FC-4BFB-B713-BD1AD775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Semester Distribution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AE28694-6C14-44BE-85AB-AC7EAA356F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58" y="1825625"/>
            <a:ext cx="102152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40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26DAE-ED68-483E-BFE0-DD2BC05C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Complexity</a:t>
            </a:r>
            <a:r>
              <a:rPr lang="de-DE" dirty="0"/>
              <a:t>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9E0D766-5A7B-4EE1-9484-2601B74BBA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0057"/>
            <a:ext cx="10515600" cy="434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43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4EBA8-7D33-4F37-B9ED-676F886A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Regular </a:t>
            </a:r>
            <a:r>
              <a:rPr lang="de-DE" dirty="0" err="1"/>
              <a:t>Usage</a:t>
            </a:r>
            <a:r>
              <a:rPr lang="de-DE" dirty="0"/>
              <a:t>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FCDDE4D-5850-4281-8A0C-48459CDADB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7" y="1825625"/>
            <a:ext cx="103757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35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06676-2B82-49A2-8CBA-EAF94FD4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Use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C5CCA2F-29EC-4279-98E9-46DE375368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39" y="1825625"/>
            <a:ext cx="104277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008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166A5-10D6-43D6-86BB-2EF4BA96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Usage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4AB1336-F9E7-4099-82AF-45D69E4E3A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27" y="1825625"/>
            <a:ext cx="99277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57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A4951-F092-4CE6-92B8-E8865F8C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functionalities</a:t>
            </a:r>
            <a:r>
              <a:rPr lang="de-DE" dirty="0"/>
              <a:t>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9E38935-CDCA-4159-8F41-AC6145CEE5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946"/>
            <a:ext cx="10515600" cy="432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686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60D16-C066-46E4-94EA-40F08929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Inconsistency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tool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B74D325-DEF8-4498-A547-E39580E304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1185"/>
            <a:ext cx="10515600" cy="43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5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993FB-F582-47DE-9AB6-4031A2A8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Quick </a:t>
            </a:r>
            <a:r>
              <a:rPr lang="de-DE" dirty="0" err="1"/>
              <a:t>learning</a:t>
            </a:r>
            <a:r>
              <a:rPr lang="de-DE" dirty="0"/>
              <a:t>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932ED12-2AED-4F8D-AE7A-BA9BA578AC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63" y="1825625"/>
            <a:ext cx="102616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26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4BD7C-D2B6-47C9-96DE-2FDEEA86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Cumbersome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3351186-6FA8-41B5-9459-1C44F245C6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7647"/>
            <a:ext cx="10515600" cy="42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43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F4ECB-CF19-4FD0-A7AE-EF35578D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Confidence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tool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6303137-A673-40CA-98FD-D439C05C50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43" y="1825625"/>
            <a:ext cx="101189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1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EEA27-83DF-4C1C-8040-6801ED07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UCC Case Studies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541C764-94F2-4EB0-A99E-7281FE72EC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701" y="1825625"/>
            <a:ext cx="73305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00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A75D4-735F-4120-9BDA-FF19D37E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Preknowledge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tool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90317D3-7183-4533-AFBA-1D86861F90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0537"/>
            <a:ext cx="10515600" cy="430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175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63703-E125-4447-8EA4-4F654287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SUS score </a:t>
            </a:r>
            <a:r>
              <a:rPr lang="de-DE" dirty="0" err="1"/>
              <a:t>calculation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34B7111-FEE5-40EB-B534-87752FA071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18815" y="3137694"/>
          <a:ext cx="5754370" cy="1727200"/>
        </p:xfrm>
        <a:graphic>
          <a:graphicData uri="http://schemas.openxmlformats.org/drawingml/2006/table">
            <a:tbl>
              <a:tblPr firstRow="1" firstCol="1" bandRow="1"/>
              <a:tblGrid>
                <a:gridCol w="1438275">
                  <a:extLst>
                    <a:ext uri="{9D8B030D-6E8A-4147-A177-3AD203B41FA5}">
                      <a16:colId xmlns:a16="http://schemas.microsoft.com/office/drawing/2014/main" val="1587066209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142983161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4050676369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2791490559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Question 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3,8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Question 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1,4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653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Question 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4,1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Question 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1,7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83486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Question 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4,2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Question 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1,6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01912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Question 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4,0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Question 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2,1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9194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Question 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3,9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Question 10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2,1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6906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Total Odd: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Total Even: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8,9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24653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Result: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20 – 5 = 15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Result: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25 – 8,9 = 16,1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80494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SUS Score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(15 + 16,1) * 2,5 =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77,75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59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652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841C3-53F9-43B9-87B2-F9F9B579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SUS score </a:t>
            </a:r>
            <a:r>
              <a:rPr lang="de-DE" dirty="0" err="1"/>
              <a:t>interpretation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5EC714F-44F5-4623-AED8-23367464D6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8075"/>
            <a:ext cx="10515600" cy="332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0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D0E30-289B-4B81-B769-A4926963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 Organizational 1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7FB2E96-9361-44C0-ADB9-3D1880C3B6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51713" y="1781488"/>
          <a:ext cx="4088574" cy="4439613"/>
        </p:xfrm>
        <a:graphic>
          <a:graphicData uri="http://schemas.openxmlformats.org/drawingml/2006/table">
            <a:tbl>
              <a:tblPr firstRow="1" firstCol="1" bandRow="1"/>
              <a:tblGrid>
                <a:gridCol w="1185581">
                  <a:extLst>
                    <a:ext uri="{9D8B030D-6E8A-4147-A177-3AD203B41FA5}">
                      <a16:colId xmlns:a16="http://schemas.microsoft.com/office/drawing/2014/main" val="144557137"/>
                    </a:ext>
                  </a:extLst>
                </a:gridCol>
                <a:gridCol w="525524">
                  <a:extLst>
                    <a:ext uri="{9D8B030D-6E8A-4147-A177-3AD203B41FA5}">
                      <a16:colId xmlns:a16="http://schemas.microsoft.com/office/drawing/2014/main" val="730420416"/>
                    </a:ext>
                  </a:extLst>
                </a:gridCol>
                <a:gridCol w="764111">
                  <a:extLst>
                    <a:ext uri="{9D8B030D-6E8A-4147-A177-3AD203B41FA5}">
                      <a16:colId xmlns:a16="http://schemas.microsoft.com/office/drawing/2014/main" val="2074655273"/>
                    </a:ext>
                  </a:extLst>
                </a:gridCol>
                <a:gridCol w="1613358">
                  <a:extLst>
                    <a:ext uri="{9D8B030D-6E8A-4147-A177-3AD203B41FA5}">
                      <a16:colId xmlns:a16="http://schemas.microsoft.com/office/drawing/2014/main" val="3091832373"/>
                    </a:ext>
                  </a:extLst>
                </a:gridCol>
              </a:tblGrid>
              <a:tr h="161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Use Case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Login into the system (UC_OR1)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746130"/>
                  </a:ext>
                </a:extLst>
              </a:tr>
              <a:tr h="323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Goal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Users can log in to the system and the system can detect the currently logged-in user.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04564"/>
                  </a:ext>
                </a:extLst>
              </a:tr>
              <a:tr h="323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Preconditions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User knows his/her login details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518273"/>
                  </a:ext>
                </a:extLst>
              </a:tr>
              <a:tr h="161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Actor(s)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Lecturer/Student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08381"/>
                  </a:ext>
                </a:extLst>
              </a:tr>
              <a:tr h="3159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Main Success Scenario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Lecturer/Student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types in the username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35216"/>
                  </a:ext>
                </a:extLst>
              </a:tr>
              <a:tr h="3159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Lecturer/Student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types in the password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292576"/>
                  </a:ext>
                </a:extLst>
              </a:tr>
              <a:tr h="12939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System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checks input values with the data values saved in the database: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input values are </a:t>
                      </a:r>
                      <a:r>
                        <a:rPr lang="en-US" sz="1000" b="1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redirects to the landing page;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Else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give out an error message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95732"/>
                  </a:ext>
                </a:extLst>
              </a:tr>
              <a:tr h="323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 Case: </a:t>
                      </a:r>
                      <a:r>
                        <a:rPr lang="de-DE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Lecturer/Student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starts from step 1 again.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526054"/>
                  </a:ext>
                </a:extLst>
              </a:tr>
              <a:tr h="11320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 Case: </a:t>
                      </a:r>
                      <a:r>
                        <a:rPr lang="de-DE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System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checks the login details: 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the username starts with GBS, then redirect to the student landing page; 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Else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redirect to the lecturer landing page 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787" marR="367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5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97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3F0B8-184A-4791-A729-7A5A25E9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Guidelines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e-learning</a:t>
            </a:r>
            <a:r>
              <a:rPr lang="de-DE" dirty="0"/>
              <a:t> </a:t>
            </a:r>
            <a:r>
              <a:rPr lang="de-DE" dirty="0" err="1"/>
              <a:t>assessment</a:t>
            </a:r>
            <a:endParaRPr lang="de-DE" dirty="0"/>
          </a:p>
        </p:txBody>
      </p:sp>
      <p:pic>
        <p:nvPicPr>
          <p:cNvPr id="4" name="image3.jpg">
            <a:extLst>
              <a:ext uri="{FF2B5EF4-FFF2-40B4-BE49-F238E27FC236}">
                <a16:creationId xmlns:a16="http://schemas.microsoft.com/office/drawing/2014/main" id="{DCD6DDC6-ADD7-44DB-8B85-D55E19E303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425255" y="1825625"/>
            <a:ext cx="3341489" cy="435133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365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DA415-6D8E-4DF2-8D6E-D01B5CF7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 Default 1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C87C364-BFBA-493F-A0C6-4D819A7ADC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76650" y="2247360"/>
          <a:ext cx="4838700" cy="3507868"/>
        </p:xfrm>
        <a:graphic>
          <a:graphicData uri="http://schemas.openxmlformats.org/drawingml/2006/table">
            <a:tbl>
              <a:tblPr firstRow="1" firstCol="1" bandRow="1"/>
              <a:tblGrid>
                <a:gridCol w="1435100">
                  <a:extLst>
                    <a:ext uri="{9D8B030D-6E8A-4147-A177-3AD203B41FA5}">
                      <a16:colId xmlns:a16="http://schemas.microsoft.com/office/drawing/2014/main" val="303042578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3100881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79931711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69130514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Use Case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student selects a case study (UC_D1)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433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Goal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student wants to select the desired case study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92926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Preconditions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student opened the website and logged himself/herself in (UC_OR1).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81398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Actor(s)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224912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Main Success Scenario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clicks on dropbox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90707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System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showcases hardcoded case study values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40928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clicks on desired case study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813236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clicks on arrow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16331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System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checks entry values: 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b="1" u="sng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redirect to the next page; 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give out an error message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799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90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1825</Words>
  <Application>Microsoft Office PowerPoint</Application>
  <PresentationFormat>Breitbild</PresentationFormat>
  <Paragraphs>367</Paragraphs>
  <Slides>62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Times New Roman</vt:lpstr>
      <vt:lpstr>Office</vt:lpstr>
      <vt:lpstr>Abbildungen &amp; Tabellen</vt:lpstr>
      <vt:lpstr>Differentiation</vt:lpstr>
      <vt:lpstr>Thesis Structure</vt:lpstr>
      <vt:lpstr>Literature Review Methodology </vt:lpstr>
      <vt:lpstr>Modules of Global Bike Company </vt:lpstr>
      <vt:lpstr>SAP UCC Case Studies </vt:lpstr>
      <vt:lpstr>Use Case Organizational 1 </vt:lpstr>
      <vt:lpstr>Guidelines for e-learning assessment</vt:lpstr>
      <vt:lpstr>Use Case Default 1 </vt:lpstr>
      <vt:lpstr>Use Case Default 2 </vt:lpstr>
      <vt:lpstr>Use Case Admin 1 </vt:lpstr>
      <vt:lpstr>Use Case Admin 2 </vt:lpstr>
      <vt:lpstr>Use Case Admin 3</vt:lpstr>
      <vt:lpstr>Use Case Admin 4 </vt:lpstr>
      <vt:lpstr>Assessment categories </vt:lpstr>
      <vt:lpstr>Usability Pattern</vt:lpstr>
      <vt:lpstr>Requirements from literature review</vt:lpstr>
      <vt:lpstr>Basic Fiori UI Sample </vt:lpstr>
      <vt:lpstr>Requirements from existing solutions</vt:lpstr>
      <vt:lpstr>Requirement Results </vt:lpstr>
      <vt:lpstr>Typical Scrum lifecycle model</vt:lpstr>
      <vt:lpstr>Trello Workspace</vt:lpstr>
      <vt:lpstr>Trello Task description </vt:lpstr>
      <vt:lpstr>Trello Organizational Board </vt:lpstr>
      <vt:lpstr>Trello Main Kanban Board </vt:lpstr>
      <vt:lpstr>SAP S/4 Hana System </vt:lpstr>
      <vt:lpstr>Conceptual UML data model</vt:lpstr>
      <vt:lpstr>Component diagram</vt:lpstr>
      <vt:lpstr>Sequence diagram</vt:lpstr>
      <vt:lpstr>Lecturer Landing Page </vt:lpstr>
      <vt:lpstr>Student Pre-landing Page</vt:lpstr>
      <vt:lpstr>Student Landing Page </vt:lpstr>
      <vt:lpstr>Student Dashboard for Production Planning </vt:lpstr>
      <vt:lpstr>Lecturer Dashboard for Production Planning </vt:lpstr>
      <vt:lpstr>Dashboard for Production Planning 2 </vt:lpstr>
      <vt:lpstr>Dashboard for Production Planning 3 </vt:lpstr>
      <vt:lpstr>Diagnostic Assessment Results Page</vt:lpstr>
      <vt:lpstr>Comment functionality Student</vt:lpstr>
      <vt:lpstr>Lecturer‘s assessment Page </vt:lpstr>
      <vt:lpstr>Comments and Messages from Students </vt:lpstr>
      <vt:lpstr>Conceptual model for feedback generation</vt:lpstr>
      <vt:lpstr>Click-flow and pages diagram</vt:lpstr>
      <vt:lpstr>Mock-up Page for Student</vt:lpstr>
      <vt:lpstr>Mock-up Page for Lecturer</vt:lpstr>
      <vt:lpstr>System Usability Scale</vt:lpstr>
      <vt:lpstr>Evaluation folder in Google Drive</vt:lpstr>
      <vt:lpstr>Age Distribution </vt:lpstr>
      <vt:lpstr>Degree Distribution</vt:lpstr>
      <vt:lpstr>Course of Study Distribution</vt:lpstr>
      <vt:lpstr>Semester Distribution </vt:lpstr>
      <vt:lpstr>Complexity </vt:lpstr>
      <vt:lpstr>Regular Usage </vt:lpstr>
      <vt:lpstr>Easy to Use </vt:lpstr>
      <vt:lpstr>Help for Usage</vt:lpstr>
      <vt:lpstr>Integration of the functionalities </vt:lpstr>
      <vt:lpstr>Inconsistency of the monitoring tool</vt:lpstr>
      <vt:lpstr>Quick learning </vt:lpstr>
      <vt:lpstr>Cumbersome Usage </vt:lpstr>
      <vt:lpstr>Confidence while Using the monitoring tool</vt:lpstr>
      <vt:lpstr>Preknowledge before using the monitoring tool</vt:lpstr>
      <vt:lpstr>SUS score calculation</vt:lpstr>
      <vt:lpstr>SUS score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Abbildungen &amp; Tabellen</dc:title>
  <dc:creator>furkan gürbüz</dc:creator>
  <cp:lastModifiedBy>furkan gürbüz</cp:lastModifiedBy>
  <cp:revision>9</cp:revision>
  <dcterms:created xsi:type="dcterms:W3CDTF">2021-10-09T14:43:12Z</dcterms:created>
  <dcterms:modified xsi:type="dcterms:W3CDTF">2021-10-09T16:04:52Z</dcterms:modified>
</cp:coreProperties>
</file>