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83" r:id="rId8"/>
    <p:sldId id="372" r:id="rId9"/>
    <p:sldId id="370" r:id="rId10"/>
    <p:sldId id="373" r:id="rId11"/>
    <p:sldId id="374" r:id="rId12"/>
    <p:sldId id="371" r:id="rId13"/>
    <p:sldId id="378" r:id="rId14"/>
    <p:sldId id="375" r:id="rId15"/>
    <p:sldId id="379" r:id="rId16"/>
    <p:sldId id="382" r:id="rId17"/>
    <p:sldId id="380" r:id="rId18"/>
    <p:sldId id="381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83" autoAdjust="0"/>
  </p:normalViewPr>
  <p:slideViewPr>
    <p:cSldViewPr snapToGrid="0">
      <p:cViewPr varScale="1">
        <p:scale>
          <a:sx n="83" d="100"/>
          <a:sy n="83" d="100"/>
        </p:scale>
        <p:origin x="77" y="44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28/04/2025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268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4"/>
            <a:ext cx="418091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2680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39"/>
            <a:ext cx="4180392" cy="22680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Ellipse 7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Ellipse 11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653" r:id="rId6"/>
    <p:sldLayoutId id="2147483656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hteck 5"/>
          <p:cNvSpPr/>
          <p:nvPr userDrawn="1"/>
        </p:nvSpPr>
        <p:spPr>
          <a:xfrm>
            <a:off x="8477401" y="4493376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7663542" y="4493594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Ellipse 10"/>
          <p:cNvSpPr/>
          <p:nvPr userDrawn="1"/>
        </p:nvSpPr>
        <p:spPr>
          <a:xfrm>
            <a:off x="7132786" y="4466842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Large Language Model with Custom Dataset for Ansible Code Generation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093952"/>
            <a:ext cx="8508999" cy="2432328"/>
          </a:xfrm>
        </p:spPr>
        <p:txBody>
          <a:bodyPr/>
          <a:lstStyle/>
          <a:p>
            <a:r>
              <a:rPr lang="de-DE" dirty="0"/>
              <a:t>Furkan Gürbüz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School of Computation, Information and Technology</a:t>
            </a:r>
          </a:p>
          <a:p>
            <a:r>
              <a:rPr lang="en-US" dirty="0"/>
              <a:t>Chair of Information Systems and Business Process Management (i17)</a:t>
            </a:r>
          </a:p>
          <a:p>
            <a:r>
              <a:rPr lang="de-DE" dirty="0"/>
              <a:t>Prof. Dr. Stefanie </a:t>
            </a:r>
            <a:r>
              <a:rPr lang="de-DE" dirty="0" err="1"/>
              <a:t>Rinderle</a:t>
            </a:r>
            <a:r>
              <a:rPr lang="de-DE" dirty="0"/>
              <a:t>-Ma</a:t>
            </a:r>
          </a:p>
          <a:p>
            <a:r>
              <a:rPr lang="de-DE" dirty="0"/>
              <a:t>Thomas Teubner, Noah Kim, Dr. Holger </a:t>
            </a:r>
            <a:r>
              <a:rPr lang="de-DE" dirty="0" err="1"/>
              <a:t>Wittges</a:t>
            </a:r>
            <a:endParaRPr lang="de-DE" dirty="0"/>
          </a:p>
          <a:p>
            <a:r>
              <a:rPr lang="de-DE" dirty="0"/>
              <a:t>München, 13. Mai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2DEC-A48D-DC44-A980-09C448D1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D1D500-D74D-473F-C7D0-BB301EAA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Extracted</a:t>
            </a:r>
            <a:r>
              <a:rPr lang="de-DE" dirty="0"/>
              <a:t> code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GitHub </a:t>
            </a:r>
            <a:r>
              <a:rPr lang="de-DE" dirty="0" err="1"/>
              <a:t>repositories</a:t>
            </a:r>
            <a:r>
              <a:rPr lang="de-DE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Split the dataset into a ratio of 70/15/15 (train/val/test)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8F4E77-161A-CA43-6253-6DD42B45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Second Iteration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showcase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CB230-984D-E01A-48CA-2646C0FFE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6D9097F-91D2-F921-4506-401243F53A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C300452-B38A-9340-D14A-21B52EE0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30497"/>
              </p:ext>
            </p:extLst>
          </p:nvPr>
        </p:nvGraphicFramePr>
        <p:xfrm>
          <a:off x="285120" y="1783121"/>
          <a:ext cx="8573760" cy="30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880">
                  <a:extLst>
                    <a:ext uri="{9D8B030D-6E8A-4147-A177-3AD203B41FA5}">
                      <a16:colId xmlns:a16="http://schemas.microsoft.com/office/drawing/2014/main" val="282170028"/>
                    </a:ext>
                  </a:extLst>
                </a:gridCol>
                <a:gridCol w="4286880">
                  <a:extLst>
                    <a:ext uri="{9D8B030D-6E8A-4147-A177-3AD203B41FA5}">
                      <a16:colId xmlns:a16="http://schemas.microsoft.com/office/drawing/2014/main" val="3864012255"/>
                    </a:ext>
                  </a:extLst>
                </a:gridCol>
              </a:tblGrid>
              <a:tr h="542190">
                <a:tc>
                  <a:txBody>
                    <a:bodyPr/>
                    <a:lstStyle/>
                    <a:p>
                      <a:r>
                        <a:rPr lang="de-DE" sz="1100" dirty="0"/>
                        <a:t>First Iteration Evaluation Scores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Second Iteration Evaluation Scores </a:t>
                      </a:r>
                    </a:p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16505"/>
                  </a:ext>
                </a:extLst>
              </a:tr>
              <a:tr h="903104">
                <a:tc>
                  <a:txBody>
                    <a:bodyPr/>
                    <a:lstStyle/>
                    <a:p>
                      <a:r>
                        <a:rPr lang="de-DE" sz="1100" dirty="0"/>
                        <a:t>'rouge1': np.float64(0.9030472630117133), </a:t>
                      </a:r>
                    </a:p>
                    <a:p>
                      <a:r>
                        <a:rPr lang="de-DE" sz="1100" dirty="0"/>
                        <a:t>'rouge2': np.float64(0.8750916994262085), 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</a:t>
                      </a:r>
                      <a:r>
                        <a:rPr lang="de-DE" sz="1100" dirty="0"/>
                        <a:t>': np.float64(0.8937407874924173), 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rougeLsum</a:t>
                      </a:r>
                      <a:r>
                        <a:rPr lang="de-DE" sz="1100" dirty="0"/>
                        <a:t>': np.float64(0.8968060509310674)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'rouge1': np.float64(0.9089512020276276), </a:t>
                      </a:r>
                    </a:p>
                    <a:p>
                      <a:r>
                        <a:rPr lang="de-DE" sz="1100" dirty="0"/>
                        <a:t>'rouge2': np.float64(0.8815313156096819),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</a:t>
                      </a:r>
                      <a:r>
                        <a:rPr lang="de-DE" sz="1100" dirty="0"/>
                        <a:t>': np.float64(0.8997117333753821),</a:t>
                      </a:r>
                    </a:p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rougeLsum</a:t>
                      </a:r>
                      <a:r>
                        <a:rPr lang="de-DE" sz="1100" dirty="0"/>
                        <a:t>': np.float64(0.9046659338280736)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198232"/>
                  </a:ext>
                </a:extLst>
              </a:tr>
              <a:tr h="338868">
                <a:tc>
                  <a:txBody>
                    <a:bodyPr/>
                    <a:lstStyle/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meteor</a:t>
                      </a:r>
                      <a:r>
                        <a:rPr lang="de-DE" sz="1100" dirty="0"/>
                        <a:t>': np.float64(0.8737622872894732)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'</a:t>
                      </a:r>
                      <a:r>
                        <a:rPr lang="de-DE" sz="1100" dirty="0" err="1"/>
                        <a:t>meteor</a:t>
                      </a:r>
                      <a:r>
                        <a:rPr lang="de-DE" sz="1100" dirty="0"/>
                        <a:t>': np.float64(0.8850545846138909)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17335"/>
                  </a:ext>
                </a:extLst>
              </a:tr>
              <a:tr h="948833">
                <a:tc>
                  <a:txBody>
                    <a:bodyPr/>
                    <a:lstStyle/>
                    <a:p>
                      <a:r>
                        <a:rPr lang="en-US" sz="1100" dirty="0"/>
                        <a:t>'score': 97.2683986738109,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char_order</a:t>
                      </a:r>
                      <a:r>
                        <a:rPr lang="en-US" sz="1100" dirty="0"/>
                        <a:t>': 6,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word_order</a:t>
                      </a:r>
                      <a:r>
                        <a:rPr lang="en-US" sz="1100" dirty="0"/>
                        <a:t>': 0, </a:t>
                      </a:r>
                    </a:p>
                    <a:p>
                      <a:r>
                        <a:rPr lang="en-US" sz="1100" dirty="0"/>
                        <a:t>'beta’: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'score': 97.84404601871951,</a:t>
                      </a:r>
                    </a:p>
                    <a:p>
                      <a:r>
                        <a:rPr lang="en-US" sz="1100" dirty="0"/>
                        <a:t> '</a:t>
                      </a:r>
                      <a:r>
                        <a:rPr lang="en-US" sz="1100" dirty="0" err="1"/>
                        <a:t>char_order</a:t>
                      </a:r>
                      <a:r>
                        <a:rPr lang="en-US" sz="1100" dirty="0"/>
                        <a:t>': 6, </a:t>
                      </a:r>
                    </a:p>
                    <a:p>
                      <a:r>
                        <a:rPr lang="en-US" sz="1100" dirty="0"/>
                        <a:t>'</a:t>
                      </a:r>
                      <a:r>
                        <a:rPr lang="en-US" sz="1100" dirty="0" err="1"/>
                        <a:t>word_order</a:t>
                      </a:r>
                      <a:r>
                        <a:rPr lang="en-US" sz="1100" dirty="0"/>
                        <a:t>': 0, </a:t>
                      </a:r>
                    </a:p>
                    <a:p>
                      <a:r>
                        <a:rPr lang="en-US" sz="1100" dirty="0"/>
                        <a:t>'beta': 2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27061"/>
                  </a:ext>
                </a:extLst>
              </a:tr>
              <a:tr h="338868">
                <a:tc>
                  <a:txBody>
                    <a:bodyPr/>
                    <a:lstStyle/>
                    <a:p>
                      <a:r>
                        <a:rPr lang="en-US" sz="1100" dirty="0"/>
                        <a:t>Overall Ansible Lint Score: 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Overall Ansible Lint Score: 0.76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8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B237B-4E31-39E8-5151-298B1C3D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C80DED-6779-3945-501F-2D3F9D61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inherits </a:t>
            </a:r>
            <a:r>
              <a:rPr lang="en-US" b="1" dirty="0"/>
              <a:t>code quality &amp; security issues</a:t>
            </a:r>
            <a:r>
              <a:rPr lang="en-US" dirty="0"/>
              <a:t> from public GitHub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b="1" dirty="0"/>
              <a:t>semantic evaluation</a:t>
            </a:r>
            <a:r>
              <a:rPr lang="en-US" dirty="0"/>
              <a:t> by professional </a:t>
            </a:r>
            <a:r>
              <a:rPr lang="en-US" dirty="0" err="1"/>
              <a:t>IaC</a:t>
            </a:r>
            <a:r>
              <a:rPr lang="en-US" dirty="0"/>
              <a:t> developers</a:t>
            </a:r>
          </a:p>
          <a:p>
            <a:r>
              <a:rPr lang="en-US" dirty="0">
                <a:sym typeface="Wingdings" panose="05000000000000000000" pitchFamily="2" charset="2"/>
              </a:rPr>
              <a:t>	</a:t>
            </a:r>
            <a:r>
              <a:rPr lang="en-US" dirty="0"/>
              <a:t>Evaluation lacks </a:t>
            </a:r>
            <a:r>
              <a:rPr lang="en-US" b="1" dirty="0"/>
              <a:t>real-world deployment testing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86DDD-FF43-90AF-DDAE-EFC4151F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Limitations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18AF0F-B48B-7FF9-49B9-B0D1F7910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7C10AD9-A2E7-9E0A-30ED-553227D40F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41179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7C1A-7ED5-E098-4699-95F17F68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3558B23-D59E-3F7D-C77C-57846344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 the model in a </a:t>
            </a:r>
            <a:r>
              <a:rPr lang="en-US" b="1" dirty="0"/>
              <a:t>Fiori-based web application</a:t>
            </a:r>
            <a:r>
              <a:rPr lang="en-US" dirty="0"/>
              <a:t> on </a:t>
            </a:r>
            <a:r>
              <a:rPr lang="en-US" b="1" dirty="0"/>
              <a:t>SAP BTP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via </a:t>
            </a:r>
            <a:r>
              <a:rPr lang="en-US" b="1" dirty="0"/>
              <a:t>SAP AI Core</a:t>
            </a:r>
            <a:r>
              <a:rPr lang="en-US" dirty="0"/>
              <a:t> (side-by-side extensibility) or deploy via </a:t>
            </a:r>
            <a:r>
              <a:rPr lang="en-US" b="1" dirty="0" err="1"/>
              <a:t>FastAPI</a:t>
            </a:r>
            <a:r>
              <a:rPr lang="en-US" dirty="0"/>
              <a:t> or </a:t>
            </a:r>
            <a:r>
              <a:rPr lang="en-US" b="1" dirty="0"/>
              <a:t>Flask</a:t>
            </a:r>
            <a:r>
              <a:rPr lang="en-US" dirty="0"/>
              <a:t>, containerized with </a:t>
            </a:r>
            <a:r>
              <a:rPr lang="en-US" b="1" dirty="0"/>
              <a:t>Docker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the </a:t>
            </a:r>
            <a:r>
              <a:rPr lang="en-US" b="1" dirty="0"/>
              <a:t>REST API service</a:t>
            </a:r>
            <a:r>
              <a:rPr lang="en-US" dirty="0"/>
              <a:t> from the frontend using a </a:t>
            </a:r>
            <a:r>
              <a:rPr lang="en-US" b="1" dirty="0"/>
              <a:t>POST/GET request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0E1B74-DAD7-913F-E083-CA24A148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implementation</a:t>
            </a:r>
            <a:r>
              <a:rPr lang="de-DE" dirty="0"/>
              <a:t> and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 LLM on SAP BTP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D490A3-2191-AE2B-64A3-41FEE6B35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45955DE-A9ED-FA0A-0E6B-1ACF63AF17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90658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100D-8E14-58C0-7E72-B792A430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A5C08F1-934E-C53B-53C9-9AC1A166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A1B2F-7293-D4AA-56C9-5AA4F2139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D4D54A-4F87-1C2B-E45B-D88615794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8F84E60-CEB7-34B8-6763-0DF6BDD8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8507917" cy="2645020"/>
          </a:xfrm>
        </p:spPr>
        <p:txBody>
          <a:bodyPr/>
          <a:lstStyle/>
          <a:p>
            <a:pPr algn="ctr"/>
            <a:r>
              <a:rPr lang="de-DE" sz="1800" dirty="0"/>
              <a:t>Questions?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58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0335-B6FA-8F97-9160-8AAB1B38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8E0C729-4CE9-5DE7-8D55-81F7A95F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Ansible playbooks are complex and time-consuming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lacks of domain-specific LLMs for the Academic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information in the code sequences that are used as prompts can create issues with commercial LLM’s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7096E2-DDB0-D4D2-638A-DB784738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and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IaC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DevOps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85685-6B1F-29B9-6C4F-F3C72BD792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6D6DC1A-C14F-77A2-6960-CC1B42C99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19255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88E0-9129-1B42-9BB6-4C65DF4B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C55058-DD4D-8359-487A-EF9EBC26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4252910" cy="2968840"/>
          </a:xfrm>
        </p:spPr>
        <p:txBody>
          <a:bodyPr/>
          <a:lstStyle/>
          <a:p>
            <a:r>
              <a:rPr lang="en-US" sz="1600" dirty="0"/>
              <a:t>Key concepts of Ansible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Written in YAML code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Defines tasks (e.g. install package </a:t>
            </a:r>
            <a:r>
              <a:rPr lang="en-US" dirty="0" err="1"/>
              <a:t>xy</a:t>
            </a:r>
            <a:r>
              <a:rPr lang="en-US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each playbook contains one or more “plays” (sets of tasks)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each play targets specific machines and performs actions in a defined order.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Target the servers where tasks should run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A8DABD-7B79-906F-FCE5-90251953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Playbooks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US" dirty="0"/>
              <a:t>like recipe books for servers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823B36-6CA1-CF94-0FD6-885619551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DE71052-7EB1-5A9E-0082-0A1AC507CE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186918" cy="273844"/>
          </a:xfrm>
        </p:spPr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  <a:p>
            <a:endParaRPr lang="en-US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69F461B-B802-5CE0-BD76-65A50A42A145}"/>
              </a:ext>
            </a:extLst>
          </p:cNvPr>
          <p:cNvSpPr txBox="1">
            <a:spLocks/>
          </p:cNvSpPr>
          <p:nvPr/>
        </p:nvSpPr>
        <p:spPr>
          <a:xfrm>
            <a:off x="4648479" y="1763180"/>
            <a:ext cx="4252910" cy="296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Simple Code snippet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- name: Say hello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hosts: localhost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tasks: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- name: Print a message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  debug:</a:t>
            </a:r>
          </a:p>
          <a:p>
            <a:pPr lvl="1" indent="0">
              <a:buFont typeface="Arial" charset="0"/>
              <a:buNone/>
            </a:pPr>
            <a:r>
              <a:rPr lang="en-US" dirty="0"/>
              <a:t>        msg: "May the Force be with you”</a:t>
            </a:r>
          </a:p>
        </p:txBody>
      </p:sp>
    </p:spTree>
    <p:extLst>
      <p:ext uri="{BB962C8B-B14F-4D97-AF65-F5344CB8AC3E}">
        <p14:creationId xmlns:p14="http://schemas.microsoft.com/office/powerpoint/2010/main" val="219031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0994-2876-5B83-E829-C5A85BC5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2D5FD8-AF5B-AA0A-D04B-1E12386D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custom Input-Output paired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specialized tools to gather Ansible code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and preprocessed data to remove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into train, validation, and test sets for robust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clean, structured dataset ready for fine-tuning a large language model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42D693-43F6-8513-9723-8D3F5E24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What methodology can be used to gather and prepare a custom dataset for fine-tuning large language models?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C4137-8431-F78A-8225-2BBC14AC6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3664D6-7426-7973-4292-2EEA5E5CD8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96547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87C9-78DB-6AA7-15A3-36E4179A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9D0CA1-B070-D7C8-16B0-766C8BDF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a pre-trained LLM (Phi-4)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</a:t>
            </a:r>
            <a:r>
              <a:rPr lang="en-US" dirty="0" err="1"/>
              <a:t>LoRA</a:t>
            </a:r>
            <a:r>
              <a:rPr lang="en-US" dirty="0"/>
              <a:t> for efficient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Unsloth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Executed training with the custom Ansible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fine-tuned LLM optimized for Ansible code generation in SAP environments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C70B9A-E9FE-86FA-34E9-0198707B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What steps are involved in implementing the fine-tuning process for the large language model?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84530-1EA1-4B17-5696-EFE56006A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726A693-D26D-97D1-509B-7499B1FD6E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450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5C096-06CB-7961-91D6-32B65475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842086-4E36-B613-12BB-ABD11376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27860"/>
            <a:ext cx="8508999" cy="2480340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with ROUGE, METEOR, CHRF, and Ansible-lint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accuracy, syntax correctness, and code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Expected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insights on how well the model performs in Ansible code generation tasks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665DC0-3BB5-5A36-EF85-9644FD7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/>
              <a:t>To what extend does the fine-tuned LLM meet the requirements?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C74F2-1770-B930-EED4-B95703541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0CCF9D4-84B8-63BF-0212-8338AE99F2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</p:spTree>
    <p:extLst>
      <p:ext uri="{BB962C8B-B14F-4D97-AF65-F5344CB8AC3E}">
        <p14:creationId xmlns:p14="http://schemas.microsoft.com/office/powerpoint/2010/main" val="396187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0A512-EBE5-1B11-1E2E-A5CDDA9A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466279-20A4-3726-DC84-5834211B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3180"/>
            <a:ext cx="3521171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artifact is fine-tuned large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cycles of evaluation and improvement in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A</a:t>
            </a:r>
            <a:r>
              <a:rPr lang="en-US" dirty="0"/>
              <a:t>rtifact aims to enhance quality, efficiency and accuracy of code generation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B26519-9D80-8FB9-6250-E2B39F41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Leaning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DSR </a:t>
            </a:r>
            <a:r>
              <a:rPr lang="de-DE" dirty="0" err="1"/>
              <a:t>methodology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Hevner</a:t>
            </a:r>
            <a:r>
              <a:rPr lang="de-DE" dirty="0"/>
              <a:t> et al.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6D1912-36E3-B079-8B3B-8E4C5C23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8EA14E6-BA32-2124-D328-3AAA7A42B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FD9CEA-015B-19AB-FE74-B853D01A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49" y="1756355"/>
            <a:ext cx="4868961" cy="26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9C393-CFF3-76D9-BCDE-1876D143B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1784E-C609-C8B7-D7FE-65B6B5F3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Extracted</a:t>
            </a:r>
            <a:r>
              <a:rPr lang="de-DE" dirty="0"/>
              <a:t> code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GitHub </a:t>
            </a:r>
            <a:r>
              <a:rPr lang="de-DE" dirty="0" err="1"/>
              <a:t>repositories</a:t>
            </a:r>
            <a:r>
              <a:rPr lang="de-DE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Split the dataset into a ratio of 70/15/15 (train/val/test)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795806-07EF-0A64-D35D-04C31BEF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RedHat‘s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-Content-Parser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E3D1B-04AC-4DCF-BDBD-E4A9A14DB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905C25B-1534-9AC7-D2F8-0EED75AC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2BFB520E-3FF9-FEDC-0765-F38799BF9EB4}"/>
              </a:ext>
            </a:extLst>
          </p:cNvPr>
          <p:cNvSpPr txBox="1">
            <a:spLocks/>
          </p:cNvSpPr>
          <p:nvPr/>
        </p:nvSpPr>
        <p:spPr>
          <a:xfrm>
            <a:off x="3824291" y="1763180"/>
            <a:ext cx="5319709" cy="264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data_source_description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"---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Playbook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SAP NetWeaver (JAVA)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IBM Db2 Sandbox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installation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Use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include_role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/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include_tasks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Task block,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instead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declaration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Task block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import_roles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 This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ensures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,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the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within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, will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parsed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sequence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instead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parsing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at Playbook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initialisation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#### Begin Infrastructure-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-Code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provisioning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####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-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Play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to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gathering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vars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VM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provisioning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hosts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localhost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gather_facts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#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only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for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Interactive Prompts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only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can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removed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without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impact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pre_tasks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  -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Playbook Interactive - Check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standard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execution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with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Extravars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by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end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license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ansible.builtin.set_fact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    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ansible.builtin.set_fact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       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playbook_enable_interactive_prompts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{{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(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sap_vm_provision_iac_type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undefined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and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sap_vm_provision_iac_platform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is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undefined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else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 }}</a:t>
            </a:r>
            <a:r>
              <a:rPr lang="de-DE" sz="800" dirty="0">
                <a:solidFill>
                  <a:srgbClr val="D7BA7D"/>
                </a:solidFill>
                <a:latin typeface="Consolas" panose="020B0609020204030204" pitchFamily="49" charset="0"/>
              </a:rPr>
              <a:t>\"\n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deploy_scenarios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/sap_nwas_java_ibmdb2_sandbox/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ansible_playbook.yml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repo_name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repo_url</a:t>
            </a:r>
            <a:r>
              <a:rPr lang="de-DE" sz="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"https://github.com/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sap-linuxlab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ansible.playbooks_for_sap</a:t>
            </a:r>
            <a:r>
              <a:rPr lang="de-DE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62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DBED-EA7B-529F-AAA0-97B32DC8C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4356C59-6364-41EA-5E37-A90DB0B4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3180"/>
            <a:ext cx="3224212" cy="26450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Phi-4 is a 14 billion parameter </a:t>
            </a:r>
            <a:r>
              <a:rPr lang="en-US" b="1" dirty="0"/>
              <a:t>transformer-based</a:t>
            </a:r>
            <a:r>
              <a:rPr lang="en-US" dirty="0"/>
              <a:t>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of Phi-4 follows a </a:t>
            </a:r>
            <a:r>
              <a:rPr lang="en-US" b="1" dirty="0"/>
              <a:t>decoder-only</a:t>
            </a:r>
            <a:r>
              <a:rPr lang="en-US" dirty="0"/>
              <a:t> transformer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It reads the input prompt as part of the sequence, then it </a:t>
            </a:r>
            <a:r>
              <a:rPr lang="en-US" b="1" dirty="0"/>
              <a:t>predicts</a:t>
            </a:r>
            <a:r>
              <a:rPr lang="en-US" dirty="0"/>
              <a:t> one token at a time (also called </a:t>
            </a:r>
            <a:r>
              <a:rPr lang="de-DE" b="1" dirty="0" err="1"/>
              <a:t>causal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/>
              <a:t>auto-regressive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B9213D-198F-77B6-C867-ED2204B8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Microsoft‘s</a:t>
            </a:r>
            <a:r>
              <a:rPr lang="de-DE" dirty="0"/>
              <a:t> Phi-4 LLM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outperforming</a:t>
            </a:r>
            <a:r>
              <a:rPr lang="de-DE" dirty="0"/>
              <a:t> larger </a:t>
            </a:r>
            <a:r>
              <a:rPr lang="de-DE" dirty="0" err="1"/>
              <a:t>LLM‘s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2ABA17-BE82-6A32-EF01-C093EB1D6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FB35B58-1A78-606D-DD28-3116082D5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Furkan Gürbüz | </a:t>
            </a:r>
            <a:r>
              <a:rPr lang="en-US" dirty="0"/>
              <a:t>Chair of Information Systems and Business Process Management (i17)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DAECD7-6900-709A-9324-753B8A40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2" y="1763180"/>
            <a:ext cx="5129658" cy="27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587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A3904CBD-0929-44FF-A7AB-A2BEEDE1459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93B52BEB-C0B6-4F3F-8C1B-98034A93C721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A328904E-EAA8-4125-AD4A-4A70A73FAAF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8268EBA9-6E38-477C-AC9C-F153AC7DBAC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297DB1E2-6A7C-44A9-A353-19E77BC808A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FA811C3-471A-4E6D-9768-DF55AD53F47D}" vid="{715A966B-6A90-4A4A-91C2-552E0943744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2111_Praesentationsvorlage-mit-Partnerlogos_16-9</Template>
  <TotalTime>0</TotalTime>
  <Words>1200</Words>
  <Application>Microsoft Office PowerPoint</Application>
  <PresentationFormat>Bildschirmpräsentation (16:9)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Fine-Tuning Large Language Model with Custom Dataset for Ansible Code Generation</vt:lpstr>
      <vt:lpstr>Increase efficiency and quality of IaC coding for DevOps</vt:lpstr>
      <vt:lpstr>Ansible Playbooks are like recipe books for servers</vt:lpstr>
      <vt:lpstr>What methodology can be used to gather and prepare a custom dataset for fine-tuning large language models?</vt:lpstr>
      <vt:lpstr>What steps are involved in implementing the fine-tuning process for the large language model?</vt:lpstr>
      <vt:lpstr>To what extend does the fine-tuned LLM meet the requirements?</vt:lpstr>
      <vt:lpstr>Leaning on the DSR methodology of Hevner et al.</vt:lpstr>
      <vt:lpstr>Utilizing RedHat‘s Ansible-Content-Parser to create our custom dataset</vt:lpstr>
      <vt:lpstr>Microsoft‘s Phi-4 LLM is outperforming larger LLM‘s</vt:lpstr>
      <vt:lpstr>Second Iteration metrics showcase significant increase in model performance</vt:lpstr>
      <vt:lpstr>Limitations</vt:lpstr>
      <vt:lpstr>Potential implementation and deployment of the fine tuned LLM on SAP BTP</vt:lpstr>
      <vt:lpstr>Thank you for your attention!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Gürbüz</dc:creator>
  <cp:lastModifiedBy>Furkan Gürbüz</cp:lastModifiedBy>
  <cp:revision>14</cp:revision>
  <cp:lastPrinted>2015-07-30T14:04:45Z</cp:lastPrinted>
  <dcterms:created xsi:type="dcterms:W3CDTF">2025-04-24T11:35:16Z</dcterms:created>
  <dcterms:modified xsi:type="dcterms:W3CDTF">2025-04-28T12:46:21Z</dcterms:modified>
</cp:coreProperties>
</file>