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83" r:id="rId4"/>
    <p:sldId id="258" r:id="rId5"/>
    <p:sldId id="259" r:id="rId6"/>
    <p:sldId id="281" r:id="rId7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000000"/>
          </p15:clr>
        </p15:guide>
        <p15:guide id="2" pos="3127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93+A9QustnyPuSz0Yu6YDZpf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0203" autoAdjust="0"/>
  </p:normalViewPr>
  <p:slideViewPr>
    <p:cSldViewPr snapToGrid="0">
      <p:cViewPr varScale="1">
        <p:scale>
          <a:sx n="65" d="100"/>
          <a:sy n="65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0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dirty="0"/>
              <a:t>Chai3d is a power </a:t>
            </a:r>
            <a:r>
              <a:rPr lang="en-US" altLang="zh-CN" dirty="0" err="1"/>
              <a:t>simaliatiopon</a:t>
            </a:r>
            <a:r>
              <a:rPr lang="en-US" altLang="zh-CN" dirty="0"/>
              <a:t> framework for haptic app. But is not used as a game engine, unity3d is a popular choose for game development. We would like to </a:t>
            </a:r>
            <a:r>
              <a:rPr lang="en-US" altLang="zh-CN" dirty="0" err="1"/>
              <a:t>intergrastion</a:t>
            </a:r>
            <a:r>
              <a:rPr lang="en-US" altLang="zh-CN" dirty="0"/>
              <a:t> chai3d with unity3d to simplifier a haptic development.  Focus We provide our haptic force rendering model to Han, She integrated the CHAI3D ……………..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The detail &amp; </a:t>
            </a:r>
            <a:r>
              <a:rPr lang="en-US" dirty="0" err="1"/>
              <a:t>relationshaip</a:t>
            </a: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19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84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2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Zwei Inhalte +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>
            <a:spLocks noGrp="1"/>
          </p:cNvSpPr>
          <p:nvPr>
            <p:ph type="pic" idx="3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/>
          <p:nvPr/>
        </p:nvSpPr>
        <p:spPr>
          <a:xfrm>
            <a:off x="0" y="2477139"/>
            <a:ext cx="9144000" cy="43808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>
            <a:spLocks noGrp="1"/>
          </p:cNvSpPr>
          <p:nvPr>
            <p:ph type="pic" idx="3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0" y="2476500"/>
            <a:ext cx="9144000" cy="35433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0" descr="20150416 tum logo blau png fin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1511" y="3352773"/>
            <a:ext cx="3892489" cy="33974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317550" y="1386387"/>
            <a:ext cx="8508900" cy="157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Computational Haptics Laboratory</a:t>
            </a:r>
            <a:br>
              <a:rPr lang="en-US" dirty="0"/>
            </a:br>
            <a:r>
              <a:rPr lang="en-US" dirty="0"/>
              <a:t>Project Presentation</a:t>
            </a:r>
            <a:br>
              <a:rPr lang="en-US" dirty="0"/>
            </a:br>
            <a:endParaRPr dirty="0"/>
          </a:p>
        </p:txBody>
      </p:sp>
      <p:sp>
        <p:nvSpPr>
          <p:cNvPr id="79" name="Google Shape;79;p1"/>
          <p:cNvSpPr txBox="1">
            <a:spLocks noGrp="1"/>
          </p:cNvSpPr>
          <p:nvPr>
            <p:ph type="body" idx="1"/>
          </p:nvPr>
        </p:nvSpPr>
        <p:spPr>
          <a:xfrm>
            <a:off x="319405" y="1978660"/>
            <a:ext cx="8509000" cy="438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0" lvl="5" indent="0">
              <a:buNone/>
            </a:pPr>
            <a:r>
              <a:rPr lang="sv-SE" sz="1800" dirty="0"/>
              <a:t>Hao Dong, Han Liang, Yanran Zhang</a:t>
            </a:r>
            <a:endParaRPr lang="en-US"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Technical University of Munich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TUM Department of Electrical and Computer Engineering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Chair of Media Technology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Munich, 26 September 2022</a:t>
            </a:r>
            <a:endParaRPr sz="1400" dirty="0"/>
          </a:p>
        </p:txBody>
      </p:sp>
      <p:sp>
        <p:nvSpPr>
          <p:cNvPr id="3" name="Google Shape;78;p1">
            <a:extLst>
              <a:ext uri="{FF2B5EF4-FFF2-40B4-BE49-F238E27FC236}">
                <a16:creationId xmlns:a16="http://schemas.microsoft.com/office/drawing/2014/main" id="{338F2C53-D875-78D9-2E81-59DF94E4616E}"/>
              </a:ext>
            </a:extLst>
          </p:cNvPr>
          <p:cNvSpPr txBox="1">
            <a:spLocks/>
          </p:cNvSpPr>
          <p:nvPr/>
        </p:nvSpPr>
        <p:spPr>
          <a:xfrm>
            <a:off x="2476256" y="2692637"/>
            <a:ext cx="8508900" cy="105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000"/>
              </a:lnSpc>
            </a:pPr>
            <a:r>
              <a:rPr lang="en-US" dirty="0"/>
              <a:t>Chai3D meets Unity3D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b="1" dirty="0"/>
              <a:t>Introduction</a:t>
            </a:r>
            <a:endParaRPr b="1" dirty="0"/>
          </a:p>
          <a:p>
            <a:pPr marL="285750" lvl="0" indent="-184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Haptic Force Rendering</a:t>
            </a:r>
            <a:endParaRPr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Stick-Slip Friction</a:t>
            </a: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Stone track</a:t>
            </a:r>
          </a:p>
          <a:p>
            <a:pPr indent="-317500"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Magnet Bar</a:t>
            </a:r>
            <a:endParaRPr sz="1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Conveyor Belt</a:t>
            </a:r>
            <a:endParaRPr sz="1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Deformable Object</a:t>
            </a: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sz="1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Integration between Unity3D and CHAI3D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Game design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Future Work</a:t>
            </a:r>
            <a:endParaRPr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2954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Contents</a:t>
            </a:r>
            <a:endParaRPr b="1"/>
          </a:p>
        </p:txBody>
      </p:sp>
      <p:sp>
        <p:nvSpPr>
          <p:cNvPr id="88" name="Google Shape;88;p2"/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Haptics </a:t>
            </a:r>
            <a:r>
              <a:rPr lang="en-US" sz="1200" dirty="0">
                <a:solidFill>
                  <a:schemeClr val="dk1"/>
                </a:solidFill>
              </a:rPr>
              <a:t>Game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4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98;p3">
            <a:extLst>
              <a:ext uri="{FF2B5EF4-FFF2-40B4-BE49-F238E27FC236}">
                <a16:creationId xmlns:a16="http://schemas.microsoft.com/office/drawing/2014/main" id="{90499150-66CF-791A-1887-C0ED265215F8}"/>
              </a:ext>
            </a:extLst>
          </p:cNvPr>
          <p:cNvSpPr/>
          <p:nvPr/>
        </p:nvSpPr>
        <p:spPr>
          <a:xfrm>
            <a:off x="4939968" y="1780129"/>
            <a:ext cx="3368545" cy="376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319090" y="1773763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Introduction</a:t>
            </a:r>
            <a:endParaRPr b="1"/>
          </a:p>
        </p:txBody>
      </p:sp>
      <p:sp>
        <p:nvSpPr>
          <p:cNvPr id="98" name="Google Shape;98;p3"/>
          <p:cNvSpPr/>
          <p:nvPr/>
        </p:nvSpPr>
        <p:spPr>
          <a:xfrm>
            <a:off x="707375" y="1773750"/>
            <a:ext cx="3330600" cy="376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1396050" y="1813110"/>
            <a:ext cx="2249358" cy="40007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Haptic Force Rendering</a:t>
            </a:r>
            <a:endParaRPr b="1" dirty="0"/>
          </a:p>
        </p:txBody>
      </p:sp>
      <p:sp>
        <p:nvSpPr>
          <p:cNvPr id="105" name="Google Shape;105;p3"/>
          <p:cNvSpPr/>
          <p:nvPr/>
        </p:nvSpPr>
        <p:spPr>
          <a:xfrm>
            <a:off x="2495861" y="3314311"/>
            <a:ext cx="1405500" cy="41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updateHaptics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760011" y="3089461"/>
            <a:ext cx="1584600" cy="859800"/>
            <a:chOff x="858425" y="2413775"/>
            <a:chExt cx="1584600" cy="859800"/>
          </a:xfrm>
        </p:grpSpPr>
        <p:sp>
          <p:nvSpPr>
            <p:cNvPr id="107" name="Google Shape;107;p3"/>
            <p:cNvSpPr/>
            <p:nvPr/>
          </p:nvSpPr>
          <p:spPr>
            <a:xfrm>
              <a:off x="858425" y="2413775"/>
              <a:ext cx="1584600" cy="85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717025" y="2813975"/>
              <a:ext cx="613200" cy="400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ODE</a:t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33900" y="2813975"/>
              <a:ext cx="613200" cy="400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GEL</a:t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1115075" y="2413775"/>
              <a:ext cx="107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Modules</a:t>
              </a:r>
              <a:endParaRPr dirty="0"/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1854561" y="4281786"/>
            <a:ext cx="1141500" cy="41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Objects</a:t>
            </a:r>
            <a:endParaRPr/>
          </a:p>
        </p:txBody>
      </p:sp>
      <p:cxnSp>
        <p:nvCxnSpPr>
          <p:cNvPr id="113" name="Google Shape;113;p3"/>
          <p:cNvCxnSpPr>
            <a:stCxn id="107" idx="2"/>
            <a:endCxn id="112" idx="1"/>
          </p:cNvCxnSpPr>
          <p:nvPr/>
        </p:nvCxnSpPr>
        <p:spPr>
          <a:xfrm>
            <a:off x="1552311" y="3949261"/>
            <a:ext cx="302400" cy="5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3"/>
          <p:cNvCxnSpPr>
            <a:stCxn id="112" idx="3"/>
            <a:endCxn id="105" idx="2"/>
          </p:cNvCxnSpPr>
          <p:nvPr/>
        </p:nvCxnSpPr>
        <p:spPr>
          <a:xfrm rot="10800000" flipH="1">
            <a:off x="2996061" y="3724536"/>
            <a:ext cx="202500" cy="7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ABD7E15-C951-CD0F-9019-F28295ACAF8A}"/>
              </a:ext>
            </a:extLst>
          </p:cNvPr>
          <p:cNvCxnSpPr>
            <a:cxnSpLocks/>
            <a:stCxn id="98" idx="3"/>
            <a:endCxn id="24" idx="1"/>
          </p:cNvCxnSpPr>
          <p:nvPr/>
        </p:nvCxnSpPr>
        <p:spPr>
          <a:xfrm>
            <a:off x="4037975" y="3655500"/>
            <a:ext cx="901993" cy="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24DCE556-C2FD-F5E1-08E7-897D6DC2E955}"/>
              </a:ext>
            </a:extLst>
          </p:cNvPr>
          <p:cNvSpPr/>
          <p:nvPr/>
        </p:nvSpPr>
        <p:spPr>
          <a:xfrm>
            <a:off x="1633823" y="2476266"/>
            <a:ext cx="1564738" cy="41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Haptics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F621FE6-2DEC-F499-D6A1-8100C016B17E}"/>
              </a:ext>
            </a:extLst>
          </p:cNvPr>
          <p:cNvSpPr/>
          <p:nvPr/>
        </p:nvSpPr>
        <p:spPr>
          <a:xfrm>
            <a:off x="1590306" y="4896909"/>
            <a:ext cx="1564738" cy="41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Stop Haptics</a:t>
            </a:r>
            <a:endParaRPr dirty="0"/>
          </a:p>
        </p:txBody>
      </p:sp>
      <p:sp>
        <p:nvSpPr>
          <p:cNvPr id="9" name="Google Shape;102;p3">
            <a:extLst>
              <a:ext uri="{FF2B5EF4-FFF2-40B4-BE49-F238E27FC236}">
                <a16:creationId xmlns:a16="http://schemas.microsoft.com/office/drawing/2014/main" id="{0A58AD86-F26A-2DAA-3164-CB2F6C15A74A}"/>
              </a:ext>
            </a:extLst>
          </p:cNvPr>
          <p:cNvSpPr txBox="1"/>
          <p:nvPr/>
        </p:nvSpPr>
        <p:spPr>
          <a:xfrm>
            <a:off x="5542908" y="1788773"/>
            <a:ext cx="2283000" cy="400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Unity3D Game Engine</a:t>
            </a:r>
            <a:endParaRPr b="1" dirty="0"/>
          </a:p>
        </p:txBody>
      </p:sp>
      <p:sp>
        <p:nvSpPr>
          <p:cNvPr id="10" name="Google Shape;105;p3">
            <a:extLst>
              <a:ext uri="{FF2B5EF4-FFF2-40B4-BE49-F238E27FC236}">
                <a16:creationId xmlns:a16="http://schemas.microsoft.com/office/drawing/2014/main" id="{AB6B4688-1754-CA7A-F233-B5F57E43D083}"/>
              </a:ext>
            </a:extLst>
          </p:cNvPr>
          <p:cNvSpPr/>
          <p:nvPr/>
        </p:nvSpPr>
        <p:spPr>
          <a:xfrm>
            <a:off x="5185161" y="2258033"/>
            <a:ext cx="308627" cy="31090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Wrapper</a:t>
            </a:r>
            <a:endParaRPr dirty="0"/>
          </a:p>
        </p:txBody>
      </p:sp>
      <p:sp>
        <p:nvSpPr>
          <p:cNvPr id="11" name="Google Shape;105;p3">
            <a:extLst>
              <a:ext uri="{FF2B5EF4-FFF2-40B4-BE49-F238E27FC236}">
                <a16:creationId xmlns:a16="http://schemas.microsoft.com/office/drawing/2014/main" id="{AE392440-DD65-2390-D7FA-C3888A483AD6}"/>
              </a:ext>
            </a:extLst>
          </p:cNvPr>
          <p:cNvSpPr/>
          <p:nvPr/>
        </p:nvSpPr>
        <p:spPr>
          <a:xfrm>
            <a:off x="5822900" y="2438715"/>
            <a:ext cx="1564738" cy="41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Manager</a:t>
            </a:r>
            <a:endParaRPr dirty="0"/>
          </a:p>
        </p:txBody>
      </p:sp>
      <p:sp>
        <p:nvSpPr>
          <p:cNvPr id="12" name="Google Shape;105;p3">
            <a:extLst>
              <a:ext uri="{FF2B5EF4-FFF2-40B4-BE49-F238E27FC236}">
                <a16:creationId xmlns:a16="http://schemas.microsoft.com/office/drawing/2014/main" id="{9D694EDD-D564-3882-8B34-22F0E116ABEA}"/>
              </a:ext>
            </a:extLst>
          </p:cNvPr>
          <p:cNvSpPr/>
          <p:nvPr/>
        </p:nvSpPr>
        <p:spPr>
          <a:xfrm>
            <a:off x="5852908" y="3489661"/>
            <a:ext cx="1564738" cy="41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Touchable Object</a:t>
            </a:r>
            <a:endParaRPr dirty="0"/>
          </a:p>
        </p:txBody>
      </p:sp>
      <p:sp>
        <p:nvSpPr>
          <p:cNvPr id="23" name="Google Shape;105;p3">
            <a:extLst>
              <a:ext uri="{FF2B5EF4-FFF2-40B4-BE49-F238E27FC236}">
                <a16:creationId xmlns:a16="http://schemas.microsoft.com/office/drawing/2014/main" id="{80B07C85-4310-93B9-91A8-E4212B2511B7}"/>
              </a:ext>
            </a:extLst>
          </p:cNvPr>
          <p:cNvSpPr/>
          <p:nvPr/>
        </p:nvSpPr>
        <p:spPr>
          <a:xfrm>
            <a:off x="5902039" y="4603206"/>
            <a:ext cx="1564738" cy="41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Audio </a:t>
            </a:r>
            <a:r>
              <a:rPr lang="en-US" dirty="0"/>
              <a:t>Manager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Google Shape;121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9090" y="1762188"/>
                <a:ext cx="8508999" cy="4699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/>
                  <a:t>Stick-Slip friction</a:t>
                </a:r>
              </a:p>
              <a:p>
                <a:pPr marL="285750" lvl="0" indent="-28575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lang="en-US" dirty="0"/>
                  <a:t>Surfaces alternating between sticking to each other and sliding over each other, with a corresponding change in the force of friction.</a:t>
                </a:r>
              </a:p>
              <a:p>
                <a:pPr marL="285750" lvl="0" indent="-28575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lang="en-US" dirty="0">
                    <a:solidFill>
                      <a:schemeClr val="dk1"/>
                    </a:solidFill>
                  </a:rPr>
                  <a:t>Implement: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  <m: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𝑘𝑖𝑛𝑒𝑡𝑖𝑐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dk1"/>
                  </a:solidFill>
                </a:endParaRPr>
              </a:p>
              <a:p>
                <a:pPr marL="285750" lvl="0" indent="-28575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endParaRPr lang="en-US" sz="1800" dirty="0">
                  <a:solidFill>
                    <a:schemeClr val="dk1"/>
                  </a:solidFill>
                </a:endParaRPr>
              </a:p>
              <a:p>
                <a:pPr marL="285750" lvl="0" indent="-28575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endParaRPr lang="en-US" sz="1800" dirty="0">
                  <a:solidFill>
                    <a:schemeClr val="dk1"/>
                  </a:solidFill>
                </a:endParaRPr>
              </a:p>
              <a:p>
                <a:pPr marL="742950" lvl="1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742950" lvl="1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1" name="Google Shape;121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9090" y="1762188"/>
                <a:ext cx="8508999" cy="4699572"/>
              </a:xfrm>
              <a:prstGeom prst="rect">
                <a:avLst/>
              </a:prstGeom>
              <a:blipFill>
                <a:blip r:embed="rId5"/>
                <a:stretch>
                  <a:fillRect l="-1648" t="-1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Haptic Force Rendering</a:t>
            </a:r>
            <a:endParaRPr b="1"/>
          </a:p>
        </p:txBody>
      </p:sp>
      <p:pic>
        <p:nvPicPr>
          <p:cNvPr id="2" name="video">
            <a:hlinkClick r:id="" action="ppaction://media"/>
            <a:extLst>
              <a:ext uri="{FF2B5EF4-FFF2-40B4-BE49-F238E27FC236}">
                <a16:creationId xmlns:a16="http://schemas.microsoft.com/office/drawing/2014/main" id="{E7A75435-E0BE-6AA1-2A1B-2B174CE62A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5300" y="3429000"/>
            <a:ext cx="51816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Stone track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Simulate a stone track with rough surface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Implement: set a big stiffness on the object /</a:t>
            </a:r>
            <a:r>
              <a:rPr lang="en-US" altLang="zh-CN" dirty="0"/>
              <a:t> add vibration effect on the object </a:t>
            </a:r>
            <a:endParaRPr lang="en-US" dirty="0"/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Plan to do: try to use a  rough surface model and set stiffness to the dynamic mesh of object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742950" lvl="1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lvl="1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Haptic Force Rendering</a:t>
            </a:r>
            <a:endParaRPr b="1" dirty="0"/>
          </a:p>
        </p:txBody>
      </p:sp>
      <p:pic>
        <p:nvPicPr>
          <p:cNvPr id="3" name="video2">
            <a:hlinkClick r:id="" action="ppaction://media"/>
            <a:extLst>
              <a:ext uri="{FF2B5EF4-FFF2-40B4-BE49-F238E27FC236}">
                <a16:creationId xmlns:a16="http://schemas.microsoft.com/office/drawing/2014/main" id="{69F62535-53E1-09BC-1E0B-145A6B6458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43550" y="3316286"/>
            <a:ext cx="2876550" cy="2989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596E58-3EA3-7413-8F06-6F4AAFEAA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1" y="3533775"/>
            <a:ext cx="3738638" cy="21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244</Words>
  <Application>Microsoft Office PowerPoint</Application>
  <PresentationFormat>全屏显示(4:3)</PresentationFormat>
  <Paragraphs>76</Paragraphs>
  <Slides>5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Noto Sans Symbols</vt:lpstr>
      <vt:lpstr>Arial</vt:lpstr>
      <vt:lpstr>Calibri</vt:lpstr>
      <vt:lpstr>Cambria Math</vt:lpstr>
      <vt:lpstr>Symbol</vt:lpstr>
      <vt:lpstr>TUM_Praesentation_p_v1</vt:lpstr>
      <vt:lpstr>Inhalt</vt:lpstr>
      <vt:lpstr>Computational Haptics Laboratory Project Presentation </vt:lpstr>
      <vt:lpstr>Contents</vt:lpstr>
      <vt:lpstr>Introduction</vt:lpstr>
      <vt:lpstr>Haptic Force Rendering</vt:lpstr>
      <vt:lpstr>Haptic Force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Haptics Laboratory Project Presentation</dc:title>
  <dc:creator>Bohnengel, Hannes</dc:creator>
  <cp:lastModifiedBy>ZhangYanran</cp:lastModifiedBy>
  <cp:revision>112</cp:revision>
  <dcterms:created xsi:type="dcterms:W3CDTF">2017-06-26T15:56:00Z</dcterms:created>
  <dcterms:modified xsi:type="dcterms:W3CDTF">2022-10-01T18:48:12Z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9D3775FB566240B69D6E7ADDD911FCD1</vt:lpwstr>
  </property>
  <property fmtid="{D5CDD505-2E9C-101B-9397-08002B2CF9AE}" pid="3" name="KSOProductBuildVer">
    <vt:lpwstr>2052-11.1.0.12358</vt:lpwstr>
  </property>
</Properties>
</file>