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4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08B0E-42C9-4CE6-A719-F1F3EC5D75C7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4796D32-C6A6-46A8-89E3-B0C84D8B11BE}">
      <dgm:prSet/>
      <dgm:spPr/>
      <dgm:t>
        <a:bodyPr/>
        <a:lstStyle/>
        <a:p>
          <a:r>
            <a:rPr lang="en-US"/>
            <a:t>Figure out a better way to incorporate the draft</a:t>
          </a:r>
        </a:p>
      </dgm:t>
    </dgm:pt>
    <dgm:pt modelId="{804BDBD8-75CF-4322-A7F2-BF8445A8FAD2}" type="parTrans" cxnId="{141FE7BE-DCF2-4024-9471-9FD4571B8326}">
      <dgm:prSet/>
      <dgm:spPr/>
      <dgm:t>
        <a:bodyPr/>
        <a:lstStyle/>
        <a:p>
          <a:endParaRPr lang="en-US"/>
        </a:p>
      </dgm:t>
    </dgm:pt>
    <dgm:pt modelId="{79954086-A217-4127-A33D-BD7E5DF94560}" type="sibTrans" cxnId="{141FE7BE-DCF2-4024-9471-9FD4571B8326}">
      <dgm:prSet/>
      <dgm:spPr/>
      <dgm:t>
        <a:bodyPr/>
        <a:lstStyle/>
        <a:p>
          <a:endParaRPr lang="en-US"/>
        </a:p>
      </dgm:t>
    </dgm:pt>
    <dgm:pt modelId="{E5162E2B-ED59-4F94-9697-101BAA3E3512}">
      <dgm:prSet/>
      <dgm:spPr/>
      <dgm:t>
        <a:bodyPr/>
        <a:lstStyle/>
        <a:p>
          <a:r>
            <a:rPr lang="en-US"/>
            <a:t>More rounds</a:t>
          </a:r>
        </a:p>
      </dgm:t>
    </dgm:pt>
    <dgm:pt modelId="{061ACDC7-CC92-44AA-8781-AF2F9FC7BEC4}" type="parTrans" cxnId="{106E8CDF-4680-40E0-9E24-B7887711C7B0}">
      <dgm:prSet/>
      <dgm:spPr/>
      <dgm:t>
        <a:bodyPr/>
        <a:lstStyle/>
        <a:p>
          <a:endParaRPr lang="en-US"/>
        </a:p>
      </dgm:t>
    </dgm:pt>
    <dgm:pt modelId="{70FB4190-26A5-4D81-8BC1-363069A56FEB}" type="sibTrans" cxnId="{106E8CDF-4680-40E0-9E24-B7887711C7B0}">
      <dgm:prSet/>
      <dgm:spPr/>
      <dgm:t>
        <a:bodyPr/>
        <a:lstStyle/>
        <a:p>
          <a:endParaRPr lang="en-US"/>
        </a:p>
      </dgm:t>
    </dgm:pt>
    <dgm:pt modelId="{A6105990-FD20-4831-93C3-46412390FAC9}">
      <dgm:prSet/>
      <dgm:spPr/>
      <dgm:t>
        <a:bodyPr/>
        <a:lstStyle/>
        <a:p>
          <a:r>
            <a:rPr lang="en-US"/>
            <a:t>Player positions</a:t>
          </a:r>
        </a:p>
      </dgm:t>
    </dgm:pt>
    <dgm:pt modelId="{313E9C4D-E620-43C1-A97E-3BDF58231D58}" type="parTrans" cxnId="{43F7E67F-C81F-46B0-B7B1-0A30308605A7}">
      <dgm:prSet/>
      <dgm:spPr/>
      <dgm:t>
        <a:bodyPr/>
        <a:lstStyle/>
        <a:p>
          <a:endParaRPr lang="en-US"/>
        </a:p>
      </dgm:t>
    </dgm:pt>
    <dgm:pt modelId="{0EFC4E57-E2F1-4399-93F6-8C07E48B5919}" type="sibTrans" cxnId="{43F7E67F-C81F-46B0-B7B1-0A30308605A7}">
      <dgm:prSet/>
      <dgm:spPr/>
      <dgm:t>
        <a:bodyPr/>
        <a:lstStyle/>
        <a:p>
          <a:endParaRPr lang="en-US"/>
        </a:p>
      </dgm:t>
    </dgm:pt>
    <dgm:pt modelId="{2B5010BA-2FE6-4C7C-B3A2-0A0D93029E18}">
      <dgm:prSet/>
      <dgm:spPr/>
      <dgm:t>
        <a:bodyPr/>
        <a:lstStyle/>
        <a:p>
          <a:r>
            <a:rPr lang="en-US"/>
            <a:t>Player college rankings</a:t>
          </a:r>
        </a:p>
      </dgm:t>
    </dgm:pt>
    <dgm:pt modelId="{D789200C-5D37-4075-B596-907DFD60CB40}" type="parTrans" cxnId="{82F7AB64-554C-471A-9012-FBD832DA65E9}">
      <dgm:prSet/>
      <dgm:spPr/>
      <dgm:t>
        <a:bodyPr/>
        <a:lstStyle/>
        <a:p>
          <a:endParaRPr lang="en-US"/>
        </a:p>
      </dgm:t>
    </dgm:pt>
    <dgm:pt modelId="{B46EF48C-44B4-49E7-AFBB-82BCF6479593}" type="sibTrans" cxnId="{82F7AB64-554C-471A-9012-FBD832DA65E9}">
      <dgm:prSet/>
      <dgm:spPr/>
      <dgm:t>
        <a:bodyPr/>
        <a:lstStyle/>
        <a:p>
          <a:endParaRPr lang="en-US"/>
        </a:p>
      </dgm:t>
    </dgm:pt>
    <dgm:pt modelId="{68461974-3C26-44F0-886F-07B9C24B328B}">
      <dgm:prSet/>
      <dgm:spPr/>
      <dgm:t>
        <a:bodyPr/>
        <a:lstStyle/>
        <a:p>
          <a:r>
            <a:rPr lang="en-US"/>
            <a:t>Incorporate free agency more effectively</a:t>
          </a:r>
        </a:p>
      </dgm:t>
    </dgm:pt>
    <dgm:pt modelId="{52B5E5E2-092B-476D-B049-1291FD10C462}" type="parTrans" cxnId="{414716DF-D4C4-4D7F-90D5-B12A2B8454EA}">
      <dgm:prSet/>
      <dgm:spPr/>
      <dgm:t>
        <a:bodyPr/>
        <a:lstStyle/>
        <a:p>
          <a:endParaRPr lang="en-US"/>
        </a:p>
      </dgm:t>
    </dgm:pt>
    <dgm:pt modelId="{A9851147-3633-4320-8931-C840BB01B4A0}" type="sibTrans" cxnId="{414716DF-D4C4-4D7F-90D5-B12A2B8454EA}">
      <dgm:prSet/>
      <dgm:spPr/>
      <dgm:t>
        <a:bodyPr/>
        <a:lstStyle/>
        <a:p>
          <a:endParaRPr lang="en-US"/>
        </a:p>
      </dgm:t>
    </dgm:pt>
    <dgm:pt modelId="{0993C56F-33ED-402E-B1CE-3AE6AF46C37D}">
      <dgm:prSet/>
      <dgm:spPr/>
      <dgm:t>
        <a:bodyPr/>
        <a:lstStyle/>
        <a:p>
          <a:r>
            <a:rPr lang="en-US" dirty="0"/>
            <a:t>Auto detect rebuild state (change captain + change coach + loss of long time vet, </a:t>
          </a:r>
          <a:r>
            <a:rPr lang="en-US" dirty="0" err="1"/>
            <a:t>etc</a:t>
          </a:r>
          <a:r>
            <a:rPr lang="en-US" dirty="0"/>
            <a:t> = rebuild)</a:t>
          </a:r>
        </a:p>
      </dgm:t>
    </dgm:pt>
    <dgm:pt modelId="{35F6CBC0-9611-4BB1-8A25-1178A131A817}" type="parTrans" cxnId="{168A4B19-D93A-4D06-8977-1EDF38DF2F1C}">
      <dgm:prSet/>
      <dgm:spPr/>
      <dgm:t>
        <a:bodyPr/>
        <a:lstStyle/>
        <a:p>
          <a:endParaRPr lang="en-US"/>
        </a:p>
      </dgm:t>
    </dgm:pt>
    <dgm:pt modelId="{44458ADD-1A36-4335-BD00-1A3393FEE411}" type="sibTrans" cxnId="{168A4B19-D93A-4D06-8977-1EDF38DF2F1C}">
      <dgm:prSet/>
      <dgm:spPr/>
      <dgm:t>
        <a:bodyPr/>
        <a:lstStyle/>
        <a:p>
          <a:endParaRPr lang="en-US"/>
        </a:p>
      </dgm:t>
    </dgm:pt>
    <dgm:pt modelId="{5A964CA5-2006-4188-954D-8BDB58BBDC3A}">
      <dgm:prSet/>
      <dgm:spPr/>
      <dgm:t>
        <a:bodyPr/>
        <a:lstStyle/>
        <a:p>
          <a:r>
            <a:rPr lang="en-US"/>
            <a:t>More player/team states:</a:t>
          </a:r>
        </a:p>
      </dgm:t>
    </dgm:pt>
    <dgm:pt modelId="{BFE8AE2F-F48B-4D2B-BBB3-7C14043C2076}" type="parTrans" cxnId="{79CC5F84-3B9D-42D6-8B1A-3EA221CB9BB4}">
      <dgm:prSet/>
      <dgm:spPr/>
      <dgm:t>
        <a:bodyPr/>
        <a:lstStyle/>
        <a:p>
          <a:endParaRPr lang="en-US"/>
        </a:p>
      </dgm:t>
    </dgm:pt>
    <dgm:pt modelId="{CB537E20-C49A-4AEF-9AEE-7ABD52477BEA}" type="sibTrans" cxnId="{79CC5F84-3B9D-42D6-8B1A-3EA221CB9BB4}">
      <dgm:prSet/>
      <dgm:spPr/>
      <dgm:t>
        <a:bodyPr/>
        <a:lstStyle/>
        <a:p>
          <a:endParaRPr lang="en-US"/>
        </a:p>
      </dgm:t>
    </dgm:pt>
    <dgm:pt modelId="{DCDE4D14-B7F2-426E-9B1E-859B73180A02}">
      <dgm:prSet/>
      <dgm:spPr/>
      <dgm:t>
        <a:bodyPr/>
        <a:lstStyle/>
        <a:p>
          <a:r>
            <a:rPr lang="en-US"/>
            <a:t>Average age of team</a:t>
          </a:r>
        </a:p>
      </dgm:t>
    </dgm:pt>
    <dgm:pt modelId="{7775E4EE-82C4-4004-99C4-C283665141CC}" type="parTrans" cxnId="{4C6D224A-2B9D-44EF-B58D-B1A2BF530EAB}">
      <dgm:prSet/>
      <dgm:spPr/>
      <dgm:t>
        <a:bodyPr/>
        <a:lstStyle/>
        <a:p>
          <a:endParaRPr lang="en-US"/>
        </a:p>
      </dgm:t>
    </dgm:pt>
    <dgm:pt modelId="{5DA4ED72-3058-4DDA-9E2F-4814E9245354}" type="sibTrans" cxnId="{4C6D224A-2B9D-44EF-B58D-B1A2BF530EAB}">
      <dgm:prSet/>
      <dgm:spPr/>
      <dgm:t>
        <a:bodyPr/>
        <a:lstStyle/>
        <a:p>
          <a:endParaRPr lang="en-US"/>
        </a:p>
      </dgm:t>
    </dgm:pt>
    <dgm:pt modelId="{87610DE8-DF7D-45C8-9D9B-8A5D8E0F5C8F}">
      <dgm:prSet/>
      <dgm:spPr/>
      <dgm:t>
        <a:bodyPr/>
        <a:lstStyle/>
        <a:p>
          <a:r>
            <a:rPr lang="en-US" dirty="0"/>
            <a:t>Last playoff/SC win</a:t>
          </a:r>
        </a:p>
      </dgm:t>
    </dgm:pt>
    <dgm:pt modelId="{1CC9295A-EEA1-4FEA-A4D8-DABA952AE349}" type="parTrans" cxnId="{53228DBE-BD75-4704-9673-4F0CF47527B3}">
      <dgm:prSet/>
      <dgm:spPr/>
      <dgm:t>
        <a:bodyPr/>
        <a:lstStyle/>
        <a:p>
          <a:endParaRPr lang="en-US"/>
        </a:p>
      </dgm:t>
    </dgm:pt>
    <dgm:pt modelId="{B3E9B15B-2BCD-4BED-A482-8594D355BAF0}" type="sibTrans" cxnId="{53228DBE-BD75-4704-9673-4F0CF47527B3}">
      <dgm:prSet/>
      <dgm:spPr/>
      <dgm:t>
        <a:bodyPr/>
        <a:lstStyle/>
        <a:p>
          <a:endParaRPr lang="en-US"/>
        </a:p>
      </dgm:t>
    </dgm:pt>
    <dgm:pt modelId="{BCD8CECE-1453-4493-AC8E-6C84E52D42E9}" type="pres">
      <dgm:prSet presAssocID="{D1608B0E-42C9-4CE6-A719-F1F3EC5D75C7}" presName="linear" presStyleCnt="0">
        <dgm:presLayoutVars>
          <dgm:dir/>
          <dgm:animLvl val="lvl"/>
          <dgm:resizeHandles val="exact"/>
        </dgm:presLayoutVars>
      </dgm:prSet>
      <dgm:spPr/>
    </dgm:pt>
    <dgm:pt modelId="{9798EB84-13EB-4BE6-B99B-8B9B515F5229}" type="pres">
      <dgm:prSet presAssocID="{94796D32-C6A6-46A8-89E3-B0C84D8B11BE}" presName="parentLin" presStyleCnt="0"/>
      <dgm:spPr/>
    </dgm:pt>
    <dgm:pt modelId="{F186AE3D-B603-4C41-9B88-C8791C393AE6}" type="pres">
      <dgm:prSet presAssocID="{94796D32-C6A6-46A8-89E3-B0C84D8B11BE}" presName="parentLeftMargin" presStyleLbl="node1" presStyleIdx="0" presStyleCnt="3"/>
      <dgm:spPr/>
    </dgm:pt>
    <dgm:pt modelId="{DB8C92A6-5771-44ED-8FB0-1DED49D939A2}" type="pres">
      <dgm:prSet presAssocID="{94796D32-C6A6-46A8-89E3-B0C84D8B11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F920B6-3C52-4BAA-845A-5C13994CF9D6}" type="pres">
      <dgm:prSet presAssocID="{94796D32-C6A6-46A8-89E3-B0C84D8B11BE}" presName="negativeSpace" presStyleCnt="0"/>
      <dgm:spPr/>
    </dgm:pt>
    <dgm:pt modelId="{F16C3317-5BC3-4801-BBA7-2007ABC650FC}" type="pres">
      <dgm:prSet presAssocID="{94796D32-C6A6-46A8-89E3-B0C84D8B11BE}" presName="childText" presStyleLbl="conFgAcc1" presStyleIdx="0" presStyleCnt="3">
        <dgm:presLayoutVars>
          <dgm:bulletEnabled val="1"/>
        </dgm:presLayoutVars>
      </dgm:prSet>
      <dgm:spPr/>
    </dgm:pt>
    <dgm:pt modelId="{7DC6E102-5CC3-4A15-8003-AECAD10210C5}" type="pres">
      <dgm:prSet presAssocID="{79954086-A217-4127-A33D-BD7E5DF94560}" presName="spaceBetweenRectangles" presStyleCnt="0"/>
      <dgm:spPr/>
    </dgm:pt>
    <dgm:pt modelId="{6D563CC6-8867-4FBF-9FD5-09D61CBFCBB0}" type="pres">
      <dgm:prSet presAssocID="{68461974-3C26-44F0-886F-07B9C24B328B}" presName="parentLin" presStyleCnt="0"/>
      <dgm:spPr/>
    </dgm:pt>
    <dgm:pt modelId="{C0BFE986-24F9-4128-8B5C-92D49DD1B6E5}" type="pres">
      <dgm:prSet presAssocID="{68461974-3C26-44F0-886F-07B9C24B328B}" presName="parentLeftMargin" presStyleLbl="node1" presStyleIdx="0" presStyleCnt="3"/>
      <dgm:spPr/>
    </dgm:pt>
    <dgm:pt modelId="{6985DC75-EFF7-4FAB-A108-DF66462BBA66}" type="pres">
      <dgm:prSet presAssocID="{68461974-3C26-44F0-886F-07B9C24B32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EE339A-FDB5-4752-8A90-DA2115301D20}" type="pres">
      <dgm:prSet presAssocID="{68461974-3C26-44F0-886F-07B9C24B328B}" presName="negativeSpace" presStyleCnt="0"/>
      <dgm:spPr/>
    </dgm:pt>
    <dgm:pt modelId="{11644242-A663-4413-A366-0C9B7CA7DBEB}" type="pres">
      <dgm:prSet presAssocID="{68461974-3C26-44F0-886F-07B9C24B328B}" presName="childText" presStyleLbl="conFgAcc1" presStyleIdx="1" presStyleCnt="3">
        <dgm:presLayoutVars>
          <dgm:bulletEnabled val="1"/>
        </dgm:presLayoutVars>
      </dgm:prSet>
      <dgm:spPr/>
    </dgm:pt>
    <dgm:pt modelId="{ACA4E750-01BD-4D8E-9824-B8A9F44AFBDD}" type="pres">
      <dgm:prSet presAssocID="{A9851147-3633-4320-8931-C840BB01B4A0}" presName="spaceBetweenRectangles" presStyleCnt="0"/>
      <dgm:spPr/>
    </dgm:pt>
    <dgm:pt modelId="{BC485273-7DF8-4AEE-ABE6-0D5D1AFCBC91}" type="pres">
      <dgm:prSet presAssocID="{5A964CA5-2006-4188-954D-8BDB58BBDC3A}" presName="parentLin" presStyleCnt="0"/>
      <dgm:spPr/>
    </dgm:pt>
    <dgm:pt modelId="{F4C7CF2F-D3E1-43F8-A334-51FE176E4F93}" type="pres">
      <dgm:prSet presAssocID="{5A964CA5-2006-4188-954D-8BDB58BBDC3A}" presName="parentLeftMargin" presStyleLbl="node1" presStyleIdx="1" presStyleCnt="3"/>
      <dgm:spPr/>
    </dgm:pt>
    <dgm:pt modelId="{17307D8F-30D2-4179-A0D2-68EE4571DA7B}" type="pres">
      <dgm:prSet presAssocID="{5A964CA5-2006-4188-954D-8BDB58BBDC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CA4301-80F4-45D6-92A7-67D8170C458C}" type="pres">
      <dgm:prSet presAssocID="{5A964CA5-2006-4188-954D-8BDB58BBDC3A}" presName="negativeSpace" presStyleCnt="0"/>
      <dgm:spPr/>
    </dgm:pt>
    <dgm:pt modelId="{AC6CA1BD-97AA-44EE-BB42-A1B8790BA49F}" type="pres">
      <dgm:prSet presAssocID="{5A964CA5-2006-4188-954D-8BDB58BBDC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416F14-7609-43D1-B399-C15DDF14FB29}" type="presOf" srcId="{94796D32-C6A6-46A8-89E3-B0C84D8B11BE}" destId="{DB8C92A6-5771-44ED-8FB0-1DED49D939A2}" srcOrd="1" destOrd="0" presId="urn:microsoft.com/office/officeart/2005/8/layout/list1"/>
    <dgm:cxn modelId="{168A4B19-D93A-4D06-8977-1EDF38DF2F1C}" srcId="{68461974-3C26-44F0-886F-07B9C24B328B}" destId="{0993C56F-33ED-402E-B1CE-3AE6AF46C37D}" srcOrd="0" destOrd="0" parTransId="{35F6CBC0-9611-4BB1-8A25-1178A131A817}" sibTransId="{44458ADD-1A36-4335-BD00-1A3393FEE411}"/>
    <dgm:cxn modelId="{34881A63-44A0-48AC-A1FB-C9F9E73FA3B5}" type="presOf" srcId="{87610DE8-DF7D-45C8-9D9B-8A5D8E0F5C8F}" destId="{AC6CA1BD-97AA-44EE-BB42-A1B8790BA49F}" srcOrd="0" destOrd="1" presId="urn:microsoft.com/office/officeart/2005/8/layout/list1"/>
    <dgm:cxn modelId="{82F7AB64-554C-471A-9012-FBD832DA65E9}" srcId="{94796D32-C6A6-46A8-89E3-B0C84D8B11BE}" destId="{2B5010BA-2FE6-4C7C-B3A2-0A0D93029E18}" srcOrd="2" destOrd="0" parTransId="{D789200C-5D37-4075-B596-907DFD60CB40}" sibTransId="{B46EF48C-44B4-49E7-AFBB-82BCF6479593}"/>
    <dgm:cxn modelId="{4C6D224A-2B9D-44EF-B58D-B1A2BF530EAB}" srcId="{5A964CA5-2006-4188-954D-8BDB58BBDC3A}" destId="{DCDE4D14-B7F2-426E-9B1E-859B73180A02}" srcOrd="0" destOrd="0" parTransId="{7775E4EE-82C4-4004-99C4-C283665141CC}" sibTransId="{5DA4ED72-3058-4DDA-9E2F-4814E9245354}"/>
    <dgm:cxn modelId="{666C6C72-821D-497C-A7F7-9DD5B1D24AA4}" type="presOf" srcId="{0993C56F-33ED-402E-B1CE-3AE6AF46C37D}" destId="{11644242-A663-4413-A366-0C9B7CA7DBEB}" srcOrd="0" destOrd="0" presId="urn:microsoft.com/office/officeart/2005/8/layout/list1"/>
    <dgm:cxn modelId="{8063A373-C8D6-4063-BE2A-5031FDF983F1}" type="presOf" srcId="{5A964CA5-2006-4188-954D-8BDB58BBDC3A}" destId="{F4C7CF2F-D3E1-43F8-A334-51FE176E4F93}" srcOrd="0" destOrd="0" presId="urn:microsoft.com/office/officeart/2005/8/layout/list1"/>
    <dgm:cxn modelId="{B8ED4178-B89A-4F40-BE9A-D0CCF6D5E059}" type="presOf" srcId="{E5162E2B-ED59-4F94-9697-101BAA3E3512}" destId="{F16C3317-5BC3-4801-BBA7-2007ABC650FC}" srcOrd="0" destOrd="0" presId="urn:microsoft.com/office/officeart/2005/8/layout/list1"/>
    <dgm:cxn modelId="{97337959-BCCC-4B6A-BACF-514743696C67}" type="presOf" srcId="{A6105990-FD20-4831-93C3-46412390FAC9}" destId="{F16C3317-5BC3-4801-BBA7-2007ABC650FC}" srcOrd="0" destOrd="1" presId="urn:microsoft.com/office/officeart/2005/8/layout/list1"/>
    <dgm:cxn modelId="{43F7E67F-C81F-46B0-B7B1-0A30308605A7}" srcId="{94796D32-C6A6-46A8-89E3-B0C84D8B11BE}" destId="{A6105990-FD20-4831-93C3-46412390FAC9}" srcOrd="1" destOrd="0" parTransId="{313E9C4D-E620-43C1-A97E-3BDF58231D58}" sibTransId="{0EFC4E57-E2F1-4399-93F6-8C07E48B5919}"/>
    <dgm:cxn modelId="{79CC5F84-3B9D-42D6-8B1A-3EA221CB9BB4}" srcId="{D1608B0E-42C9-4CE6-A719-F1F3EC5D75C7}" destId="{5A964CA5-2006-4188-954D-8BDB58BBDC3A}" srcOrd="2" destOrd="0" parTransId="{BFE8AE2F-F48B-4D2B-BBB3-7C14043C2076}" sibTransId="{CB537E20-C49A-4AEF-9AEE-7ABD52477BEA}"/>
    <dgm:cxn modelId="{042DD192-7003-4091-AEE4-03460BE860B0}" type="presOf" srcId="{68461974-3C26-44F0-886F-07B9C24B328B}" destId="{C0BFE986-24F9-4128-8B5C-92D49DD1B6E5}" srcOrd="0" destOrd="0" presId="urn:microsoft.com/office/officeart/2005/8/layout/list1"/>
    <dgm:cxn modelId="{96EEAD94-285B-4E76-A0EB-7364470F3DD2}" type="presOf" srcId="{DCDE4D14-B7F2-426E-9B1E-859B73180A02}" destId="{AC6CA1BD-97AA-44EE-BB42-A1B8790BA49F}" srcOrd="0" destOrd="0" presId="urn:microsoft.com/office/officeart/2005/8/layout/list1"/>
    <dgm:cxn modelId="{8EFDE5BA-231F-42CC-B676-304C9B65CE41}" type="presOf" srcId="{D1608B0E-42C9-4CE6-A719-F1F3EC5D75C7}" destId="{BCD8CECE-1453-4493-AC8E-6C84E52D42E9}" srcOrd="0" destOrd="0" presId="urn:microsoft.com/office/officeart/2005/8/layout/list1"/>
    <dgm:cxn modelId="{53228DBE-BD75-4704-9673-4F0CF47527B3}" srcId="{5A964CA5-2006-4188-954D-8BDB58BBDC3A}" destId="{87610DE8-DF7D-45C8-9D9B-8A5D8E0F5C8F}" srcOrd="1" destOrd="0" parTransId="{1CC9295A-EEA1-4FEA-A4D8-DABA952AE349}" sibTransId="{B3E9B15B-2BCD-4BED-A482-8594D355BAF0}"/>
    <dgm:cxn modelId="{141FE7BE-DCF2-4024-9471-9FD4571B8326}" srcId="{D1608B0E-42C9-4CE6-A719-F1F3EC5D75C7}" destId="{94796D32-C6A6-46A8-89E3-B0C84D8B11BE}" srcOrd="0" destOrd="0" parTransId="{804BDBD8-75CF-4322-A7F2-BF8445A8FAD2}" sibTransId="{79954086-A217-4127-A33D-BD7E5DF94560}"/>
    <dgm:cxn modelId="{C15B41D4-2FD5-447F-9ADC-09D00415519B}" type="presOf" srcId="{5A964CA5-2006-4188-954D-8BDB58BBDC3A}" destId="{17307D8F-30D2-4179-A0D2-68EE4571DA7B}" srcOrd="1" destOrd="0" presId="urn:microsoft.com/office/officeart/2005/8/layout/list1"/>
    <dgm:cxn modelId="{D74747D7-BF3B-41EA-B0BE-888FF9581D55}" type="presOf" srcId="{94796D32-C6A6-46A8-89E3-B0C84D8B11BE}" destId="{F186AE3D-B603-4C41-9B88-C8791C393AE6}" srcOrd="0" destOrd="0" presId="urn:microsoft.com/office/officeart/2005/8/layout/list1"/>
    <dgm:cxn modelId="{DE2812DC-6DAC-428D-AA05-A5846C27AA4F}" type="presOf" srcId="{68461974-3C26-44F0-886F-07B9C24B328B}" destId="{6985DC75-EFF7-4FAB-A108-DF66462BBA66}" srcOrd="1" destOrd="0" presId="urn:microsoft.com/office/officeart/2005/8/layout/list1"/>
    <dgm:cxn modelId="{414716DF-D4C4-4D7F-90D5-B12A2B8454EA}" srcId="{D1608B0E-42C9-4CE6-A719-F1F3EC5D75C7}" destId="{68461974-3C26-44F0-886F-07B9C24B328B}" srcOrd="1" destOrd="0" parTransId="{52B5E5E2-092B-476D-B049-1291FD10C462}" sibTransId="{A9851147-3633-4320-8931-C840BB01B4A0}"/>
    <dgm:cxn modelId="{106E8CDF-4680-40E0-9E24-B7887711C7B0}" srcId="{94796D32-C6A6-46A8-89E3-B0C84D8B11BE}" destId="{E5162E2B-ED59-4F94-9697-101BAA3E3512}" srcOrd="0" destOrd="0" parTransId="{061ACDC7-CC92-44AA-8781-AF2F9FC7BEC4}" sibTransId="{70FB4190-26A5-4D81-8BC1-363069A56FEB}"/>
    <dgm:cxn modelId="{DCE20AEF-8A3A-4DB6-80DC-6D46AE33D33A}" type="presOf" srcId="{2B5010BA-2FE6-4C7C-B3A2-0A0D93029E18}" destId="{F16C3317-5BC3-4801-BBA7-2007ABC650FC}" srcOrd="0" destOrd="2" presId="urn:microsoft.com/office/officeart/2005/8/layout/list1"/>
    <dgm:cxn modelId="{C7F7CE13-46AF-446B-A529-4129BFFE99B0}" type="presParOf" srcId="{BCD8CECE-1453-4493-AC8E-6C84E52D42E9}" destId="{9798EB84-13EB-4BE6-B99B-8B9B515F5229}" srcOrd="0" destOrd="0" presId="urn:microsoft.com/office/officeart/2005/8/layout/list1"/>
    <dgm:cxn modelId="{24D195DD-E6B1-431A-BDB9-40F1FD29E5F4}" type="presParOf" srcId="{9798EB84-13EB-4BE6-B99B-8B9B515F5229}" destId="{F186AE3D-B603-4C41-9B88-C8791C393AE6}" srcOrd="0" destOrd="0" presId="urn:microsoft.com/office/officeart/2005/8/layout/list1"/>
    <dgm:cxn modelId="{EA304465-DC1D-4C9D-8EB2-E427EB76CCAF}" type="presParOf" srcId="{9798EB84-13EB-4BE6-B99B-8B9B515F5229}" destId="{DB8C92A6-5771-44ED-8FB0-1DED49D939A2}" srcOrd="1" destOrd="0" presId="urn:microsoft.com/office/officeart/2005/8/layout/list1"/>
    <dgm:cxn modelId="{D4F4EEF7-0E96-4037-986D-DE539B35D5B9}" type="presParOf" srcId="{BCD8CECE-1453-4493-AC8E-6C84E52D42E9}" destId="{6CF920B6-3C52-4BAA-845A-5C13994CF9D6}" srcOrd="1" destOrd="0" presId="urn:microsoft.com/office/officeart/2005/8/layout/list1"/>
    <dgm:cxn modelId="{2FE9E326-3618-4712-A114-20382B1AD966}" type="presParOf" srcId="{BCD8CECE-1453-4493-AC8E-6C84E52D42E9}" destId="{F16C3317-5BC3-4801-BBA7-2007ABC650FC}" srcOrd="2" destOrd="0" presId="urn:microsoft.com/office/officeart/2005/8/layout/list1"/>
    <dgm:cxn modelId="{41812558-E611-4BEB-A8F4-4C340E5BA95B}" type="presParOf" srcId="{BCD8CECE-1453-4493-AC8E-6C84E52D42E9}" destId="{7DC6E102-5CC3-4A15-8003-AECAD10210C5}" srcOrd="3" destOrd="0" presId="urn:microsoft.com/office/officeart/2005/8/layout/list1"/>
    <dgm:cxn modelId="{398D12BD-4F9A-42C3-AAD3-285B6ECAAC43}" type="presParOf" srcId="{BCD8CECE-1453-4493-AC8E-6C84E52D42E9}" destId="{6D563CC6-8867-4FBF-9FD5-09D61CBFCBB0}" srcOrd="4" destOrd="0" presId="urn:microsoft.com/office/officeart/2005/8/layout/list1"/>
    <dgm:cxn modelId="{2D18B50C-5127-45B5-9C02-47AF05821A33}" type="presParOf" srcId="{6D563CC6-8867-4FBF-9FD5-09D61CBFCBB0}" destId="{C0BFE986-24F9-4128-8B5C-92D49DD1B6E5}" srcOrd="0" destOrd="0" presId="urn:microsoft.com/office/officeart/2005/8/layout/list1"/>
    <dgm:cxn modelId="{7BC221C1-2893-4558-92A7-1068983F7370}" type="presParOf" srcId="{6D563CC6-8867-4FBF-9FD5-09D61CBFCBB0}" destId="{6985DC75-EFF7-4FAB-A108-DF66462BBA66}" srcOrd="1" destOrd="0" presId="urn:microsoft.com/office/officeart/2005/8/layout/list1"/>
    <dgm:cxn modelId="{67E04FAF-BDDC-466B-94E9-096985ADCED6}" type="presParOf" srcId="{BCD8CECE-1453-4493-AC8E-6C84E52D42E9}" destId="{DDEE339A-FDB5-4752-8A90-DA2115301D20}" srcOrd="5" destOrd="0" presId="urn:microsoft.com/office/officeart/2005/8/layout/list1"/>
    <dgm:cxn modelId="{B22D0087-DEA3-4193-B675-912500704B50}" type="presParOf" srcId="{BCD8CECE-1453-4493-AC8E-6C84E52D42E9}" destId="{11644242-A663-4413-A366-0C9B7CA7DBEB}" srcOrd="6" destOrd="0" presId="urn:microsoft.com/office/officeart/2005/8/layout/list1"/>
    <dgm:cxn modelId="{030E9EF1-00A5-453D-8E6D-D3D94CFE73F5}" type="presParOf" srcId="{BCD8CECE-1453-4493-AC8E-6C84E52D42E9}" destId="{ACA4E750-01BD-4D8E-9824-B8A9F44AFBDD}" srcOrd="7" destOrd="0" presId="urn:microsoft.com/office/officeart/2005/8/layout/list1"/>
    <dgm:cxn modelId="{CB5A9239-1C7E-42BA-B969-E868B9E474C6}" type="presParOf" srcId="{BCD8CECE-1453-4493-AC8E-6C84E52D42E9}" destId="{BC485273-7DF8-4AEE-ABE6-0D5D1AFCBC91}" srcOrd="8" destOrd="0" presId="urn:microsoft.com/office/officeart/2005/8/layout/list1"/>
    <dgm:cxn modelId="{E806F0B6-0759-45AC-808D-EA39D4E7C384}" type="presParOf" srcId="{BC485273-7DF8-4AEE-ABE6-0D5D1AFCBC91}" destId="{F4C7CF2F-D3E1-43F8-A334-51FE176E4F93}" srcOrd="0" destOrd="0" presId="urn:microsoft.com/office/officeart/2005/8/layout/list1"/>
    <dgm:cxn modelId="{85A8721C-B893-42C0-92DB-50A43BF06C03}" type="presParOf" srcId="{BC485273-7DF8-4AEE-ABE6-0D5D1AFCBC91}" destId="{17307D8F-30D2-4179-A0D2-68EE4571DA7B}" srcOrd="1" destOrd="0" presId="urn:microsoft.com/office/officeart/2005/8/layout/list1"/>
    <dgm:cxn modelId="{61A1031C-022A-48C4-8D14-AE8AE5248313}" type="presParOf" srcId="{BCD8CECE-1453-4493-AC8E-6C84E52D42E9}" destId="{5FCA4301-80F4-45D6-92A7-67D8170C458C}" srcOrd="9" destOrd="0" presId="urn:microsoft.com/office/officeart/2005/8/layout/list1"/>
    <dgm:cxn modelId="{E95CE209-01FA-49D1-B509-BAB9614DBA6F}" type="presParOf" srcId="{BCD8CECE-1453-4493-AC8E-6C84E52D42E9}" destId="{AC6CA1BD-97AA-44EE-BB42-A1B8790BA4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C3317-5BC3-4801-BBA7-2007ABC650FC}">
      <dsp:nvSpPr>
        <dsp:cNvPr id="0" name=""/>
        <dsp:cNvSpPr/>
      </dsp:nvSpPr>
      <dsp:spPr>
        <a:xfrm>
          <a:off x="0" y="1105565"/>
          <a:ext cx="6513603" cy="1285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54076" rIns="505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More rounds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Player positions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Player college rankings</a:t>
          </a:r>
        </a:p>
      </dsp:txBody>
      <dsp:txXfrm>
        <a:off x="0" y="1105565"/>
        <a:ext cx="6513603" cy="1285200"/>
      </dsp:txXfrm>
    </dsp:sp>
    <dsp:sp modelId="{DB8C92A6-5771-44ED-8FB0-1DED49D939A2}">
      <dsp:nvSpPr>
        <dsp:cNvPr id="0" name=""/>
        <dsp:cNvSpPr/>
      </dsp:nvSpPr>
      <dsp:spPr>
        <a:xfrm>
          <a:off x="325680" y="854645"/>
          <a:ext cx="455952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Figure out a better way to incorporate the draft</a:t>
          </a:r>
        </a:p>
      </dsp:txBody>
      <dsp:txXfrm>
        <a:off x="350178" y="879143"/>
        <a:ext cx="4510526" cy="452844"/>
      </dsp:txXfrm>
    </dsp:sp>
    <dsp:sp modelId="{11644242-A663-4413-A366-0C9B7CA7DBEB}">
      <dsp:nvSpPr>
        <dsp:cNvPr id="0" name=""/>
        <dsp:cNvSpPr/>
      </dsp:nvSpPr>
      <dsp:spPr>
        <a:xfrm>
          <a:off x="0" y="2733485"/>
          <a:ext cx="6513603" cy="9639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54076" rIns="505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Auto detect rebuild state (change captain + change coach + loss of long time vet, </a:t>
          </a:r>
          <a:r>
            <a:rPr lang="en-US" sz="1700" kern="1200" dirty="0" err="1"/>
            <a:t>etc</a:t>
          </a:r>
          <a:r>
            <a:rPr lang="en-US" sz="1700" kern="1200" dirty="0"/>
            <a:t> = rebuild)</a:t>
          </a:r>
        </a:p>
      </dsp:txBody>
      <dsp:txXfrm>
        <a:off x="0" y="2733485"/>
        <a:ext cx="6513603" cy="963900"/>
      </dsp:txXfrm>
    </dsp:sp>
    <dsp:sp modelId="{6985DC75-EFF7-4FAB-A108-DF66462BBA66}">
      <dsp:nvSpPr>
        <dsp:cNvPr id="0" name=""/>
        <dsp:cNvSpPr/>
      </dsp:nvSpPr>
      <dsp:spPr>
        <a:xfrm>
          <a:off x="325680" y="2482565"/>
          <a:ext cx="455952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Incorporate free agency more effectively</a:t>
          </a:r>
        </a:p>
      </dsp:txBody>
      <dsp:txXfrm>
        <a:off x="350178" y="2507063"/>
        <a:ext cx="4510526" cy="452844"/>
      </dsp:txXfrm>
    </dsp:sp>
    <dsp:sp modelId="{AC6CA1BD-97AA-44EE-BB42-A1B8790BA49F}">
      <dsp:nvSpPr>
        <dsp:cNvPr id="0" name=""/>
        <dsp:cNvSpPr/>
      </dsp:nvSpPr>
      <dsp:spPr>
        <a:xfrm>
          <a:off x="0" y="4040105"/>
          <a:ext cx="6513603" cy="9906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54076" rIns="5055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Average age of team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Last playoff/SC win</a:t>
          </a:r>
        </a:p>
      </dsp:txBody>
      <dsp:txXfrm>
        <a:off x="0" y="4040105"/>
        <a:ext cx="6513603" cy="990675"/>
      </dsp:txXfrm>
    </dsp:sp>
    <dsp:sp modelId="{17307D8F-30D2-4179-A0D2-68EE4571DA7B}">
      <dsp:nvSpPr>
        <dsp:cNvPr id="0" name=""/>
        <dsp:cNvSpPr/>
      </dsp:nvSpPr>
      <dsp:spPr>
        <a:xfrm>
          <a:off x="325680" y="3789185"/>
          <a:ext cx="4559522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player/team states:</a:t>
          </a:r>
        </a:p>
      </dsp:txBody>
      <dsp:txXfrm>
        <a:off x="350178" y="3813683"/>
        <a:ext cx="451052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5554-B2FB-449D-8574-45383BF04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A1BE2-C3B1-42F9-AB62-B5D3B3529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CEC3-C41C-4AB8-989D-92C5DC02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2C22-52CD-4974-B0DA-FAA439FA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CBD1-2533-49BB-8916-7A85F79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4037-544C-4DB6-AF4D-95F6D8AE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C2E2-B484-4FE6-803A-0E69E52AD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58B2-AB28-43C9-A365-F93AF9CF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21F0-5CBA-4669-993B-23E4DF1F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1AA8-B3A0-4E90-BCC6-0D80B3D0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71418-1903-439B-82D1-CA93B6FD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A8FF-B23A-4594-84B5-FE1F3FE8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193B-B73F-4832-B600-9BF7BC4F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A9E0-5FCA-4BC3-A658-56E12B35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3E43-4E4E-454C-86CC-26405B1D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6E4F-56F7-4ABC-99E4-E71AC7A1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2F3A-4EC3-477B-BD6D-04F32EB6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0A5F-23A4-425E-9EB1-65941659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EEDA-F562-4A20-A8B9-23522AC5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B89F-6515-4BBB-AE92-4D28A69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27D-F681-4E3D-80A5-E626641C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418BE-90A1-4E29-8F90-65A56B51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E0D3-1E38-4668-8F31-5C5E8238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A0D9-B57A-41C3-8B3E-3B173C1D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6EC0-5CAC-47A9-8062-AB77D71E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1B3A-ABC5-4A05-8837-B06F6EB7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A312-9176-48F1-BFC7-5247FCD5F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573F3-7725-4384-ADF8-B58155D7E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B7EF7-6117-4EE8-9D4D-50FFD02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ED1DE-CC7E-4384-A479-1A1A2684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FA42-A1B2-49BD-9CDB-F8AB7C11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66F7-E4B3-4D7D-90C5-2FACE6FF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CEDA-80E9-4B7F-BE3C-96182DC0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AEC4B-A67F-4354-88E4-6150E4A7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24C5D-23B1-44A5-BC3A-D626BA4AA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5DF5-E5E0-434B-A5D5-28A66C329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412E-548B-49A8-9E8D-D9D91A1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FBF86-71BB-4AF6-986B-FFD6E4C3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EADE6-5145-47A7-B13C-FE18FDD2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840D-A9A7-4881-AC24-5F46B104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3309E-CBBC-4F61-AF58-7545402F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F3F6-A318-46A7-B7BF-07DCCDD5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1964C-1B55-4710-8ACA-FBDFFDB5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6F3E6-FFCF-4D38-B8BF-16E51CF8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BB921-2633-4FF3-AAE0-23F9DE72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53C84-7D11-4617-A913-742AEBB9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1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BF07-8ADB-44F0-96EA-BFAA5C3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BE41-0C9C-42F7-B57A-CA1E8D26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479EA-AA85-45F0-B2A9-9E8BFC1E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0E0F-8119-4FF0-9DCE-77BC0B10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8485-FB10-4DEF-A3C9-E77BFF16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31E4A-0993-4780-B5C6-C0C5F997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B65D-5BBB-4593-8D82-F925FC63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1ED51-B55F-493C-BD22-68B391F0D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2A20A-8A13-41BC-92B6-58213D6E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CDD9-8EF6-4249-8088-34FE2843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22285-D25F-4A07-8D18-672D7AD6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75433-A45A-4C48-B513-B519C65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175C5-9796-42E4-9C4E-A7610046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98B4-FC01-4620-B232-D05DADBF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9591-570A-4BC1-8E3B-9AFD4709C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5F64-5C6F-4F67-8F38-9479839364D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7FD1-E9B5-417E-A0FC-AB2267B04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39E4-3844-4CEA-863F-75258F3F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67DD-6747-4950-99F8-EC8F84AA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CA370-11A9-48C0-9FEF-84412876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NHL Playoff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66676-628B-4434-9916-73405397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</a:rPr>
              <a:t>Jason Carlson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B02E-682F-4CDF-B772-78B61367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930C-05DF-4A71-A331-A43F7555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5314543" cy="37756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Goal: </a:t>
            </a:r>
            <a:r>
              <a:rPr lang="en-US" sz="2200" dirty="0">
                <a:solidFill>
                  <a:schemeClr val="bg1"/>
                </a:solidFill>
              </a:rPr>
              <a:t>To classify NHL teams as playoff/non-playoff using data from a year earlier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Data on the first round of the NHL draft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Team/aggregated player stats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Sub-Goal: </a:t>
            </a:r>
            <a:r>
              <a:rPr lang="en-US" sz="2200" dirty="0">
                <a:solidFill>
                  <a:schemeClr val="bg1"/>
                </a:solidFill>
              </a:rPr>
              <a:t>To see what aspects of the game (coach, skaters, goalies, draft) impact playoff potential the most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Model Types: </a:t>
            </a:r>
            <a:r>
              <a:rPr lang="en-US" sz="2200" dirty="0">
                <a:solidFill>
                  <a:schemeClr val="bg1"/>
                </a:solidFill>
              </a:rPr>
              <a:t>LDA, </a:t>
            </a:r>
            <a:r>
              <a:rPr lang="en-US" sz="2200" dirty="0" err="1">
                <a:solidFill>
                  <a:schemeClr val="bg1"/>
                </a:solidFill>
              </a:rPr>
              <a:t>svmPoly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RandomForest</a:t>
            </a:r>
            <a:r>
              <a:rPr lang="en-US" sz="2200" dirty="0">
                <a:solidFill>
                  <a:schemeClr val="bg1"/>
                </a:solidFill>
              </a:rPr>
              <a:t>, KSVM (SVC), SVM (SVC) Linear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Image result for project background clipart">
            <a:extLst>
              <a:ext uri="{FF2B5EF4-FFF2-40B4-BE49-F238E27FC236}">
                <a16:creationId xmlns:a16="http://schemas.microsoft.com/office/drawing/2014/main" id="{9F3D3AB0-9A17-44AA-8349-811D4B50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023" y="623916"/>
            <a:ext cx="3000857" cy="38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1CD63-61A8-49E2-99ED-C286475B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5B2903-C137-4CB6-B107-236BDF1C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Summary: </a:t>
            </a:r>
            <a:r>
              <a:rPr lang="en-US" sz="2000" dirty="0"/>
              <a:t>NHL Statistics and Draft Data from 1970-2011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Structure: </a:t>
            </a:r>
            <a:r>
              <a:rPr lang="en-US" sz="2000" dirty="0"/>
              <a:t>4 categorial, 12 nominal</a:t>
            </a:r>
          </a:p>
          <a:p>
            <a:pPr marL="0" indent="0">
              <a:buNone/>
            </a:pPr>
            <a:r>
              <a:rPr lang="en-US" sz="2000" b="1" dirty="0"/>
              <a:t>Estimated </a:t>
            </a:r>
            <a:r>
              <a:rPr lang="en-US" sz="2000" b="1" dirty="0" err="1"/>
              <a:t>Varialbles</a:t>
            </a:r>
            <a:r>
              <a:rPr lang="en-US" sz="2000" b="1" dirty="0"/>
              <a:t>:</a:t>
            </a:r>
          </a:p>
          <a:p>
            <a:r>
              <a:rPr lang="en-US" sz="2000" dirty="0"/>
              <a:t>Goals For</a:t>
            </a:r>
          </a:p>
          <a:p>
            <a:r>
              <a:rPr lang="en-US" sz="2000" dirty="0"/>
              <a:t>Points per Game</a:t>
            </a:r>
          </a:p>
          <a:p>
            <a:r>
              <a:rPr lang="en-US" sz="2000" dirty="0"/>
              <a:t>Penalty Minutes</a:t>
            </a:r>
          </a:p>
          <a:p>
            <a:r>
              <a:rPr lang="en-US" sz="2000" dirty="0"/>
              <a:t>Goals Against</a:t>
            </a:r>
          </a:p>
          <a:p>
            <a:pPr marL="0" indent="0">
              <a:buNone/>
            </a:pPr>
            <a:r>
              <a:rPr lang="en-US" sz="2000" b="1" dirty="0"/>
              <a:t>Sources:</a:t>
            </a:r>
          </a:p>
          <a:p>
            <a:r>
              <a:rPr lang="en-US" sz="2000" dirty="0"/>
              <a:t>Player Data: Kaggle</a:t>
            </a:r>
          </a:p>
          <a:p>
            <a:r>
              <a:rPr lang="en-US" sz="2000" dirty="0"/>
              <a:t>Draft Data: NHL.com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4F3FE28-BCBE-4D4C-9E65-E528383EE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122996"/>
              </p:ext>
            </p:extLst>
          </p:nvPr>
        </p:nvGraphicFramePr>
        <p:xfrm>
          <a:off x="5297763" y="749644"/>
          <a:ext cx="6250771" cy="5656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524">
                  <a:extLst>
                    <a:ext uri="{9D8B030D-6E8A-4147-A177-3AD203B41FA5}">
                      <a16:colId xmlns:a16="http://schemas.microsoft.com/office/drawing/2014/main" val="4040005101"/>
                    </a:ext>
                  </a:extLst>
                </a:gridCol>
                <a:gridCol w="3085687">
                  <a:extLst>
                    <a:ext uri="{9D8B030D-6E8A-4147-A177-3AD203B41FA5}">
                      <a16:colId xmlns:a16="http://schemas.microsoft.com/office/drawing/2014/main" val="1383955032"/>
                    </a:ext>
                  </a:extLst>
                </a:gridCol>
                <a:gridCol w="1647560">
                  <a:extLst>
                    <a:ext uri="{9D8B030D-6E8A-4147-A177-3AD203B41FA5}">
                      <a16:colId xmlns:a16="http://schemas.microsoft.com/office/drawing/2014/main" val="1527892622"/>
                    </a:ext>
                  </a:extLst>
                </a:gridCol>
              </a:tblGrid>
              <a:tr h="2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Variable Name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Variable Description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Variable Type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3920231883"/>
                  </a:ext>
                </a:extLst>
              </a:tr>
              <a:tr h="2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Last Year Rank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Team ranking in NHL standings last year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Categorical (ordinal)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3119964148"/>
                  </a:ext>
                </a:extLst>
              </a:tr>
              <a:tr h="431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Last Year Playoff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Whether or not the team made the playoffs last year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Categorical (binary)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2267775305"/>
                  </a:ext>
                </a:extLst>
              </a:tr>
              <a:tr h="431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Last Year Points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Team points (win/loss, not scoring) last year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Nominal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1260200377"/>
                  </a:ext>
                </a:extLst>
              </a:tr>
              <a:tr h="2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Last Year GF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Total team goals for last year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Nominal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2620431391"/>
                  </a:ext>
                </a:extLst>
              </a:tr>
              <a:tr h="2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Last Year GA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Total team goals against last year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Nominal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526431773"/>
                  </a:ext>
                </a:extLst>
              </a:tr>
              <a:tr h="2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Last Year PIM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Total team penalty minutes last year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Nominal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3407170084"/>
                  </a:ext>
                </a:extLst>
              </a:tr>
              <a:tr h="2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W%</a:t>
                      </a: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teams win percentage last year</a:t>
                      </a: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357064878"/>
                  </a:ext>
                </a:extLst>
              </a:tr>
              <a:tr h="229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L%</a:t>
                      </a: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teams loss percentage last year</a:t>
                      </a: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3735160706"/>
                  </a:ext>
                </a:extLst>
              </a:tr>
              <a:tr h="633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EGF (estimated goals for)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Calculated by taking a team roster for the current year and adding up each players goals scored from last year.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Nominal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2780767131"/>
                  </a:ext>
                </a:extLst>
              </a:tr>
              <a:tr h="431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EPPG (estimated points per game)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Same as EGF, but sum points per game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Nominal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3321151132"/>
                  </a:ext>
                </a:extLst>
              </a:tr>
              <a:tr h="431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EPIM (estimated penalty minutes)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Same as EGF and EPPG, but sum penalty minutes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Nominal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281109087"/>
                  </a:ext>
                </a:extLst>
              </a:tr>
              <a:tr h="399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EGA (estimated goals against)</a:t>
                      </a: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>
                          <a:effectLst/>
                        </a:rPr>
                        <a:t>Same as EGF and EPPG, but sum goals against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2273698050"/>
                  </a:ext>
                </a:extLst>
              </a:tr>
              <a:tr h="214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NumPicks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First Round Picks for the team that year</a:t>
                      </a: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1843967148"/>
                  </a:ext>
                </a:extLst>
              </a:tr>
              <a:tr h="214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HighPick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Pick Last Year</a:t>
                      </a: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</a:t>
                      </a: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2837796315"/>
                  </a:ext>
                </a:extLst>
              </a:tr>
              <a:tr h="431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 err="1">
                          <a:effectLst/>
                        </a:rPr>
                        <a:t>NewCoach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Whether or not the team got a new coach in the offseason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Categorical (binary)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3108622053"/>
                  </a:ext>
                </a:extLst>
              </a:tr>
              <a:tr h="431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Playoff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>
                          <a:effectLst/>
                        </a:rPr>
                        <a:t>Whether or not a team will make the playoffs.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effectLst/>
                        </a:rPr>
                        <a:t>Categorical (binary) Dependent Variable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/>
                </a:tc>
                <a:extLst>
                  <a:ext uri="{0D108BD9-81ED-4DB2-BD59-A6C34878D82A}">
                    <a16:rowId xmlns:a16="http://schemas.microsoft.com/office/drawing/2014/main" val="219905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87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rgbClr val="D9D9D9"/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5A238-7240-49F7-8F3C-5516EF1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The Base Model: Team and Skater Stats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3DB785-8EF4-44EC-A25F-C67C30D6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96976"/>
              </p:ext>
            </p:extLst>
          </p:nvPr>
        </p:nvGraphicFramePr>
        <p:xfrm>
          <a:off x="8641802" y="2489701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86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.7523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CBA7DB-9E88-404C-9620-076B9E56C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30109"/>
              </p:ext>
            </p:extLst>
          </p:nvPr>
        </p:nvGraphicFramePr>
        <p:xfrm>
          <a:off x="8641802" y="4590837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98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776074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Tree2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.7477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7E497AB-6432-488F-99F7-55EB59AA1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677628"/>
              </p:ext>
            </p:extLst>
          </p:nvPr>
        </p:nvGraphicFramePr>
        <p:xfrm>
          <a:off x="2053654" y="1985238"/>
          <a:ext cx="4067288" cy="3405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7288">
                  <a:extLst>
                    <a:ext uri="{9D8B030D-6E8A-4147-A177-3AD203B41FA5}">
                      <a16:colId xmlns:a16="http://schemas.microsoft.com/office/drawing/2014/main" val="4040005101"/>
                    </a:ext>
                  </a:extLst>
                </a:gridCol>
              </a:tblGrid>
              <a:tr h="272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Rank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119964148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Playoff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2267775305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Last Year Points</a:t>
                      </a:r>
                      <a:endParaRPr lang="en-US" sz="18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260200377"/>
                  </a:ext>
                </a:extLst>
              </a:tr>
              <a:tr h="272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Last Year GF</a:t>
                      </a:r>
                      <a:endParaRPr lang="en-US" sz="18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2620431391"/>
                  </a:ext>
                </a:extLst>
              </a:tr>
              <a:tr h="272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PIM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407170084"/>
                  </a:ext>
                </a:extLst>
              </a:tr>
              <a:tr h="272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W%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57064878"/>
                  </a:ext>
                </a:extLst>
              </a:tr>
              <a:tr h="272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L%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735160706"/>
                  </a:ext>
                </a:extLst>
              </a:tr>
              <a:tr h="204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EGF (estimated goals for)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2780767131"/>
                  </a:ext>
                </a:extLst>
              </a:tr>
              <a:tr h="289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>
                          <a:effectLst/>
                        </a:rPr>
                        <a:t>EPPG (estimated points per game)</a:t>
                      </a:r>
                      <a:endParaRPr lang="en-US" sz="18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32115113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EPIM (estimated penalty minutes)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281109087"/>
                  </a:ext>
                </a:extLst>
              </a:tr>
              <a:tr h="253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Playoff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21990509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A4D2E0-8816-4313-8E0C-C03A0C4A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75043"/>
              </p:ext>
            </p:extLst>
          </p:nvPr>
        </p:nvGraphicFramePr>
        <p:xfrm>
          <a:off x="8641802" y="388565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86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.7658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410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8FC63B-A955-4FAC-815E-C1B3A81F0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4224"/>
              </p:ext>
            </p:extLst>
          </p:nvPr>
        </p:nvGraphicFramePr>
        <p:xfrm>
          <a:off x="8617126" y="428830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86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.7523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BB1A411-F92C-415C-B090-E123AD260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7779"/>
              </p:ext>
            </p:extLst>
          </p:nvPr>
        </p:nvGraphicFramePr>
        <p:xfrm>
          <a:off x="8641802" y="4590837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498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776074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Tree2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.7477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883C8F-029B-43A5-8EC2-F17E41E2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41961"/>
              </p:ext>
            </p:extLst>
          </p:nvPr>
        </p:nvGraphicFramePr>
        <p:xfrm>
          <a:off x="8641802" y="2504754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86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.7658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5A238-7240-49F7-8F3C-5516EF1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The Second Model: Add Goalie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5BF2AC-0366-45FB-8036-8525E87B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2030"/>
              </p:ext>
            </p:extLst>
          </p:nvPr>
        </p:nvGraphicFramePr>
        <p:xfrm>
          <a:off x="8617126" y="4604774"/>
          <a:ext cx="28057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403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562102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35252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.7523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7BFA5D-96D8-48A8-A555-5805A0A7A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89698"/>
              </p:ext>
            </p:extLst>
          </p:nvPr>
        </p:nvGraphicFramePr>
        <p:xfrm>
          <a:off x="8617126" y="2517707"/>
          <a:ext cx="28173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123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939123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39123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.8288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3412FD-54C1-4FA9-ADED-5D243DBB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18613"/>
              </p:ext>
            </p:extLst>
          </p:nvPr>
        </p:nvGraphicFramePr>
        <p:xfrm>
          <a:off x="8617126" y="441783"/>
          <a:ext cx="27553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273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776641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8457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.8559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108C7-870C-4BE3-B400-DCDD6E6B0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01706"/>
              </p:ext>
            </p:extLst>
          </p:nvPr>
        </p:nvGraphicFramePr>
        <p:xfrm>
          <a:off x="1653326" y="1674641"/>
          <a:ext cx="5049520" cy="4410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9520">
                  <a:extLst>
                    <a:ext uri="{9D8B030D-6E8A-4147-A177-3AD203B41FA5}">
                      <a16:colId xmlns:a16="http://schemas.microsoft.com/office/drawing/2014/main" val="3484203427"/>
                    </a:ext>
                  </a:extLst>
                </a:gridCol>
              </a:tblGrid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Last Year Rank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739466550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Last Year Playoff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05669726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Last Year Points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053463830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Last Year GF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26072095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Last Year GA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32508490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Last Year PIM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076580411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W%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39000482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L%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286126852"/>
                  </a:ext>
                </a:extLst>
              </a:tr>
              <a:tr h="293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solidFill>
                            <a:srgbClr val="FF0000"/>
                          </a:solidFill>
                          <a:effectLst/>
                        </a:rPr>
                        <a:t>EGF (estimated goals for)</a:t>
                      </a:r>
                      <a:endParaRPr lang="en-US" sz="1700" u="non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552393224"/>
                  </a:ext>
                </a:extLst>
              </a:tr>
              <a:tr h="293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NumGoalies</a:t>
                      </a:r>
                      <a:endParaRPr lang="en-US" sz="1700" u="non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2533043673"/>
                  </a:ext>
                </a:extLst>
              </a:tr>
              <a:tr h="2557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u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EGA (estimated goals against)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85380327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EPIM (estimated penalty minutes)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855911178"/>
                  </a:ext>
                </a:extLst>
              </a:tr>
              <a:tr h="37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EPPG (estimated points per game)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031261724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u="none" dirty="0">
                          <a:effectLst/>
                        </a:rPr>
                        <a:t>Playoff</a:t>
                      </a:r>
                      <a:endParaRPr lang="en-US" sz="17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1116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17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D037F94-55F5-413D-911A-482B2E683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78287"/>
              </p:ext>
            </p:extLst>
          </p:nvPr>
        </p:nvGraphicFramePr>
        <p:xfrm>
          <a:off x="8617126" y="4566905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68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551604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.8378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5A238-7240-49F7-8F3C-5516EF1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843097"/>
          </a:xfrm>
        </p:spPr>
        <p:txBody>
          <a:bodyPr>
            <a:normAutofit/>
          </a:bodyPr>
          <a:lstStyle/>
          <a:p>
            <a:r>
              <a:rPr lang="en-US" sz="4000" dirty="0"/>
              <a:t>The Third Model: Add Coach 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9D93E3F-031C-4F62-86CE-792D035E9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0013"/>
              </p:ext>
            </p:extLst>
          </p:nvPr>
        </p:nvGraphicFramePr>
        <p:xfrm>
          <a:off x="8617126" y="2517707"/>
          <a:ext cx="28173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74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640172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39123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Tree2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.8423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48FFC3C-FA1D-42B2-A941-B6C6142BB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89591"/>
              </p:ext>
            </p:extLst>
          </p:nvPr>
        </p:nvGraphicFramePr>
        <p:xfrm>
          <a:off x="8617126" y="440918"/>
          <a:ext cx="28173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30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794116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39123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.8559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883871B-0E93-454A-919E-0261815BD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74688"/>
              </p:ext>
            </p:extLst>
          </p:nvPr>
        </p:nvGraphicFramePr>
        <p:xfrm>
          <a:off x="1653326" y="1573041"/>
          <a:ext cx="5049520" cy="4477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9520">
                  <a:extLst>
                    <a:ext uri="{9D8B030D-6E8A-4147-A177-3AD203B41FA5}">
                      <a16:colId xmlns:a16="http://schemas.microsoft.com/office/drawing/2014/main" val="3484203427"/>
                    </a:ext>
                  </a:extLst>
                </a:gridCol>
              </a:tblGrid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Rank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739466550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Playoff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05669726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Points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053463830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GF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26072095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GA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32508490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Last Year PIM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076580411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W%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39000482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L%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286126852"/>
                  </a:ext>
                </a:extLst>
              </a:tr>
              <a:tr h="293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EGF (estimated goals for)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552393224"/>
                  </a:ext>
                </a:extLst>
              </a:tr>
              <a:tr h="255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EPPG (estimated points per game)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85380327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EPIM (estimated penalty minutes)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855911178"/>
                  </a:ext>
                </a:extLst>
              </a:tr>
              <a:tr h="37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EGA (estimated goals against)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031261724"/>
                  </a:ext>
                </a:extLst>
              </a:tr>
              <a:tr h="37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Coach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147478656"/>
                  </a:ext>
                </a:extLst>
              </a:tr>
              <a:tr h="2800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Playoff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11166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5A238-7240-49F7-8F3C-5516EF1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4"/>
            <a:ext cx="6713140" cy="832936"/>
          </a:xfrm>
        </p:spPr>
        <p:txBody>
          <a:bodyPr>
            <a:normAutofit/>
          </a:bodyPr>
          <a:lstStyle/>
          <a:p>
            <a:r>
              <a:rPr lang="en-US" sz="4000" dirty="0"/>
              <a:t>The Fourth Model: Add Draft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DA1C4C-71BE-4F28-9EB0-4B4FD695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38702"/>
              </p:ext>
            </p:extLst>
          </p:nvPr>
        </p:nvGraphicFramePr>
        <p:xfrm>
          <a:off x="8603917" y="440918"/>
          <a:ext cx="27533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68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551604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17786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.8739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458839-B33B-49D2-975A-E47BB614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968"/>
              </p:ext>
            </p:extLst>
          </p:nvPr>
        </p:nvGraphicFramePr>
        <p:xfrm>
          <a:off x="8617126" y="2517707"/>
          <a:ext cx="28173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74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640172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39123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.8649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831A81-0188-4657-A880-1B78AD72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33397"/>
              </p:ext>
            </p:extLst>
          </p:nvPr>
        </p:nvGraphicFramePr>
        <p:xfrm>
          <a:off x="8624237" y="4602479"/>
          <a:ext cx="28173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30">
                  <a:extLst>
                    <a:ext uri="{9D8B030D-6E8A-4147-A177-3AD203B41FA5}">
                      <a16:colId xmlns:a16="http://schemas.microsoft.com/office/drawing/2014/main" val="1797420692"/>
                    </a:ext>
                  </a:extLst>
                </a:gridCol>
                <a:gridCol w="794116">
                  <a:extLst>
                    <a:ext uri="{9D8B030D-6E8A-4147-A177-3AD203B41FA5}">
                      <a16:colId xmlns:a16="http://schemas.microsoft.com/office/drawing/2014/main" val="4249463462"/>
                    </a:ext>
                  </a:extLst>
                </a:gridCol>
                <a:gridCol w="939123">
                  <a:extLst>
                    <a:ext uri="{9D8B030D-6E8A-4147-A177-3AD203B41FA5}">
                      <a16:colId xmlns:a16="http://schemas.microsoft.com/office/drawing/2014/main" val="226234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3295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Accuracy: .8514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0863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108CAE-76F6-4DA4-878B-F975C23E5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28572"/>
              </p:ext>
            </p:extLst>
          </p:nvPr>
        </p:nvGraphicFramePr>
        <p:xfrm>
          <a:off x="1653326" y="1473200"/>
          <a:ext cx="5049520" cy="4611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9520">
                  <a:extLst>
                    <a:ext uri="{9D8B030D-6E8A-4147-A177-3AD203B41FA5}">
                      <a16:colId xmlns:a16="http://schemas.microsoft.com/office/drawing/2014/main" val="3484203427"/>
                    </a:ext>
                  </a:extLst>
                </a:gridCol>
              </a:tblGrid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Last Year Rank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739466550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Last Year Playoff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05669726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Last Year Points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053463830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Last Year GF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26072095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Last Year GA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132508490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Last Year PIM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076580411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W%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139000482"/>
                  </a:ext>
                </a:extLst>
              </a:tr>
              <a:tr h="212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Year L%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286126852"/>
                  </a:ext>
                </a:extLst>
              </a:tr>
              <a:tr h="293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EGF (estimated goals for)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552393224"/>
                  </a:ext>
                </a:extLst>
              </a:tr>
              <a:tr h="255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EPPG (estimated points per game)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485380327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</a:rPr>
                        <a:t>EPIM (estimated penalty minutes)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855911178"/>
                  </a:ext>
                </a:extLst>
              </a:tr>
              <a:tr h="3704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EGA (estimated goals against)</a:t>
                      </a: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031261724"/>
                  </a:ext>
                </a:extLst>
              </a:tr>
              <a:tr h="162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NewCoach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914863999"/>
                  </a:ext>
                </a:extLst>
              </a:tr>
              <a:tr h="239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NumPicks</a:t>
                      </a:r>
                      <a:endParaRPr lang="en-US" sz="1600" u="non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111661589"/>
                  </a:ext>
                </a:extLst>
              </a:tr>
              <a:tr h="239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HighPick</a:t>
                      </a:r>
                      <a:endParaRPr lang="en-US" sz="1600" u="non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2614990430"/>
                  </a:ext>
                </a:extLst>
              </a:tr>
              <a:tr h="239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effectLst/>
                        </a:rPr>
                        <a:t>Playoff</a:t>
                      </a:r>
                      <a:endParaRPr lang="en-US" sz="16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750" marR="70750" marT="0" marB="0" anchor="b"/>
                </a:tc>
                <a:extLst>
                  <a:ext uri="{0D108BD9-81ED-4DB2-BD59-A6C34878D82A}">
                    <a16:rowId xmlns:a16="http://schemas.microsoft.com/office/drawing/2014/main" val="33479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15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D9D9D9"/>
          </a:solidFill>
          <a:ln w="127000" cap="sq" cmpd="thinThick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C6786-289B-463E-AFD7-47FACCBC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54" y="7372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Best Model: SVM Linear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7C6D103-F0AF-48BD-BD20-608F695C4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416002"/>
            <a:ext cx="5455917" cy="336902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700B74C-3CD3-4001-B46F-BE3733F9FC4A}"/>
              </a:ext>
            </a:extLst>
          </p:cNvPr>
          <p:cNvSpPr/>
          <p:nvPr/>
        </p:nvSpPr>
        <p:spPr>
          <a:xfrm>
            <a:off x="546351" y="5891736"/>
            <a:ext cx="5072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final value used for the model was C = 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444E8-9CDF-479A-B332-948E8D26C149}"/>
              </a:ext>
            </a:extLst>
          </p:cNvPr>
          <p:cNvSpPr/>
          <p:nvPr/>
        </p:nvSpPr>
        <p:spPr>
          <a:xfrm>
            <a:off x="6445073" y="5891736"/>
            <a:ext cx="524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final value used for the model was C = 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9B492-FFD8-4ABB-87D8-1EE95466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454453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0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D9D9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3B02E-682F-4CDF-B772-78B61367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 dirty="0"/>
              <a:t>Possible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83072-FA3C-4034-99DA-BED5D3220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7892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28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873</Words>
  <Application>Microsoft Office PowerPoint</Application>
  <PresentationFormat>Widescreen</PresentationFormat>
  <Paragraphs>292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NHL Playoff Classification</vt:lpstr>
      <vt:lpstr>Project Background</vt:lpstr>
      <vt:lpstr>Data</vt:lpstr>
      <vt:lpstr>The Base Model: Team and Skater Stats</vt:lpstr>
      <vt:lpstr>The Second Model: Add Goalie </vt:lpstr>
      <vt:lpstr>The Third Model: Add Coach </vt:lpstr>
      <vt:lpstr>The Fourth Model: Add Draft</vt:lpstr>
      <vt:lpstr>Best Model: SVM Linear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Playoff Categorization</dc:title>
  <dc:creator>Jason Carlson</dc:creator>
  <cp:lastModifiedBy>Jason Carlson</cp:lastModifiedBy>
  <cp:revision>9</cp:revision>
  <dcterms:created xsi:type="dcterms:W3CDTF">2019-03-19T17:55:32Z</dcterms:created>
  <dcterms:modified xsi:type="dcterms:W3CDTF">2019-03-19T19:21:31Z</dcterms:modified>
</cp:coreProperties>
</file>