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7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hr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ath.pmf.unizg.h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image" Target="../media/image04.jpg"/><Relationship Id="rId5" Type="http://schemas.openxmlformats.org/officeDocument/2006/relationships/image" Target="../media/image01.jpg"/><Relationship Id="rId6" Type="http://schemas.openxmlformats.org/officeDocument/2006/relationships/image" Target="../media/image08.jpg"/><Relationship Id="rId7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3.jpg"/><Relationship Id="rId5" Type="http://schemas.openxmlformats.org/officeDocument/2006/relationships/image" Target="../media/image02.jpg"/><Relationship Id="rId6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Relationship Id="rId4" Type="http://schemas.openxmlformats.org/officeDocument/2006/relationships/image" Target="../media/image14.jpg"/><Relationship Id="rId5" Type="http://schemas.openxmlformats.org/officeDocument/2006/relationships/image" Target="../media/image11.jpg"/><Relationship Id="rId6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PageRank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>
                <a:latin typeface="Arial"/>
                <a:ea typeface="Arial"/>
                <a:cs typeface="Arial"/>
                <a:sym typeface="Arial"/>
              </a:rPr>
              <a:t>Gea Janković, Nikola Henezi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Tinkering - Personalizirani vektor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hr"/>
              <a:t>   umjesto 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Vjerojatnosti nisu uniformno distribuirane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Personalizirani search </a:t>
            </a:r>
            <a:br>
              <a:rPr lang="hr"/>
            </a:br>
          </a:p>
          <a:p>
            <a:pPr indent="-228600" lvl="0" marL="457200">
              <a:spcBef>
                <a:spcPts val="0"/>
              </a:spcBef>
            </a:pPr>
            <a:r>
              <a:rPr lang="hr"/>
              <a:t>Spam - Link farms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25" y="1374825"/>
            <a:ext cx="449549" cy="24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325" y="1342871"/>
            <a:ext cx="334697" cy="2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Implementacija i rezultati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hr"/>
              <a:t>Prikupljeno 33182 web stranica, 166048 hyperlinkova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 u="sng">
                <a:solidFill>
                  <a:schemeClr val="hlink"/>
                </a:solidFill>
                <a:hlinkClick r:id="rId3"/>
              </a:rPr>
              <a:t>https://www.math.pmf.unizg.hr/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22145 (66.7%) Dangling nodes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141252 (85%) jedinstvenih hyperlinkova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Implementacija i rezultati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   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674" y="1558424"/>
            <a:ext cx="2041224" cy="27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Implementacija i rezultati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00" y="1228675"/>
            <a:ext cx="4453616" cy="33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13530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hr"/>
              <a:t>To je sve od nas. Hvala 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Uvod, povijest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hr" sz="2400"/>
              <a:t>4.3 bilijuna stranica</a:t>
            </a:r>
            <a:br>
              <a:rPr lang="hr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hr" sz="2400"/>
              <a:t>ponašanje prosječnog surfera</a:t>
            </a:r>
            <a:br>
              <a:rPr lang="hr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hr" sz="2400"/>
              <a:t>Text based ranking systems</a:t>
            </a:r>
            <a:br>
              <a:rPr lang="hr" sz="2400"/>
            </a:b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hr" sz="2400"/>
              <a:t>Link analysis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Pagerank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hr"/>
              <a:t>Sergey Brin, Larry Page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1998, Google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važnost web stranice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Query independence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No spamming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Popularnost Google-a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The basic pagerank model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hr"/>
              <a:t>Markovljevi lanci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Memorylessness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Ireducibilnost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PageRank vektor postoji</a:t>
            </a:r>
            <a:br>
              <a:rPr lang="hr"/>
            </a:br>
          </a:p>
          <a:p>
            <a:pPr indent="-228600" lvl="0" marL="457200">
              <a:spcBef>
                <a:spcPts val="0"/>
              </a:spcBef>
            </a:pPr>
            <a:r>
              <a:rPr lang="hr"/>
              <a:t>Power metoda konvergira ka tom vektoru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Markovljev model weba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363400" y="2609550"/>
            <a:ext cx="3047099" cy="58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hr"/>
              <a:t> Dangling nodes :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419" y="1658800"/>
            <a:ext cx="2105625" cy="258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346" y="1093846"/>
            <a:ext cx="2794874" cy="13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975" y="3443625"/>
            <a:ext cx="2717249" cy="12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3300" y="2702847"/>
            <a:ext cx="356600" cy="26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0500" y="3087325"/>
            <a:ext cx="478989" cy="26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Markovljev model weba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hr"/>
              <a:t>Stohastična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Ireducibilan lanac?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Frobeniusov test primitivnosti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Vektor a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hr"/>
              <a:t>							</a:t>
            </a: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Random surfer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575" y="1613924"/>
            <a:ext cx="1719600" cy="3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800" y="2644350"/>
            <a:ext cx="4223700" cy="50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4625" y="3295975"/>
            <a:ext cx="743525" cy="21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3800" y="3617750"/>
            <a:ext cx="1758124" cy="5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power method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hr"/>
              <a:t>Eigenvector problem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Power method</a:t>
            </a:r>
            <a:br>
              <a:rPr lang="hr"/>
            </a:br>
            <a:br>
              <a:rPr lang="hr"/>
            </a:b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Iznimno spora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Ipak najviše preferirana ? (3)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075" y="1350750"/>
            <a:ext cx="708475" cy="2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712" y="1678975"/>
            <a:ext cx="579198" cy="2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200" y="2309925"/>
            <a:ext cx="2851839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3197" y="2006150"/>
            <a:ext cx="990624" cy="2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Matematika u pozadini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hr"/>
              <a:t>  ireducibilna -&gt; jedinstveni PageRank vektor postoji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  stohastična i primitivna -&gt;spektralni radijus 1, jedna sv. vrijednost, konvergira jedinstvenom sv. vektoru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Brzina konvergencije?</a:t>
            </a:r>
            <a:br>
              <a:rPr lang="hr"/>
            </a:b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Tolerancija 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75" y="1295075"/>
            <a:ext cx="2286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75" y="1955350"/>
            <a:ext cx="2286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"/>
              <a:t>Tinkering  - 𝛼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Zašto 0.85?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hr"/>
              <a:t>Web surfing behavior</a:t>
            </a:r>
          </a:p>
          <a:p>
            <a:pPr indent="-228600" lvl="0" marL="457200">
              <a:spcBef>
                <a:spcPts val="0"/>
              </a:spcBef>
            </a:pPr>
            <a:r>
              <a:rPr lang="hr"/>
              <a:t>𝞪 bliže 1 / bliže 0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50" y="1700400"/>
            <a:ext cx="1758124" cy="5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