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Century Gothic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3" roundtripDataSignature="AMtx7midVXyEH2epS53/N+UJNbFF3PF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italic.fntdata"/><Relationship Id="rId50" Type="http://schemas.openxmlformats.org/officeDocument/2006/relationships/font" Target="fonts/CenturyGothic-bold.fntdata"/><Relationship Id="rId53" Type="http://customschemas.google.com/relationships/presentationmetadata" Target="metadata"/><Relationship Id="rId52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8201eb37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e8201eb3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201eb378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8201eb3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d49ba939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e6d49ba9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d49ba939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e6d49ba9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6d49ba939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e6d49ba93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ef076b04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eef076b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076b04b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eef076b04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9d4ecf43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e9d4ecf4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9d4ecf43d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e9d4ecf43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ac4bff15c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eac4bff1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ac4bff15c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eac4bff1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9d4ecf43d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e9d4ecf4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b91ac412f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eb91ac41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9d4ecf43d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e9d4ecf4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a9cb38c3c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ea9cb38c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b1f48efa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eb1f48ef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b91ac412f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eb91ac412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b91ac412f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eb91ac41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9d4ecf43d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e9d4ecf4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a9cb38c3c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ea9cb38c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b27e9fdb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eb27e9fd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b91ac412f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eb91ac41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a9cb38c3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ea9cb38c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9d4ecf43d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e9d4ecf4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a9cb38c3c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ea9cb38c3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b27e9fdb7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eb27e9fd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b91ac412f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eb91ac41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a9cb38c3c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ea9cb38c3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6d49ba93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e6d49ba9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d49ba939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e6d49ba9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eplit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Renata Ribeiro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Estagiária de Análise de Dados na RD Station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sz="4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4307350" y="1318700"/>
            <a:ext cx="41628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 saber mexer no computador / smartphone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6740" l="-3562" r="0" t="7059"/>
          <a:stretch/>
        </p:blipFill>
        <p:spPr>
          <a:xfrm>
            <a:off x="311700" y="1150688"/>
            <a:ext cx="3925268" cy="338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NÃO é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11650" y="4577250"/>
            <a:ext cx="3925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(BRAVO, 2021)</a:t>
            </a:r>
            <a:endParaRPr sz="1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307350" y="2408150"/>
            <a:ext cx="4041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 preciso usar o computador para entender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4307350" y="3481200"/>
            <a:ext cx="416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 só para quem é ou quer ser da área de Computação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8201eb378_0_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ge8201eb378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e8201eb378_0_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e8201eb378_0_2"/>
          <p:cNvSpPr txBox="1"/>
          <p:nvPr/>
        </p:nvSpPr>
        <p:spPr>
          <a:xfrm>
            <a:off x="354275" y="1318700"/>
            <a:ext cx="36723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São os processos de pensamento envolvidos na formulação de um problema e que expressam sua solução ou soluções eficazmente, de tal forma que uma máquina ou uma pessoa possam realizar.” (WING, 2014)</a:t>
            </a:r>
            <a:endParaRPr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e8201eb378_0_2"/>
          <p:cNvSpPr/>
          <p:nvPr/>
        </p:nvSpPr>
        <p:spPr>
          <a:xfrm>
            <a:off x="311700" y="1318700"/>
            <a:ext cx="3837900" cy="3462300"/>
          </a:xfrm>
          <a:prstGeom prst="rect">
            <a:avLst/>
          </a:prstGeom>
          <a:noFill/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e8201eb378_0_2"/>
          <p:cNvSpPr txBox="1"/>
          <p:nvPr/>
        </p:nvSpPr>
        <p:spPr>
          <a:xfrm>
            <a:off x="4514175" y="1318700"/>
            <a:ext cx="38379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“Processo de reconhecer aspectos da computação em um mundo que nos cerca e, aplicar ferramentas e técnicas da Ciência da Computação para entender e argumentar sobre sistemas e processos naturais e artificiais.” (FURBER, 2012)</a:t>
            </a:r>
            <a:endParaRPr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8201eb378_0_2"/>
          <p:cNvSpPr/>
          <p:nvPr/>
        </p:nvSpPr>
        <p:spPr>
          <a:xfrm>
            <a:off x="4514175" y="1318688"/>
            <a:ext cx="3969600" cy="3462300"/>
          </a:xfrm>
          <a:prstGeom prst="rect">
            <a:avLst/>
          </a:prstGeom>
          <a:noFill/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8201eb378_0_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quatro pilares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ge8201eb378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e8201eb378_0_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e8201eb378_0_28"/>
          <p:cNvPicPr preferRelativeResize="0"/>
          <p:nvPr/>
        </p:nvPicPr>
        <p:blipFill rotWithShape="1">
          <a:blip r:embed="rId4">
            <a:alphaModFix/>
          </a:blip>
          <a:srcRect b="12037" l="9480" r="10583" t="12347"/>
          <a:stretch/>
        </p:blipFill>
        <p:spPr>
          <a:xfrm>
            <a:off x="2744663" y="1258800"/>
            <a:ext cx="3654674" cy="34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9ba939_0_4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e6d49ba939_0_4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e6d49ba939_0_4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e6d49ba939_0_4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e6d49ba939_0_4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e6d49ba939_0_4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6d49ba939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6d49ba939_0_4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6d49ba939_0_40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importância</a:t>
            </a: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e6d49ba939_0_40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d49ba939_0_6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praticar?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e6d49ba939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e6d49ba939_0_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6d49ba939_0_66"/>
          <p:cNvSpPr txBox="1"/>
          <p:nvPr/>
        </p:nvSpPr>
        <p:spPr>
          <a:xfrm>
            <a:off x="369293" y="1318700"/>
            <a:ext cx="7191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Letramento Digital e Mundo Digitalizado</a:t>
            </a:r>
            <a:endParaRPr/>
          </a:p>
        </p:txBody>
      </p:sp>
      <p:sp>
        <p:nvSpPr>
          <p:cNvPr id="194" name="Google Shape;194;ge6d49ba939_0_66"/>
          <p:cNvSpPr txBox="1"/>
          <p:nvPr/>
        </p:nvSpPr>
        <p:spPr>
          <a:xfrm>
            <a:off x="369300" y="1935525"/>
            <a:ext cx="7635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Resolução de Problemas e Tomada Assertiva de Decisão</a:t>
            </a:r>
            <a:endParaRPr/>
          </a:p>
        </p:txBody>
      </p:sp>
      <p:sp>
        <p:nvSpPr>
          <p:cNvPr id="195" name="Google Shape;195;ge6d49ba939_0_66"/>
          <p:cNvSpPr txBox="1"/>
          <p:nvPr/>
        </p:nvSpPr>
        <p:spPr>
          <a:xfrm>
            <a:off x="369300" y="2621595"/>
            <a:ext cx="7191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BNCC e tecno-pedagogia</a:t>
            </a:r>
            <a:endParaRPr/>
          </a:p>
        </p:txBody>
      </p:sp>
      <p:sp>
        <p:nvSpPr>
          <p:cNvPr id="196" name="Google Shape;196;ge6d49ba939_0_66"/>
          <p:cNvSpPr txBox="1"/>
          <p:nvPr/>
        </p:nvSpPr>
        <p:spPr>
          <a:xfrm>
            <a:off x="369300" y="3285798"/>
            <a:ext cx="7191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Bônus pra quem programa!!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6d49ba939_0_5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e6d49ba939_0_5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e6d49ba939_0_5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e6d49ba939_0_5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6d49ba939_0_5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6d49ba939_0_5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6d49ba939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6d49ba939_0_5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e6d49ba939_0_53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aprender com Python</a:t>
            </a: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e6d49ba939_0_53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ef076b04b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geef076b04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eef076b04b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ef076b04b_0_0"/>
          <p:cNvSpPr txBox="1"/>
          <p:nvPr/>
        </p:nvSpPr>
        <p:spPr>
          <a:xfrm>
            <a:off x="311704" y="2498663"/>
            <a:ext cx="4841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Criada pelo matemático holandês Guido van Rossum em 1989 e </a:t>
            </a: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lançada em 1991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ef076b04b_0_0"/>
          <p:cNvSpPr txBox="1"/>
          <p:nvPr/>
        </p:nvSpPr>
        <p:spPr>
          <a:xfrm>
            <a:off x="311700" y="1428175"/>
            <a:ext cx="484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Linguagem de programação </a:t>
            </a:r>
            <a:r>
              <a:rPr b="1" lang="en-US" sz="2400">
                <a:solidFill>
                  <a:srgbClr val="07376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 propósito geral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eef076b04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475" y="1972112"/>
            <a:ext cx="3266200" cy="18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eef076b04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4975" y="3549887"/>
            <a:ext cx="167398" cy="1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ef076b04b_0_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Python?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geef076b04b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ef076b04b_0_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ef076b04b_0_36"/>
          <p:cNvSpPr txBox="1"/>
          <p:nvPr/>
        </p:nvSpPr>
        <p:spPr>
          <a:xfrm>
            <a:off x="311700" y="3027925"/>
            <a:ext cx="4441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Curva de </a:t>
            </a: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aprendizado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altamente</a:t>
            </a: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escalável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acesso e adição de </a:t>
            </a: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grande </a:t>
            </a: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eef076b04b_0_36"/>
          <p:cNvSpPr txBox="1"/>
          <p:nvPr/>
        </p:nvSpPr>
        <p:spPr>
          <a:xfrm>
            <a:off x="311700" y="1428175"/>
            <a:ext cx="444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Python é a linguagem que mais cresceu nos últimos cinco anos, segundo o PYPL</a:t>
            </a:r>
            <a:r>
              <a:rPr b="1" lang="en-US" sz="2400">
                <a:solidFill>
                  <a:srgbClr val="07376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do GitHub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eef076b04b_0_36"/>
          <p:cNvPicPr preferRelativeResize="0"/>
          <p:nvPr/>
        </p:nvPicPr>
        <p:blipFill rotWithShape="1">
          <a:blip r:embed="rId4">
            <a:alphaModFix/>
          </a:blip>
          <a:srcRect b="22680" l="27743" r="19968" t="45089"/>
          <a:stretch/>
        </p:blipFill>
        <p:spPr>
          <a:xfrm>
            <a:off x="4921375" y="3325754"/>
            <a:ext cx="4144973" cy="143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eef076b04b_0_36"/>
          <p:cNvPicPr preferRelativeResize="0"/>
          <p:nvPr/>
        </p:nvPicPr>
        <p:blipFill rotWithShape="1">
          <a:blip r:embed="rId5">
            <a:alphaModFix/>
          </a:blip>
          <a:srcRect b="49088" l="51638" r="6558" t="24954"/>
          <a:stretch/>
        </p:blipFill>
        <p:spPr>
          <a:xfrm>
            <a:off x="4921375" y="1659877"/>
            <a:ext cx="4144973" cy="149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9d4ecf43d_0_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e9d4ecf43d_0_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e9d4ecf43d_0_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ge9d4ecf43d_0_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9d4ecf43d_0_14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9d4ecf43d_0_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e9d4ecf43d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e9d4ecf43d_0_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e9d4ecf43d_0_14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Abstração</a:t>
            </a:r>
            <a:endParaRPr b="1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e9d4ecf43d_0_14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i="0" sz="31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9d4ecf43d_0_6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e9d4ecf43d_0_6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e9d4ecf43d_0_6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e9d4ecf43d_0_6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e9d4ecf43d_0_6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9d4ecf43d_0_6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e9d4ecf43d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e9d4ecf43d_0_6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9d4ecf43d_0_66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 e Exemplos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e9d4ecf43d_0_66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b="1" lang="en-US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</a:t>
            </a:r>
            <a:endParaRPr b="1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2987824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i="0" sz="31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ac4bff15c_0_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" name="Google Shape;266;geac4bff15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eac4bff15c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eac4bff15c_0_1"/>
          <p:cNvSpPr txBox="1"/>
          <p:nvPr/>
        </p:nvSpPr>
        <p:spPr>
          <a:xfrm>
            <a:off x="349613" y="1318700"/>
            <a:ext cx="7515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Ação de ignorar os detalhes de uma solução de modo que ela possa ser válida para diversos problemas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eac4bff15c_0_1"/>
          <p:cNvSpPr txBox="1"/>
          <p:nvPr/>
        </p:nvSpPr>
        <p:spPr>
          <a:xfrm>
            <a:off x="310195" y="2316050"/>
            <a:ext cx="7515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isolar aspectos relevantes de um todo e considerá-lo de forma individual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eac4bff15c_0_1"/>
          <p:cNvSpPr txBox="1"/>
          <p:nvPr/>
        </p:nvSpPr>
        <p:spPr>
          <a:xfrm>
            <a:off x="290400" y="3313400"/>
            <a:ext cx="7554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Na computação quando pensamos em criar um software, pensamos primeiro no que ele deve ser deixando os detalhes pra depois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eac4bff15c_0_1"/>
          <p:cNvPicPr preferRelativeResize="0"/>
          <p:nvPr/>
        </p:nvPicPr>
        <p:blipFill rotWithShape="1">
          <a:blip r:embed="rId4">
            <a:alphaModFix/>
          </a:blip>
          <a:srcRect b="67912" l="9480" r="10583" t="12348"/>
          <a:stretch/>
        </p:blipFill>
        <p:spPr>
          <a:xfrm rot="5400000">
            <a:off x="6449375" y="2579313"/>
            <a:ext cx="3654650" cy="9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ac4bff15c_0_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" name="Google Shape;277;geac4bff15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eac4bff15c_0_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ac4bff15c_0_13"/>
          <p:cNvSpPr txBox="1"/>
          <p:nvPr/>
        </p:nvSpPr>
        <p:spPr>
          <a:xfrm>
            <a:off x="354275" y="1318697"/>
            <a:ext cx="8478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100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diretora decide fazer um programa para saber qual a média geral dos alunos da escola: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eac4bff15c_0_13"/>
          <p:cNvSpPr txBox="1"/>
          <p:nvPr/>
        </p:nvSpPr>
        <p:spPr>
          <a:xfrm>
            <a:off x="387000" y="1820675"/>
            <a:ext cx="83700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utilizado por cada professor/a pode ser diferente mas todos os métodos resultam em uma nota final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eac4bff15c_0_13"/>
          <p:cNvSpPr txBox="1"/>
          <p:nvPr/>
        </p:nvSpPr>
        <p:spPr>
          <a:xfrm>
            <a:off x="387000" y="3116088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nota dos alunos é uma abstração</a:t>
            </a:r>
            <a:endParaRPr/>
          </a:p>
        </p:txBody>
      </p:sp>
      <p:sp>
        <p:nvSpPr>
          <p:cNvPr id="282" name="Google Shape;282;geac4bff15c_0_13"/>
          <p:cNvSpPr txBox="1"/>
          <p:nvPr/>
        </p:nvSpPr>
        <p:spPr>
          <a:xfrm>
            <a:off x="387000" y="362677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Podemos não saber exatamente qual o método utilizado para conseguir a nota mas abstraimos isso e extraimos a informação mais importante: a nota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d4ecf43d_0_7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ge9d4ecf43d_0_7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ge9d4ecf43d_0_7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ge9d4ecf43d_0_7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e9d4ecf43d_0_7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e9d4ecf43d_0_7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ge9d4ecf43d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e9d4ecf43d_0_7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e9d4ecf43d_0_79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Prático com Python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ge9d4ecf43d_0_79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b91ac412f_0_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Repl.it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" name="Google Shape;302;geb91ac412f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eb91ac412f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eb91ac412f_0_14"/>
          <p:cNvSpPr txBox="1"/>
          <p:nvPr/>
        </p:nvSpPr>
        <p:spPr>
          <a:xfrm>
            <a:off x="354275" y="1318700"/>
            <a:ext cx="42177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Interpretador online para várias linguagens</a:t>
            </a: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eb91ac412f_0_14"/>
          <p:cNvSpPr txBox="1"/>
          <p:nvPr/>
        </p:nvSpPr>
        <p:spPr>
          <a:xfrm>
            <a:off x="311700" y="2299000"/>
            <a:ext cx="42177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Acesso rápido e possibilidade de adição de funcionalidades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eb91ac412f_0_14"/>
          <p:cNvSpPr txBox="1"/>
          <p:nvPr/>
        </p:nvSpPr>
        <p:spPr>
          <a:xfrm>
            <a:off x="311700" y="3688363"/>
            <a:ext cx="42177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Boa performance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eb91ac412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1375" y="2263357"/>
            <a:ext cx="3211907" cy="96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9d4ecf43d_0_5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ge9d4ecf43d_0_5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ge9d4ecf43d_0_5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e9d4ecf43d_0_5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e9d4ecf43d_0_5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e9d4ecf43d_0_5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e9d4ecf43d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e9d4ecf43d_0_5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e9d4ecf43d_0_53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en-US" sz="4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Algorítmico</a:t>
            </a:r>
            <a:endParaRPr b="1" i="0" sz="4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ge9d4ecf43d_0_53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i="0" sz="31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a9cb38c3c_0_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gea9cb38c3c_0_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gea9cb38c3c_0_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gea9cb38c3c_0_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a9cb38c3c_0_1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ea9cb38c3c_0_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ea9cb38c3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ea9cb38c3c_0_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ea9cb38c3c_0_13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 e Exemplos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ea9cb38c3c_0_13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b1f48efa1_1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1" name="Google Shape;341;geb1f48efa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eb1f48efa1_1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eb1f48efa1_1_0"/>
          <p:cNvSpPr txBox="1"/>
          <p:nvPr/>
        </p:nvSpPr>
        <p:spPr>
          <a:xfrm>
            <a:off x="349613" y="1318700"/>
            <a:ext cx="7515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Ação de pensar a solução de um problema a partir de uma sequência finita de passos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eb1f48efa1_1_0"/>
          <p:cNvSpPr txBox="1"/>
          <p:nvPr/>
        </p:nvSpPr>
        <p:spPr>
          <a:xfrm>
            <a:off x="329825" y="2299000"/>
            <a:ext cx="7554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Na computação </a:t>
            </a:r>
            <a:r>
              <a:rPr lang="en-US" sz="2400">
                <a:solidFill>
                  <a:srgbClr val="07376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quando escrevemos um código, descrevemos passo-a-passo o que aquele código deve fazer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geb1f48efa1_1_0"/>
          <p:cNvPicPr preferRelativeResize="0"/>
          <p:nvPr/>
        </p:nvPicPr>
        <p:blipFill rotWithShape="1">
          <a:blip r:embed="rId4">
            <a:alphaModFix/>
          </a:blip>
          <a:srcRect b="32179" l="9480" r="10583" t="49978"/>
          <a:stretch/>
        </p:blipFill>
        <p:spPr>
          <a:xfrm rot="5400000">
            <a:off x="6373525" y="2738175"/>
            <a:ext cx="3654650" cy="815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eb1f48efa1_1_0"/>
          <p:cNvSpPr txBox="1"/>
          <p:nvPr/>
        </p:nvSpPr>
        <p:spPr>
          <a:xfrm>
            <a:off x="349620" y="3696250"/>
            <a:ext cx="7515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 o código não resolve o problema é possível checar onde está o erro fazendo um teste de mesa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b91ac412f_0_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2" name="Google Shape;352;geb91ac412f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eb91ac412f_0_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eb91ac412f_0_40"/>
          <p:cNvSpPr txBox="1"/>
          <p:nvPr/>
        </p:nvSpPr>
        <p:spPr>
          <a:xfrm>
            <a:off x="354275" y="1318697"/>
            <a:ext cx="8478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100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Você está no supermercado e tem apenas R$20,00 e decide dividir igualmente o valor que pretende gastar para comprar 2 itens: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eb91ac412f_0_40"/>
          <p:cNvSpPr txBox="1"/>
          <p:nvPr/>
        </p:nvSpPr>
        <p:spPr>
          <a:xfrm>
            <a:off x="387000" y="1820675"/>
            <a:ext cx="83700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possível resolver o problema de várias formas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eb91ac412f_0_40"/>
          <p:cNvSpPr txBox="1"/>
          <p:nvPr/>
        </p:nvSpPr>
        <p:spPr>
          <a:xfrm>
            <a:off x="387000" y="2810925"/>
            <a:ext cx="84780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das soluções mais básicas usando uma alta</a:t>
            </a: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abstração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é: (1) É preciso saber o valor do produto (2) É preciso comparar o valor do produto com o valor disponível para gastar em cada produto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b91ac412f_0_2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geb91ac412f_0_2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geb91ac412f_0_2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geb91ac412f_0_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eb91ac412f_0_2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eb91ac412f_0_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eb91ac412f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eb91ac412f_0_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eb91ac412f_0_27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Prático com Python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geb91ac412f_0_27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9d4ecf43d_0_4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ge9d4ecf43d_0_4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ge9d4ecf43d_0_4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ge9d4ecf43d_0_4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e9d4ecf43d_0_4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e9d4ecf43d_0_4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ge9d4ecf43d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e9d4ecf43d_0_4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e9d4ecf43d_0_4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Decomposição</a:t>
            </a:r>
            <a:endParaRPr b="1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ge9d4ecf43d_0_40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i="0" sz="31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4">
            <a:alphaModFix/>
          </a:blip>
          <a:srcRect b="25546" l="11930" r="15368" t="1652"/>
          <a:stretch/>
        </p:blipFill>
        <p:spPr>
          <a:xfrm>
            <a:off x="730050" y="1872300"/>
            <a:ext cx="2032200" cy="2104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3399125" y="1333500"/>
            <a:ext cx="47733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23 anos, baiana de Salvador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Bacharela em C&amp;T 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duanda em Ciência da Computação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6 anos na área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Desde 2019 estudando com foco na área de Ciência de Dados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@renadeveloper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Linkedin, Twitter, Instagram, Medium e GitHub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a9cb38c3c_0_4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gea9cb38c3c_0_4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gea9cb38c3c_0_4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gea9cb38c3c_0_4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ea9cb38c3c_0_4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ea9cb38c3c_0_4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ea9cb38c3c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ea9cb38c3c_0_4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ea9cb38c3c_0_46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 e Exemplos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gea9cb38c3c_0_46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b27e9fdb7_0_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4" name="Google Shape;404;geb27e9fdb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eb27e9fdb7_0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eb27e9fdb7_0_8"/>
          <p:cNvSpPr txBox="1"/>
          <p:nvPr/>
        </p:nvSpPr>
        <p:spPr>
          <a:xfrm>
            <a:off x="349625" y="1318700"/>
            <a:ext cx="73512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Ação de dividir um problema</a:t>
            </a: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maior</a:t>
            </a: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em partes menores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eb27e9fdb7_0_8"/>
          <p:cNvSpPr txBox="1"/>
          <p:nvPr/>
        </p:nvSpPr>
        <p:spPr>
          <a:xfrm>
            <a:off x="310195" y="2255800"/>
            <a:ext cx="7515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 ideia é resolver as </a:t>
            </a:r>
            <a:r>
              <a:rPr lang="en-US" sz="2400">
                <a:solidFill>
                  <a:srgbClr val="07376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partes do problema para então obter uma resposta do problema maior</a:t>
            </a: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eb27e9fdb7_0_8"/>
          <p:cNvSpPr txBox="1"/>
          <p:nvPr/>
        </p:nvSpPr>
        <p:spPr>
          <a:xfrm>
            <a:off x="290400" y="3246125"/>
            <a:ext cx="7554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Na computação quando escrevemos algum software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ou código geralmente dividimos a escrita em partes menores que vão sendo construídas aos poucos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geb27e9fdb7_0_8"/>
          <p:cNvPicPr preferRelativeResize="0"/>
          <p:nvPr/>
        </p:nvPicPr>
        <p:blipFill rotWithShape="1">
          <a:blip r:embed="rId4">
            <a:alphaModFix/>
          </a:blip>
          <a:srcRect b="50019" l="9480" r="10583" t="31932"/>
          <a:stretch/>
        </p:blipFill>
        <p:spPr>
          <a:xfrm rot="5400000">
            <a:off x="6176300" y="2574788"/>
            <a:ext cx="3654650" cy="8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b91ac412f_0_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5" name="Google Shape;415;geb91ac412f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eb91ac412f_0_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eb91ac412f_0_51"/>
          <p:cNvSpPr txBox="1"/>
          <p:nvPr/>
        </p:nvSpPr>
        <p:spPr>
          <a:xfrm>
            <a:off x="354275" y="1318697"/>
            <a:ext cx="8478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100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Você é um vendedor e está fazendo seu planejamento mensal de gastos e gostaria de saber o valor do salário líquido que irá receber esse mês: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eb91ac412f_0_51"/>
          <p:cNvSpPr txBox="1"/>
          <p:nvPr/>
        </p:nvSpPr>
        <p:spPr>
          <a:xfrm>
            <a:off x="387000" y="2057550"/>
            <a:ext cx="83700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valor do salário líquido depende de vários valores, dentre eles: vendas, comissão por vendas, salário fixo, descontos, etc.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eb91ac412f_0_51"/>
          <p:cNvSpPr txBox="1"/>
          <p:nvPr/>
        </p:nvSpPr>
        <p:spPr>
          <a:xfrm>
            <a:off x="387000" y="3371250"/>
            <a:ext cx="8478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possível solução é decompor o problema maior (valor do salário líquido) em problemas menores: (1) calcular o valor dos descontos (2) calcular vendas e comissão (3) acrescer o valor do salário bruto..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a9cb38c3c_0_6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gea9cb38c3c_0_6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gea9cb38c3c_0_6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gea9cb38c3c_0_6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ea9cb38c3c_0_6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ea9cb38c3c_0_6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gea9cb38c3c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ea9cb38c3c_0_6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ea9cb38c3c_0_66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Prático com Python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gea9cb38c3c_0_66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9d4ecf43d_0_2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ge9d4ecf43d_0_2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ge9d4ecf43d_0_2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1" name="Google Shape;441;ge9d4ecf43d_0_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e9d4ecf43d_0_2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e9d4ecf43d_0_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ge9d4ecf43d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e9d4ecf43d_0_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e9d4ecf43d_0_27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4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n-US" sz="4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Identificação de Padrões</a:t>
            </a:r>
            <a:endParaRPr b="1" i="0" sz="4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ge9d4ecf43d_0_27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i="0" sz="31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a9cb38c3c_0_9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gea9cb38c3c_0_9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4" name="Google Shape;454;gea9cb38c3c_0_9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Google Shape;455;gea9cb38c3c_0_9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ea9cb38c3c_0_9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ea9cb38c3c_0_9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gea9cb38c3c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ea9cb38c3c_0_9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ea9cb38c3c_0_93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 e Exemplos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gea9cb38c3c_0_93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b27e9fdb7_0_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7" name="Google Shape;467;geb27e9fdb7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eb27e9fdb7_0_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eb27e9fdb7_0_27"/>
          <p:cNvSpPr txBox="1"/>
          <p:nvPr/>
        </p:nvSpPr>
        <p:spPr>
          <a:xfrm>
            <a:off x="349624" y="1318700"/>
            <a:ext cx="6763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Ação de descrever o que vai acontecer com base em eventos anteriores</a:t>
            </a:r>
            <a:endParaRPr sz="2400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eb27e9fdb7_0_27"/>
          <p:cNvSpPr txBox="1"/>
          <p:nvPr/>
        </p:nvSpPr>
        <p:spPr>
          <a:xfrm>
            <a:off x="349625" y="2476900"/>
            <a:ext cx="6988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Na computação é comum utilizar estruturas de repetição, por exemplo, para blocos de código semelhantes que se repetem de alguma forma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geb27e9fdb7_0_27"/>
          <p:cNvPicPr preferRelativeResize="0"/>
          <p:nvPr/>
        </p:nvPicPr>
        <p:blipFill rotWithShape="1">
          <a:blip r:embed="rId4">
            <a:alphaModFix/>
          </a:blip>
          <a:srcRect b="12038" l="9480" r="10583" t="67647"/>
          <a:stretch/>
        </p:blipFill>
        <p:spPr>
          <a:xfrm rot="5400000">
            <a:off x="5915975" y="2522963"/>
            <a:ext cx="3654650" cy="92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b91ac412f_0_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7" name="Google Shape;477;geb91ac412f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eb91ac412f_0_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eb91ac412f_0_70"/>
          <p:cNvSpPr txBox="1"/>
          <p:nvPr/>
        </p:nvSpPr>
        <p:spPr>
          <a:xfrm>
            <a:off x="354275" y="1318697"/>
            <a:ext cx="8478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100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Você está no supermercado e tem apenas R$20,00 e decide dividir igualmente o valor que pretende gastar para comprar 2 itens: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eb91ac412f_0_70"/>
          <p:cNvSpPr txBox="1"/>
          <p:nvPr/>
        </p:nvSpPr>
        <p:spPr>
          <a:xfrm>
            <a:off x="387000" y="1820675"/>
            <a:ext cx="83700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Observando a solução anterior é possível perceber que as estruturas se repetem, ou seja, há um padrão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eb91ac412f_0_70"/>
          <p:cNvSpPr txBox="1"/>
          <p:nvPr/>
        </p:nvSpPr>
        <p:spPr>
          <a:xfrm>
            <a:off x="354275" y="3208500"/>
            <a:ext cx="84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interessante que reconhecer o padrão das estruturas assim é possível reduzir tempo e energia no empenho da resolução de problemas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a9cb38c3c_0_1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gea9cb38c3c_0_1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gea9cb38c3c_0_1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9" name="Google Shape;489;gea9cb38c3c_0_1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ea9cb38c3c_0_11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ea9cb38c3c_0_1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gea9cb38c3c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ea9cb38c3c_0_1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ea9cb38c3c_0_113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Prático com Python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gea9cb38c3c_0_113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2" name="Google Shape;502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idx="1" type="subTitle"/>
          </p:nvPr>
        </p:nvSpPr>
        <p:spPr>
          <a:xfrm>
            <a:off x="311700" y="2303775"/>
            <a:ext cx="78606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o conceito de Pensamento Computacional por meio de elementos básicos da linguagem Python. Ao final do curso, espera-se que o aluno seja capaz de identificar cada um dos segmentos apresentados ao ser confrontado com um problema (computacional ou não)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2267750" y="1548825"/>
            <a:ext cx="27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Introdução ao Curso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7750" y="2340925"/>
            <a:ext cx="36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Pensamento Computacional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83568" y="3075831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7744" y="3133031"/>
            <a:ext cx="25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683568" y="38679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267750" y="3925125"/>
            <a:ext cx="364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Pensamento Algorítmico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d49ba939_0_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" name="Google Shape;92;ge6d49ba93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e6d49ba939_0_14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/>
          </a:p>
        </p:txBody>
      </p:sp>
      <p:sp>
        <p:nvSpPr>
          <p:cNvPr id="94" name="Google Shape;94;ge6d49ba939_0_14"/>
          <p:cNvSpPr/>
          <p:nvPr/>
        </p:nvSpPr>
        <p:spPr>
          <a:xfrm>
            <a:off x="2267750" y="1548825"/>
            <a:ext cx="27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Decomposição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6d49ba939_0_14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e6d49ba939_0_14"/>
          <p:cNvSpPr/>
          <p:nvPr/>
        </p:nvSpPr>
        <p:spPr>
          <a:xfrm>
            <a:off x="2267750" y="2340925"/>
            <a:ext cx="36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Identificação de Padrões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6d49ba939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6d49ba939_0_2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e6d49ba939_0_2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e6d49ba939_0_2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e6d49ba939_0_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e6d49ba939_0_2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6d49ba939_0_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e6d49ba939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e6d49ba939_0_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6d49ba939_0_27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3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Pensamento </a:t>
            </a:r>
            <a:r>
              <a:rPr b="1" lang="en-US" sz="3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Computacional</a:t>
            </a:r>
            <a:endParaRPr b="1" i="0" sz="3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e6d49ba939_0_27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i="0" sz="31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1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Pensamento Computacional?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39552" y="249974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Pensamento Computacional com Python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