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D10B0-EE91-6E4C-8AB7-EB3C15B0F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C91C4-1AA7-D549-8274-561BAAE6E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2B87B-A488-DE4A-80AF-A82DDC30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8847-4948-AC43-8F47-BB82523F527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9D487-D577-4340-A0FD-8957B6BB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452F3-3810-E248-AC41-0850381E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B3CE-45D6-AA48-8E5C-35D7C4F3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41F7-3442-0443-B4DC-21EB46BA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5A18B-76A7-BB4A-A0C0-DA2A9039F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A7F59-3EBC-B249-BC59-62384F4B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8847-4948-AC43-8F47-BB82523F527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92298-FFCE-D545-8E6A-FC430509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F728A-4A96-6046-8B6F-2D66BB5D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B3CE-45D6-AA48-8E5C-35D7C4F3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35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BA1727-EBB3-974F-A0DD-EC9F6CBDE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6C5E6-5705-264D-8FC6-38BCC136D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BFA68-AAFF-A645-B26B-9EDBF3B98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8847-4948-AC43-8F47-BB82523F527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84B87-6B3B-6F4A-9499-2BBC7307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43BA4-5B4C-F445-961B-EEF04094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B3CE-45D6-AA48-8E5C-35D7C4F3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3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E7C6-8DB0-ED42-A3E7-DE3E6C89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2E8F9-9AAF-4840-BAF3-F0B6E3CE8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EF2C-48F8-AE47-A57E-1A5A83B35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8847-4948-AC43-8F47-BB82523F527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65160-E3E5-EA43-9521-B2F1E6CE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15EAC-A0E9-CC47-99E0-FB5A60F3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B3CE-45D6-AA48-8E5C-35D7C4F3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5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4209-722C-BF46-8F36-BAA12C9E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19EB2-DDCD-B544-8D4A-743D49CB3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D4341-39B6-7842-BE14-0DAA39C5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8847-4948-AC43-8F47-BB82523F527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E30FC-77F2-5344-A106-BC91B9DC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01FD8-8C0E-9545-B07E-8CDCA279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B3CE-45D6-AA48-8E5C-35D7C4F3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35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EDCE-9D3C-2741-AB8C-FBE4C6E4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D8F9-2BF9-2343-A6AF-C3200D88A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B267B-4968-5B41-95FE-09DE0A480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5FC05-054F-1A44-88F8-29955152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8847-4948-AC43-8F47-BB82523F527E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80B90-6F5B-7D43-9E40-41B448B0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C3B4B-3789-5240-8D33-F9803FD2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B3CE-45D6-AA48-8E5C-35D7C4F3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A9C0-9D1C-A148-8C8C-CF740C98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B92EE-39F8-6C4F-A892-84CEAD1F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02603-798D-B14C-A216-38383E667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E8FE1-8FE7-324C-95C7-2A4A7559C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7FD91-6ADB-3B49-9622-5C83BAFD1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0738F-5E19-C046-AE1C-C6FBF249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8847-4948-AC43-8F47-BB82523F527E}" type="datetimeFigureOut">
              <a:rPr lang="en-US" smtClean="0"/>
              <a:t>2/9/21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60C97-B1E8-8F43-BD67-4E3E2186E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8D157E-3F6F-264B-B328-3E17262D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B3CE-45D6-AA48-8E5C-35D7C4F3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2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9BB7-2FB3-CA48-BCDE-ECE5820B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DF2ED-6C02-0140-9061-9412B3DED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8847-4948-AC43-8F47-BB82523F527E}" type="datetimeFigureOut">
              <a:rPr lang="en-US" smtClean="0"/>
              <a:t>2/9/21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0F266-4835-464A-976E-0F41C60D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DDA99-260A-CD44-808A-F52000E9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B3CE-45D6-AA48-8E5C-35D7C4F3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0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631EFD-FFB4-1541-8FE0-3EAD763A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8847-4948-AC43-8F47-BB82523F527E}" type="datetimeFigureOut">
              <a:rPr lang="en-US" smtClean="0"/>
              <a:t>2/9/21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B071E-4FA0-8E43-A9C2-96D323E69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19776-47A1-8843-8C5B-D5BB124F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B3CE-45D6-AA48-8E5C-35D7C4F3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7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B971-9E9D-2647-BF26-188E3A0C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1BE2-E814-3F4E-BDBA-C1F32E323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CC712-9FBF-7A4C-9CD0-0417DBB85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FBE82-803A-9A4C-BEE9-08560B83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8847-4948-AC43-8F47-BB82523F527E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AAE73-F22C-8348-BAE9-7AE6641B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70709-0E3F-4A4A-A072-68DFFBAF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B3CE-45D6-AA48-8E5C-35D7C4F3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9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C5AC-8E19-864C-8A60-80E69171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DECF3-1462-4E48-8B3F-0153AF6B9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3FEB5-3D04-9548-9B5B-4DFEB6F50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31CEA-C373-B14F-A3FA-39321BB7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8847-4948-AC43-8F47-BB82523F527E}" type="datetimeFigureOut">
              <a:rPr lang="en-US" smtClean="0"/>
              <a:t>2/9/21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2D3E6-3672-164A-9256-C7656D83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A9672-8239-E64A-8F68-1BA0C95D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B3CE-45D6-AA48-8E5C-35D7C4F3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5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AB32FE-D758-1146-9AC7-76AB44706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C2C38-2958-2A45-994B-E294834B6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65F18-2B5B-C34F-8050-34170F2A2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78847-4948-AC43-8F47-BB82523F527E}" type="datetimeFigureOut">
              <a:rPr lang="en-US" smtClean="0"/>
              <a:t>2/9/21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36DC6-CA00-0043-9E9A-6D547A125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DA61-6B21-6341-A3BA-822B33826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B3CE-45D6-AA48-8E5C-35D7C4F31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18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A8B3-36C6-6C48-A41E-FB61BE7D9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Prompts for in-course discussion</a:t>
            </a:r>
          </a:p>
        </p:txBody>
      </p:sp>
    </p:spTree>
    <p:extLst>
      <p:ext uri="{BB962C8B-B14F-4D97-AF65-F5344CB8AC3E}">
        <p14:creationId xmlns:p14="http://schemas.microsoft.com/office/powerpoint/2010/main" val="107521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A8C5-2B55-9F4B-BBBD-D5DEF1C86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989"/>
            <a:ext cx="10515600" cy="118852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Look at the example data from Chicago in the lecture slides (slide 22) and from Figures 1 and 2 of the </a:t>
            </a:r>
            <a:r>
              <a:rPr lang="en-US" dirty="0" err="1"/>
              <a:t>Bhaskaran</a:t>
            </a:r>
            <a:r>
              <a:rPr lang="en-US" dirty="0"/>
              <a:t> 2012 paper. Describe any trends that you see by time. Are there seasonal patterns? Does each seasonal pattern look identical (i.e., does a winter peak in one year look identical to that in other years)? Are there any unusual (including “spiky”) short-term patterns over time?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590E633-7042-9C4B-9167-815B542FB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884" y="1322632"/>
            <a:ext cx="7370232" cy="5189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5259D6-0404-F045-B7FD-8EA079ADF995}"/>
              </a:ext>
            </a:extLst>
          </p:cNvPr>
          <p:cNvSpPr txBox="1"/>
          <p:nvPr/>
        </p:nvSpPr>
        <p:spPr>
          <a:xfrm>
            <a:off x="7389340" y="6488668"/>
            <a:ext cx="418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</a:t>
            </a:r>
            <a:r>
              <a:rPr lang="en-US" dirty="0" err="1"/>
              <a:t>Bhaskaran</a:t>
            </a:r>
            <a:r>
              <a:rPr lang="en-US" dirty="0"/>
              <a:t> et al. 2012</a:t>
            </a:r>
          </a:p>
        </p:txBody>
      </p:sp>
    </p:spTree>
    <p:extLst>
      <p:ext uri="{BB962C8B-B14F-4D97-AF65-F5344CB8AC3E}">
        <p14:creationId xmlns:p14="http://schemas.microsoft.com/office/powerpoint/2010/main" val="392690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3A8C5-2B55-9F4B-BBBD-D5DEF1C86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5989"/>
            <a:ext cx="10515600" cy="118852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Look at the example data from Chicago in the lecture slides (slide 22) and from Figures 1 and 2 of the </a:t>
            </a:r>
            <a:r>
              <a:rPr lang="en-US" dirty="0" err="1"/>
              <a:t>Bhaskaran</a:t>
            </a:r>
            <a:r>
              <a:rPr lang="en-US" dirty="0"/>
              <a:t> 2012 paper. Describe any trends that you see by time. Are there seasonal patterns? Does each seasonal pattern look identical (i.e., does a winter peak in one year look identical to that in other years)? Are there any unusual (including “spiky”) short-term patterns over time? 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0E6BF2C0-2501-1A44-BE13-E47ECA0D1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498" y="1645188"/>
            <a:ext cx="6069003" cy="501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9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C8F4-AE0B-B348-8F4C-DD90E3501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521"/>
            <a:ext cx="10515600" cy="12749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Why is it important to control for any of these longer-term and seasonal patterns when looking at short-term associations between air pollution (or temperature) and mortality risk? </a:t>
            </a:r>
          </a:p>
          <a:p>
            <a:r>
              <a:rPr lang="en-US" dirty="0"/>
              <a:t>Develop a scenario where these longer-term and seasonal patterns, if not well-controlled, could confound the association you want to estimate.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C34C4AC0-AD12-CF40-86E8-5B2FC1E3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884" y="1322632"/>
            <a:ext cx="7370232" cy="51893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7670C3-ED11-0348-A3EB-AED349172E62}"/>
              </a:ext>
            </a:extLst>
          </p:cNvPr>
          <p:cNvSpPr txBox="1"/>
          <p:nvPr/>
        </p:nvSpPr>
        <p:spPr>
          <a:xfrm>
            <a:off x="7389340" y="6488668"/>
            <a:ext cx="418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</a:t>
            </a:r>
            <a:r>
              <a:rPr lang="en-US" dirty="0" err="1"/>
              <a:t>Bhaskaran</a:t>
            </a:r>
            <a:r>
              <a:rPr lang="en-US" dirty="0"/>
              <a:t> et al. 2012</a:t>
            </a:r>
          </a:p>
        </p:txBody>
      </p:sp>
    </p:spTree>
    <p:extLst>
      <p:ext uri="{BB962C8B-B14F-4D97-AF65-F5344CB8AC3E}">
        <p14:creationId xmlns:p14="http://schemas.microsoft.com/office/powerpoint/2010/main" val="305732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C1511-8EDA-1142-9E12-B4A53966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217543"/>
            <a:ext cx="7203989" cy="2612154"/>
          </a:xfrm>
        </p:spPr>
        <p:txBody>
          <a:bodyPr>
            <a:normAutofit/>
          </a:bodyPr>
          <a:lstStyle/>
          <a:p>
            <a:r>
              <a:rPr lang="en-US" dirty="0"/>
              <a:t> In the </a:t>
            </a:r>
            <a:r>
              <a:rPr lang="en-US" dirty="0" err="1"/>
              <a:t>Bhaskaran</a:t>
            </a:r>
            <a:r>
              <a:rPr lang="en-US" dirty="0"/>
              <a:t> 2012 paper, three options are listed for controlling seasonality and long-term trends. Which of these is being used in the example in slide 26 of the lecture? </a:t>
            </a:r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A67B8B6-C781-774B-937C-DDBB4C4F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897" y="0"/>
            <a:ext cx="4318451" cy="6222124"/>
          </a:xfrm>
          <a:prstGeom prst="rect">
            <a:avLst/>
          </a:prstGeom>
        </p:spPr>
      </p:pic>
      <p:pic>
        <p:nvPicPr>
          <p:cNvPr id="7" name="Picture 6" descr="Chart, line chart, histogram&#10;&#10;Description automatically generated">
            <a:extLst>
              <a:ext uri="{FF2B5EF4-FFF2-40B4-BE49-F238E27FC236}">
                <a16:creationId xmlns:a16="http://schemas.microsoft.com/office/drawing/2014/main" id="{BA396122-085A-B144-8140-0F3CC71C3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574" y="2203150"/>
            <a:ext cx="5856622" cy="44373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8A34B-0CB0-8947-8BED-6598406744DB}"/>
              </a:ext>
            </a:extLst>
          </p:cNvPr>
          <p:cNvSpPr txBox="1"/>
          <p:nvPr/>
        </p:nvSpPr>
        <p:spPr>
          <a:xfrm>
            <a:off x="7870408" y="6271125"/>
            <a:ext cx="418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</a:t>
            </a:r>
            <a:r>
              <a:rPr lang="en-US" dirty="0" err="1"/>
              <a:t>Bhaskaran</a:t>
            </a:r>
            <a:r>
              <a:rPr lang="en-US" dirty="0"/>
              <a:t> et al. 2012</a:t>
            </a:r>
          </a:p>
        </p:txBody>
      </p:sp>
    </p:spTree>
    <p:extLst>
      <p:ext uri="{BB962C8B-B14F-4D97-AF65-F5344CB8AC3E}">
        <p14:creationId xmlns:p14="http://schemas.microsoft.com/office/powerpoint/2010/main" val="303537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C1511-8EDA-1142-9E12-B4A539662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217543"/>
            <a:ext cx="7203989" cy="2612154"/>
          </a:xfrm>
        </p:spPr>
        <p:txBody>
          <a:bodyPr>
            <a:normAutofit/>
          </a:bodyPr>
          <a:lstStyle/>
          <a:p>
            <a:r>
              <a:rPr lang="en-US" dirty="0"/>
              <a:t>  What are pluses and minuses of this method of control, compared to the time-stratified case-crossover option shown later in the slides?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A67B8B6-C781-774B-937C-DDBB4C4F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9592" y="1"/>
            <a:ext cx="4449755" cy="6411310"/>
          </a:xfrm>
          <a:prstGeom prst="rect">
            <a:avLst/>
          </a:prstGeom>
        </p:spPr>
      </p:pic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892BF393-1EF8-EE47-9168-9621EE22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50" y="1901888"/>
            <a:ext cx="6651526" cy="2290704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A6DB19A-015F-1245-AE5D-AC73D7104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365" y="4514042"/>
            <a:ext cx="4621635" cy="16613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E399E2-6982-3044-89DA-7D566AF701DB}"/>
              </a:ext>
            </a:extLst>
          </p:cNvPr>
          <p:cNvSpPr txBox="1"/>
          <p:nvPr/>
        </p:nvSpPr>
        <p:spPr>
          <a:xfrm>
            <a:off x="7739999" y="6411311"/>
            <a:ext cx="418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</a:t>
            </a:r>
            <a:r>
              <a:rPr lang="en-US" dirty="0" err="1"/>
              <a:t>Bhaskaran</a:t>
            </a:r>
            <a:r>
              <a:rPr lang="en-US" dirty="0"/>
              <a:t> et al. 2012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EEF452-3171-5B4A-9FB9-88D8F2F22A51}"/>
              </a:ext>
            </a:extLst>
          </p:cNvPr>
          <p:cNvSpPr txBox="1"/>
          <p:nvPr/>
        </p:nvSpPr>
        <p:spPr>
          <a:xfrm>
            <a:off x="1598139" y="6226645"/>
            <a:ext cx="418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</a:t>
            </a:r>
            <a:r>
              <a:rPr lang="en-US" dirty="0" err="1"/>
              <a:t>Bhaskaran</a:t>
            </a:r>
            <a:r>
              <a:rPr lang="en-US" dirty="0"/>
              <a:t> et al. 2012</a:t>
            </a:r>
          </a:p>
        </p:txBody>
      </p:sp>
    </p:spTree>
    <p:extLst>
      <p:ext uri="{BB962C8B-B14F-4D97-AF65-F5344CB8AC3E}">
        <p14:creationId xmlns:p14="http://schemas.microsoft.com/office/powerpoint/2010/main" val="295087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314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Prompts for in-course discussion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Prompts for in-course discussion</dc:title>
  <dc:creator>Anderson,Brooke</dc:creator>
  <cp:lastModifiedBy>Anderson,Brooke</cp:lastModifiedBy>
  <cp:revision>4</cp:revision>
  <dcterms:created xsi:type="dcterms:W3CDTF">2021-02-09T17:04:30Z</dcterms:created>
  <dcterms:modified xsi:type="dcterms:W3CDTF">2021-02-09T19:38:41Z</dcterms:modified>
</cp:coreProperties>
</file>