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25" d="100"/>
          <a:sy n="125" d="100"/>
        </p:scale>
        <p:origin x="-80" y="1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BB56F-7DE0-FD42-B38C-56BB04321AA0}" type="datetimeFigureOut">
              <a:rPr lang="en-US" smtClean="0"/>
              <a:t>1/22/18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2384-1A8C-E24F-86C6-069F76DAD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453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BB56F-7DE0-FD42-B38C-56BB04321AA0}" type="datetimeFigureOut">
              <a:rPr lang="en-US" smtClean="0"/>
              <a:t>1/22/18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2384-1A8C-E24F-86C6-069F76DAD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477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BB56F-7DE0-FD42-B38C-56BB04321AA0}" type="datetimeFigureOut">
              <a:rPr lang="en-US" smtClean="0"/>
              <a:t>1/22/18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2384-1A8C-E24F-86C6-069F76DAD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927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BB56F-7DE0-FD42-B38C-56BB04321AA0}" type="datetimeFigureOut">
              <a:rPr lang="en-US" smtClean="0"/>
              <a:t>1/22/18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2384-1A8C-E24F-86C6-069F76DAD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237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BB56F-7DE0-FD42-B38C-56BB04321AA0}" type="datetimeFigureOut">
              <a:rPr lang="en-US" smtClean="0"/>
              <a:t>1/22/18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2384-1A8C-E24F-86C6-069F76DAD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648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BB56F-7DE0-FD42-B38C-56BB04321AA0}" type="datetimeFigureOut">
              <a:rPr lang="en-US" smtClean="0"/>
              <a:t>1/22/18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2384-1A8C-E24F-86C6-069F76DAD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535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BB56F-7DE0-FD42-B38C-56BB04321AA0}" type="datetimeFigureOut">
              <a:rPr lang="en-US" smtClean="0"/>
              <a:t>1/22/18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2384-1A8C-E24F-86C6-069F76DAD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4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BB56F-7DE0-FD42-B38C-56BB04321AA0}" type="datetimeFigureOut">
              <a:rPr lang="en-US" smtClean="0"/>
              <a:t>1/22/18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2384-1A8C-E24F-86C6-069F76DAD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718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BB56F-7DE0-FD42-B38C-56BB04321AA0}" type="datetimeFigureOut">
              <a:rPr lang="en-US" smtClean="0"/>
              <a:t>1/22/18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2384-1A8C-E24F-86C6-069F76DAD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730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BB56F-7DE0-FD42-B38C-56BB04321AA0}" type="datetimeFigureOut">
              <a:rPr lang="en-US" smtClean="0"/>
              <a:t>1/22/18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2384-1A8C-E24F-86C6-069F76DAD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2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BB56F-7DE0-FD42-B38C-56BB04321AA0}" type="datetimeFigureOut">
              <a:rPr lang="en-US" smtClean="0"/>
              <a:t>1/22/18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B2384-1A8C-E24F-86C6-069F76DAD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441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BB56F-7DE0-FD42-B38C-56BB04321AA0}" type="datetimeFigureOut">
              <a:rPr lang="en-US" smtClean="0"/>
              <a:t>1/22/18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B2384-1A8C-E24F-86C6-069F76DAD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744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643" y="1828800"/>
            <a:ext cx="9279643" cy="3975100"/>
            <a:chOff x="-8643" y="1828800"/>
            <a:chExt cx="9279643" cy="3975100"/>
          </a:xfrm>
        </p:grpSpPr>
        <p:sp>
          <p:nvSpPr>
            <p:cNvPr id="16" name="Rectangle 15"/>
            <p:cNvSpPr/>
            <p:nvPr/>
          </p:nvSpPr>
          <p:spPr>
            <a:xfrm>
              <a:off x="0" y="1828800"/>
              <a:ext cx="9271000" cy="39751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-8643" y="1962666"/>
              <a:ext cx="9126587" cy="3708400"/>
              <a:chOff x="-8643" y="1962666"/>
              <a:chExt cx="9126587" cy="3708400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685800" y="4686300"/>
                <a:ext cx="843214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 -2    -1     0      1     2      3     4      5     6      7          -2    -1      0     1     2      3     4      5      6     7          -2     -1     0     1      2     3      4      5     6      7</a:t>
                </a:r>
                <a:endParaRPr lang="en-US" sz="1000" dirty="0"/>
              </a:p>
            </p:txBody>
          </p:sp>
          <p:pic>
            <p:nvPicPr>
              <p:cNvPr id="4" name="Picture 3" descr="main_mortality_results.png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943" t="72786" r="3889" b="4566"/>
              <a:stretch/>
            </p:blipFill>
            <p:spPr>
              <a:xfrm>
                <a:off x="685800" y="2667000"/>
                <a:ext cx="8432144" cy="2095500"/>
              </a:xfrm>
              <a:prstGeom prst="rect">
                <a:avLst/>
              </a:prstGeom>
            </p:spPr>
          </p:pic>
          <p:sp>
            <p:nvSpPr>
              <p:cNvPr id="5" name="TextBox 4"/>
              <p:cNvSpPr txBox="1"/>
              <p:nvPr/>
            </p:nvSpPr>
            <p:spPr>
              <a:xfrm>
                <a:off x="2959100" y="4940300"/>
                <a:ext cx="3822700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/>
                  <a:t>Lag day since storm’s closest approach</a:t>
                </a:r>
              </a:p>
              <a:p>
                <a:pPr algn="ctr"/>
                <a:r>
                  <a:rPr lang="en-US" sz="1100" dirty="0" smtClean="0"/>
                  <a:t>(lag 0 = day storm was closest to community)</a:t>
                </a:r>
                <a:endParaRPr lang="en-US" sz="1100" dirty="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 rot="16200000">
                <a:off x="-1601233" y="3555256"/>
                <a:ext cx="37084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/>
                  <a:t>Relative risk of </a:t>
                </a:r>
              </a:p>
              <a:p>
                <a:pPr algn="ctr"/>
                <a:r>
                  <a:rPr lang="en-US" sz="1400" dirty="0" smtClean="0"/>
                  <a:t>accidental mortality</a:t>
                </a:r>
                <a:endParaRPr lang="en-US" sz="1400" dirty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685800" y="2197100"/>
                <a:ext cx="2755900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00" dirty="0" smtClean="0"/>
                  <a:t>Exposure determined by </a:t>
                </a:r>
                <a:r>
                  <a:rPr lang="en-US" sz="1300" b="1" dirty="0" smtClean="0"/>
                  <a:t>distance</a:t>
                </a:r>
              </a:p>
              <a:p>
                <a:pPr algn="ctr"/>
                <a:r>
                  <a:rPr lang="en-US" sz="1300" dirty="0" smtClean="0"/>
                  <a:t>(</a:t>
                </a:r>
                <a:r>
                  <a:rPr lang="en-US" sz="1300" u="sng" dirty="0" smtClean="0"/>
                  <a:t>&lt;</a:t>
                </a:r>
                <a:r>
                  <a:rPr lang="en-US" sz="1300" dirty="0" smtClean="0"/>
                  <a:t>25 km to storm track)</a:t>
                </a:r>
                <a:endParaRPr lang="en-US" sz="1300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3594100" y="2197100"/>
                <a:ext cx="2755900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00" dirty="0" smtClean="0"/>
                  <a:t>Exposure determined by </a:t>
                </a:r>
                <a:r>
                  <a:rPr lang="en-US" sz="1300" b="1" dirty="0" smtClean="0"/>
                  <a:t>rainfall</a:t>
                </a:r>
              </a:p>
              <a:p>
                <a:pPr algn="ctr"/>
                <a:r>
                  <a:rPr lang="en-US" sz="1300" dirty="0" smtClean="0"/>
                  <a:t>(</a:t>
                </a:r>
                <a:r>
                  <a:rPr lang="en-US" sz="1300" u="sng" dirty="0" smtClean="0"/>
                  <a:t>&gt;</a:t>
                </a:r>
                <a:r>
                  <a:rPr lang="en-US" sz="1300" dirty="0" smtClean="0"/>
                  <a:t> 125 mm over 3-day window)</a:t>
                </a:r>
                <a:endParaRPr lang="en-US" sz="1300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350000" y="2197100"/>
                <a:ext cx="2755900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00" dirty="0" smtClean="0"/>
                  <a:t>Exposure determined by </a:t>
                </a:r>
                <a:r>
                  <a:rPr lang="en-US" sz="1300" b="1" dirty="0" smtClean="0"/>
                  <a:t>wind</a:t>
                </a:r>
              </a:p>
              <a:p>
                <a:pPr algn="ctr"/>
                <a:r>
                  <a:rPr lang="en-US" sz="1300" dirty="0" smtClean="0"/>
                  <a:t>(</a:t>
                </a:r>
                <a:r>
                  <a:rPr lang="en-US" sz="1300" u="sng" dirty="0" smtClean="0"/>
                  <a:t>&gt;</a:t>
                </a:r>
                <a:r>
                  <a:rPr lang="en-US" sz="1300" dirty="0" smtClean="0"/>
                  <a:t> 21 m / s max. sustained winds)</a:t>
                </a:r>
                <a:endParaRPr lang="en-US" sz="1300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69900" y="4216400"/>
                <a:ext cx="57224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1</a:t>
                </a:r>
                <a:endParaRPr lang="en-US" sz="1000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406400" y="3162300"/>
                <a:ext cx="572244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 smtClean="0"/>
                  <a:t>10</a:t>
                </a:r>
                <a:endParaRPr lang="en-US" sz="10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88947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450123" y="4622179"/>
            <a:ext cx="294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 -2   -1    0     1    2     3    4     5    6     7</a:t>
            </a:r>
            <a:endParaRPr 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1898943" y="4876020"/>
            <a:ext cx="38227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Lag day since storm’s closest approach</a:t>
            </a:r>
          </a:p>
          <a:p>
            <a:pPr algn="ctr"/>
            <a:r>
              <a:rPr lang="en-US" sz="1100" dirty="0" smtClean="0"/>
              <a:t>(lag 0 = day storm was closest to community)</a:t>
            </a:r>
            <a:endParaRPr lang="en-US" sz="1100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770540" y="3192400"/>
            <a:ext cx="21328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Relative risk of </a:t>
            </a:r>
          </a:p>
          <a:p>
            <a:pPr algn="ctr"/>
            <a:r>
              <a:rPr lang="en-US" sz="1400" dirty="0"/>
              <a:t>a</a:t>
            </a:r>
            <a:r>
              <a:rPr lang="en-US" sz="1400" dirty="0" smtClean="0"/>
              <a:t>ll-cause mortality</a:t>
            </a:r>
            <a:endParaRPr lang="en-US" sz="1400" dirty="0"/>
          </a:p>
        </p:txBody>
      </p:sp>
      <p:pic>
        <p:nvPicPr>
          <p:cNvPr id="19" name="Picture 18" descr="main_mortality_results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913" t="4296" r="4886" b="74321"/>
          <a:stretch/>
        </p:blipFill>
        <p:spPr>
          <a:xfrm>
            <a:off x="2534461" y="2350982"/>
            <a:ext cx="2652739" cy="2351102"/>
          </a:xfrm>
          <a:prstGeom prst="rect">
            <a:avLst/>
          </a:prstGeom>
        </p:spPr>
      </p:pic>
      <p:pic>
        <p:nvPicPr>
          <p:cNvPr id="20" name="Picture 19" descr="main_mortality_results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8" t="7216" r="94400" b="74321"/>
          <a:stretch/>
        </p:blipFill>
        <p:spPr>
          <a:xfrm>
            <a:off x="2407920" y="2672080"/>
            <a:ext cx="123484" cy="203000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488223" y="2143139"/>
            <a:ext cx="27559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/>
              <a:t>Exposure determined by </a:t>
            </a:r>
            <a:r>
              <a:rPr lang="en-US" sz="1300" b="1" dirty="0" smtClean="0"/>
              <a:t>wind</a:t>
            </a:r>
          </a:p>
          <a:p>
            <a:pPr algn="ctr"/>
            <a:r>
              <a:rPr lang="en-US" sz="1300" dirty="0" smtClean="0"/>
              <a:t>(&gt; 21 m / s max. sustained winds)</a:t>
            </a:r>
            <a:endParaRPr lang="en-US" sz="1300" dirty="0"/>
          </a:p>
        </p:txBody>
      </p:sp>
      <p:sp>
        <p:nvSpPr>
          <p:cNvPr id="3" name="TextBox 2"/>
          <p:cNvSpPr txBox="1"/>
          <p:nvPr/>
        </p:nvSpPr>
        <p:spPr>
          <a:xfrm>
            <a:off x="2088401" y="4094480"/>
            <a:ext cx="3896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1.0</a:t>
            </a:r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2078241" y="3647440"/>
            <a:ext cx="3896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1.2</a:t>
            </a:r>
            <a:endParaRPr 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2066290" y="3169920"/>
            <a:ext cx="3896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1.4</a:t>
            </a:r>
            <a:endParaRPr 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2078241" y="2712720"/>
            <a:ext cx="3896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1.6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24734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in_mortality_result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364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3283111"/>
              </p:ext>
            </p:extLst>
          </p:nvPr>
        </p:nvGraphicFramePr>
        <p:xfrm>
          <a:off x="1524000" y="1397000"/>
          <a:ext cx="6096000" cy="37084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584200"/>
                <a:gridCol w="55118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Exposure to forces of nature: </a:t>
                      </a:r>
                      <a:r>
                        <a:rPr lang="en-US" dirty="0" smtClean="0"/>
                        <a:t>ICD-10 X30—X39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Exposure</a:t>
                      </a:r>
                      <a:r>
                        <a:rPr lang="en-US" baseline="0" dirty="0" smtClean="0"/>
                        <a:t> to excessive natural heat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Exposure to excessive natural code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Exposure to sunlight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Earthquake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Volcanic eruption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Avalanche, landslide,</a:t>
                      </a:r>
                      <a:r>
                        <a:rPr lang="en-US" baseline="0" dirty="0" smtClean="0"/>
                        <a:t> and other earth movements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Cataclysmic storm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Flood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X39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Exposure to other forces of nature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7661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ndrew_Miami_CalendarPlot2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230" r="36632" b="20834"/>
          <a:stretch/>
        </p:blipFill>
        <p:spPr>
          <a:xfrm>
            <a:off x="476332" y="965199"/>
            <a:ext cx="7029368" cy="4487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365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0"/>
            <a:ext cx="8559800" cy="4635500"/>
            <a:chOff x="0" y="0"/>
            <a:chExt cx="6858000" cy="3746500"/>
          </a:xfrm>
        </p:grpSpPr>
        <p:pic>
          <p:nvPicPr>
            <p:cNvPr id="2" name="Picture 1" descr="rrs_different_metrics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6297"/>
            <a:stretch/>
          </p:blipFill>
          <p:spPr>
            <a:xfrm>
              <a:off x="0" y="0"/>
              <a:ext cx="6858000" cy="2997200"/>
            </a:xfrm>
            <a:prstGeom prst="rect">
              <a:avLst/>
            </a:prstGeom>
          </p:spPr>
        </p:pic>
        <p:pic>
          <p:nvPicPr>
            <p:cNvPr id="3" name="Picture 2" descr="rrs_different_metrics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9074"/>
            <a:stretch/>
          </p:blipFill>
          <p:spPr>
            <a:xfrm>
              <a:off x="0" y="2997200"/>
              <a:ext cx="6858000" cy="7493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34793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rs_different_metrics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593"/>
          <a:stretch/>
        </p:blipFill>
        <p:spPr>
          <a:xfrm>
            <a:off x="1143000" y="825500"/>
            <a:ext cx="6858000" cy="222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477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4821</TotalTime>
  <Words>212</Words>
  <Application>Microsoft Macintosh PowerPoint</Application>
  <PresentationFormat>On-screen Show (4:3)</PresentationFormat>
  <Paragraphs>43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gbanders</dc:creator>
  <cp:lastModifiedBy>gbanders</cp:lastModifiedBy>
  <cp:revision>12</cp:revision>
  <dcterms:created xsi:type="dcterms:W3CDTF">2018-01-22T21:34:14Z</dcterms:created>
  <dcterms:modified xsi:type="dcterms:W3CDTF">2018-01-26T05:56:00Z</dcterms:modified>
</cp:coreProperties>
</file>