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sldIdLst>
    <p:sldId id="256" r:id="rId2"/>
    <p:sldId id="257" r:id="rId3"/>
    <p:sldId id="262" r:id="rId4"/>
    <p:sldId id="263" r:id="rId5"/>
    <p:sldId id="260" r:id="rId6"/>
    <p:sldId id="259"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63"/>
    <p:restoredTop sz="94545"/>
  </p:normalViewPr>
  <p:slideViewPr>
    <p:cSldViewPr snapToGrid="0">
      <p:cViewPr varScale="1">
        <p:scale>
          <a:sx n="48" d="100"/>
          <a:sy n="48" d="100"/>
        </p:scale>
        <p:origin x="224"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CCFE47F-2E0B-4A45-BA0C-0EAAD66FD018}" type="datetimeFigureOut">
              <a:rPr lang="en-US" smtClean="0"/>
              <a:t>8/22/22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BF43ADB-C653-7C4F-BAB2-CB45101968F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02978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FE47F-2E0B-4A45-BA0C-0EAAD66FD018}" type="datetimeFigureOut">
              <a:rPr lang="en-US" smtClean="0"/>
              <a:t>8/22/22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43ADB-C653-7C4F-BAB2-CB45101968F5}" type="slidenum">
              <a:rPr lang="en-US" smtClean="0"/>
              <a:t>‹#›</a:t>
            </a:fld>
            <a:endParaRPr lang="en-US"/>
          </a:p>
        </p:txBody>
      </p:sp>
    </p:spTree>
    <p:extLst>
      <p:ext uri="{BB962C8B-B14F-4D97-AF65-F5344CB8AC3E}">
        <p14:creationId xmlns:p14="http://schemas.microsoft.com/office/powerpoint/2010/main" val="20529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FE47F-2E0B-4A45-BA0C-0EAAD66FD018}" type="datetimeFigureOut">
              <a:rPr lang="en-US" smtClean="0"/>
              <a:t>8/22/22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43ADB-C653-7C4F-BAB2-CB45101968F5}" type="slidenum">
              <a:rPr lang="en-US" smtClean="0"/>
              <a:t>‹#›</a:t>
            </a:fld>
            <a:endParaRPr lang="en-US"/>
          </a:p>
        </p:txBody>
      </p:sp>
    </p:spTree>
    <p:extLst>
      <p:ext uri="{BB962C8B-B14F-4D97-AF65-F5344CB8AC3E}">
        <p14:creationId xmlns:p14="http://schemas.microsoft.com/office/powerpoint/2010/main" val="99781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FE47F-2E0B-4A45-BA0C-0EAAD66FD018}" type="datetimeFigureOut">
              <a:rPr lang="en-US" smtClean="0"/>
              <a:t>8/22/22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43ADB-C653-7C4F-BAB2-CB45101968F5}" type="slidenum">
              <a:rPr lang="en-US" smtClean="0"/>
              <a:t>‹#›</a:t>
            </a:fld>
            <a:endParaRPr lang="en-US"/>
          </a:p>
        </p:txBody>
      </p:sp>
    </p:spTree>
    <p:extLst>
      <p:ext uri="{BB962C8B-B14F-4D97-AF65-F5344CB8AC3E}">
        <p14:creationId xmlns:p14="http://schemas.microsoft.com/office/powerpoint/2010/main" val="323679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CCFE47F-2E0B-4A45-BA0C-0EAAD66FD018}" type="datetimeFigureOut">
              <a:rPr lang="en-US" smtClean="0"/>
              <a:t>8/22/22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BF43ADB-C653-7C4F-BAB2-CB45101968F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682372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CFE47F-2E0B-4A45-BA0C-0EAAD66FD018}" type="datetimeFigureOut">
              <a:rPr lang="en-US" smtClean="0"/>
              <a:t>8/22/22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43ADB-C653-7C4F-BAB2-CB45101968F5}" type="slidenum">
              <a:rPr lang="en-US" smtClean="0"/>
              <a:t>‹#›</a:t>
            </a:fld>
            <a:endParaRPr lang="en-US"/>
          </a:p>
        </p:txBody>
      </p:sp>
    </p:spTree>
    <p:extLst>
      <p:ext uri="{BB962C8B-B14F-4D97-AF65-F5344CB8AC3E}">
        <p14:creationId xmlns:p14="http://schemas.microsoft.com/office/powerpoint/2010/main" val="216263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CFE47F-2E0B-4A45-BA0C-0EAAD66FD018}" type="datetimeFigureOut">
              <a:rPr lang="en-US" smtClean="0"/>
              <a:t>8/22/22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43ADB-C653-7C4F-BAB2-CB45101968F5}" type="slidenum">
              <a:rPr lang="en-US" smtClean="0"/>
              <a:t>‹#›</a:t>
            </a:fld>
            <a:endParaRPr lang="en-US"/>
          </a:p>
        </p:txBody>
      </p:sp>
    </p:spTree>
    <p:extLst>
      <p:ext uri="{BB962C8B-B14F-4D97-AF65-F5344CB8AC3E}">
        <p14:creationId xmlns:p14="http://schemas.microsoft.com/office/powerpoint/2010/main" val="241986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CFE47F-2E0B-4A45-BA0C-0EAAD66FD018}" type="datetimeFigureOut">
              <a:rPr lang="en-US" smtClean="0"/>
              <a:t>8/22/22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43ADB-C653-7C4F-BAB2-CB45101968F5}" type="slidenum">
              <a:rPr lang="en-US" smtClean="0"/>
              <a:t>‹#›</a:t>
            </a:fld>
            <a:endParaRPr lang="en-US"/>
          </a:p>
        </p:txBody>
      </p:sp>
    </p:spTree>
    <p:extLst>
      <p:ext uri="{BB962C8B-B14F-4D97-AF65-F5344CB8AC3E}">
        <p14:creationId xmlns:p14="http://schemas.microsoft.com/office/powerpoint/2010/main" val="380453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FE47F-2E0B-4A45-BA0C-0EAAD66FD018}" type="datetimeFigureOut">
              <a:rPr lang="en-US" smtClean="0"/>
              <a:t>8/22/22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F43ADB-C653-7C4F-BAB2-CB45101968F5}" type="slidenum">
              <a:rPr lang="en-US" smtClean="0"/>
              <a:t>‹#›</a:t>
            </a:fld>
            <a:endParaRPr lang="en-US"/>
          </a:p>
        </p:txBody>
      </p:sp>
    </p:spTree>
    <p:extLst>
      <p:ext uri="{BB962C8B-B14F-4D97-AF65-F5344CB8AC3E}">
        <p14:creationId xmlns:p14="http://schemas.microsoft.com/office/powerpoint/2010/main" val="313461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CCFE47F-2E0B-4A45-BA0C-0EAAD66FD018}" type="datetimeFigureOut">
              <a:rPr lang="en-US" smtClean="0"/>
              <a:t>8/22/22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BF43ADB-C653-7C4F-BAB2-CB45101968F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942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CCFE47F-2E0B-4A45-BA0C-0EAAD66FD018}" type="datetimeFigureOut">
              <a:rPr lang="en-US" smtClean="0"/>
              <a:t>8/22/22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BF43ADB-C653-7C4F-BAB2-CB45101968F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5871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CCFE47F-2E0B-4A45-BA0C-0EAAD66FD018}" type="datetimeFigureOut">
              <a:rPr lang="en-US" smtClean="0"/>
              <a:t>8/22/22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BF43ADB-C653-7C4F-BAB2-CB45101968F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549544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8986-164D-0BD5-4D31-8620D7C98BE1}"/>
              </a:ext>
            </a:extLst>
          </p:cNvPr>
          <p:cNvSpPr>
            <a:spLocks noGrp="1"/>
          </p:cNvSpPr>
          <p:nvPr>
            <p:ph type="ctrTitle"/>
          </p:nvPr>
        </p:nvSpPr>
        <p:spPr/>
        <p:txBody>
          <a:bodyPr/>
          <a:lstStyle/>
          <a:p>
            <a:r>
              <a:rPr lang="en-US" dirty="0"/>
              <a:t>ERHS 732</a:t>
            </a:r>
          </a:p>
        </p:txBody>
      </p:sp>
      <p:sp>
        <p:nvSpPr>
          <p:cNvPr id="3" name="Subtitle 2">
            <a:extLst>
              <a:ext uri="{FF2B5EF4-FFF2-40B4-BE49-F238E27FC236}">
                <a16:creationId xmlns:a16="http://schemas.microsoft.com/office/drawing/2014/main" id="{96438FDF-6576-D524-9048-795B514B7089}"/>
              </a:ext>
            </a:extLst>
          </p:cNvPr>
          <p:cNvSpPr>
            <a:spLocks noGrp="1"/>
          </p:cNvSpPr>
          <p:nvPr>
            <p:ph type="subTitle" idx="1"/>
          </p:nvPr>
        </p:nvSpPr>
        <p:spPr/>
        <p:txBody>
          <a:bodyPr/>
          <a:lstStyle/>
          <a:p>
            <a:r>
              <a:rPr lang="en-US" dirty="0"/>
              <a:t>Week 1 Introduction</a:t>
            </a:r>
          </a:p>
        </p:txBody>
      </p:sp>
    </p:spTree>
    <p:extLst>
      <p:ext uri="{BB962C8B-B14F-4D97-AF65-F5344CB8AC3E}">
        <p14:creationId xmlns:p14="http://schemas.microsoft.com/office/powerpoint/2010/main" val="338954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B5A4-F0A7-2D2B-CB23-90A766D90FAF}"/>
              </a:ext>
            </a:extLst>
          </p:cNvPr>
          <p:cNvSpPr>
            <a:spLocks noGrp="1"/>
          </p:cNvSpPr>
          <p:nvPr>
            <p:ph type="title"/>
          </p:nvPr>
        </p:nvSpPr>
        <p:spPr/>
        <p:txBody>
          <a:bodyPr/>
          <a:lstStyle/>
          <a:p>
            <a:r>
              <a:rPr lang="en-US" dirty="0"/>
              <a:t>Air pollution and human health</a:t>
            </a:r>
          </a:p>
        </p:txBody>
      </p:sp>
      <p:pic>
        <p:nvPicPr>
          <p:cNvPr id="7" name="Picture Placeholder 6">
            <a:extLst>
              <a:ext uri="{FF2B5EF4-FFF2-40B4-BE49-F238E27FC236}">
                <a16:creationId xmlns:a16="http://schemas.microsoft.com/office/drawing/2014/main" id="{88CD27FB-3A28-CFB8-F285-2C83F8ED83DA}"/>
              </a:ext>
            </a:extLst>
          </p:cNvPr>
          <p:cNvPicPr>
            <a:picLocks noGrp="1" noChangeAspect="1"/>
          </p:cNvPicPr>
          <p:nvPr>
            <p:ph type="pic" idx="1"/>
          </p:nvPr>
        </p:nvPicPr>
        <p:blipFill rotWithShape="1">
          <a:blip r:embed="rId2"/>
          <a:srcRect l="-119" t="-31091" r="-1" b="-24369"/>
          <a:stretch/>
        </p:blipFill>
        <p:spPr>
          <a:xfrm>
            <a:off x="5532120" y="0"/>
            <a:ext cx="6659880" cy="6857999"/>
          </a:xfrm>
        </p:spPr>
      </p:pic>
    </p:spTree>
    <p:extLst>
      <p:ext uri="{BB962C8B-B14F-4D97-AF65-F5344CB8AC3E}">
        <p14:creationId xmlns:p14="http://schemas.microsoft.com/office/powerpoint/2010/main" val="250041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B5A4-F0A7-2D2B-CB23-90A766D90FAF}"/>
              </a:ext>
            </a:extLst>
          </p:cNvPr>
          <p:cNvSpPr>
            <a:spLocks noGrp="1"/>
          </p:cNvSpPr>
          <p:nvPr>
            <p:ph type="title"/>
          </p:nvPr>
        </p:nvSpPr>
        <p:spPr/>
        <p:txBody>
          <a:bodyPr/>
          <a:lstStyle/>
          <a:p>
            <a:r>
              <a:rPr lang="en-US" dirty="0"/>
              <a:t>Air pollution and human health</a:t>
            </a:r>
          </a:p>
        </p:txBody>
      </p:sp>
      <p:pic>
        <p:nvPicPr>
          <p:cNvPr id="6" name="Picture Placeholder 5">
            <a:extLst>
              <a:ext uri="{FF2B5EF4-FFF2-40B4-BE49-F238E27FC236}">
                <a16:creationId xmlns:a16="http://schemas.microsoft.com/office/drawing/2014/main" id="{4AA4B45C-458E-C25E-E2FC-9377F3B686F4}"/>
              </a:ext>
            </a:extLst>
          </p:cNvPr>
          <p:cNvPicPr>
            <a:picLocks noGrp="1" noChangeAspect="1"/>
          </p:cNvPicPr>
          <p:nvPr>
            <p:ph type="pic" idx="1"/>
          </p:nvPr>
        </p:nvPicPr>
        <p:blipFill rotWithShape="1">
          <a:blip r:embed="rId2"/>
          <a:srcRect l="-235" t="-14837" r="-1525" b="-14837"/>
          <a:stretch/>
        </p:blipFill>
        <p:spPr>
          <a:xfrm>
            <a:off x="5556834" y="0"/>
            <a:ext cx="6659880" cy="6857999"/>
          </a:xfrm>
        </p:spPr>
      </p:pic>
      <p:sp>
        <p:nvSpPr>
          <p:cNvPr id="5" name="Text Placeholder 4">
            <a:extLst>
              <a:ext uri="{FF2B5EF4-FFF2-40B4-BE49-F238E27FC236}">
                <a16:creationId xmlns:a16="http://schemas.microsoft.com/office/drawing/2014/main" id="{5F026034-661A-F849-4702-D8E1AE2FAC3E}"/>
              </a:ext>
            </a:extLst>
          </p:cNvPr>
          <p:cNvSpPr>
            <a:spLocks noGrp="1"/>
          </p:cNvSpPr>
          <p:nvPr>
            <p:ph type="body" sz="half" idx="2"/>
          </p:nvPr>
        </p:nvSpPr>
        <p:spPr>
          <a:xfrm>
            <a:off x="723900" y="2855968"/>
            <a:ext cx="3855720" cy="3606616"/>
          </a:xfrm>
        </p:spPr>
        <p:txBody>
          <a:bodyPr>
            <a:normAutofit/>
          </a:bodyPr>
          <a:lstStyle/>
          <a:p>
            <a:r>
              <a:rPr lang="en-US" dirty="0"/>
              <a:t>To study how air pollution affects human health, one approach is to use </a:t>
            </a:r>
            <a:r>
              <a:rPr lang="en-US" b="1" dirty="0"/>
              <a:t>time series studies</a:t>
            </a:r>
            <a:r>
              <a:rPr lang="en-US" dirty="0"/>
              <a:t>.</a:t>
            </a:r>
          </a:p>
          <a:p>
            <a:r>
              <a:rPr lang="en-US" dirty="0"/>
              <a:t>These investigate how rates of a health outcome change from day-to-day in a city in association with changing patterns of exposure to something like ambient air pollution or outdoor temperature.</a:t>
            </a:r>
          </a:p>
          <a:p>
            <a:r>
              <a:rPr lang="en-US" dirty="0"/>
              <a:t>These often leverage </a:t>
            </a:r>
            <a:r>
              <a:rPr lang="en-US" b="1" dirty="0"/>
              <a:t>secondary data</a:t>
            </a:r>
            <a:r>
              <a:rPr lang="en-US" dirty="0"/>
              <a:t>, including insurance claims data, vital statistics, and monitoring data.</a:t>
            </a:r>
          </a:p>
        </p:txBody>
      </p:sp>
    </p:spTree>
    <p:extLst>
      <p:ext uri="{BB962C8B-B14F-4D97-AF65-F5344CB8AC3E}">
        <p14:creationId xmlns:p14="http://schemas.microsoft.com/office/powerpoint/2010/main" val="96109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B5A4-F0A7-2D2B-CB23-90A766D90FAF}"/>
              </a:ext>
            </a:extLst>
          </p:cNvPr>
          <p:cNvSpPr>
            <a:spLocks noGrp="1"/>
          </p:cNvSpPr>
          <p:nvPr>
            <p:ph type="title"/>
          </p:nvPr>
        </p:nvSpPr>
        <p:spPr/>
        <p:txBody>
          <a:bodyPr/>
          <a:lstStyle/>
          <a:p>
            <a:r>
              <a:rPr lang="en-US" dirty="0"/>
              <a:t>Air pollution and human health</a:t>
            </a:r>
          </a:p>
        </p:txBody>
      </p:sp>
      <p:pic>
        <p:nvPicPr>
          <p:cNvPr id="6" name="Picture Placeholder 5">
            <a:extLst>
              <a:ext uri="{FF2B5EF4-FFF2-40B4-BE49-F238E27FC236}">
                <a16:creationId xmlns:a16="http://schemas.microsoft.com/office/drawing/2014/main" id="{6D14B369-F208-352C-775A-94E9CD16C2A1}"/>
              </a:ext>
            </a:extLst>
          </p:cNvPr>
          <p:cNvPicPr>
            <a:picLocks noGrp="1" noChangeAspect="1"/>
          </p:cNvPicPr>
          <p:nvPr>
            <p:ph type="pic" idx="1"/>
          </p:nvPr>
        </p:nvPicPr>
        <p:blipFill rotWithShape="1">
          <a:blip r:embed="rId2"/>
          <a:srcRect l="-2199" t="-63867" r="-2322" b="-63867"/>
          <a:stretch/>
        </p:blipFill>
        <p:spPr>
          <a:xfrm>
            <a:off x="5532120" y="0"/>
            <a:ext cx="6659880" cy="6857999"/>
          </a:xfrm>
        </p:spPr>
      </p:pic>
      <p:sp>
        <p:nvSpPr>
          <p:cNvPr id="5" name="Text Placeholder 4">
            <a:extLst>
              <a:ext uri="{FF2B5EF4-FFF2-40B4-BE49-F238E27FC236}">
                <a16:creationId xmlns:a16="http://schemas.microsoft.com/office/drawing/2014/main" id="{5F026034-661A-F849-4702-D8E1AE2FAC3E}"/>
              </a:ext>
            </a:extLst>
          </p:cNvPr>
          <p:cNvSpPr>
            <a:spLocks noGrp="1"/>
          </p:cNvSpPr>
          <p:nvPr>
            <p:ph type="body" sz="half" idx="2"/>
          </p:nvPr>
        </p:nvSpPr>
        <p:spPr>
          <a:xfrm>
            <a:off x="723900" y="2855968"/>
            <a:ext cx="3855720" cy="3680756"/>
          </a:xfrm>
        </p:spPr>
        <p:txBody>
          <a:bodyPr>
            <a:normAutofit/>
          </a:bodyPr>
          <a:lstStyle/>
          <a:p>
            <a:r>
              <a:rPr lang="en-US" dirty="0"/>
              <a:t>With a very severe event, like the London Fog, the association may be obvious directly from the data. </a:t>
            </a:r>
          </a:p>
          <a:p>
            <a:r>
              <a:rPr lang="en-US" dirty="0"/>
              <a:t>In many cases, there are many other factors that either confound the relationship or add noise. </a:t>
            </a:r>
          </a:p>
          <a:p>
            <a:r>
              <a:rPr lang="en-US" dirty="0"/>
              <a:t>We will often need to build statistical models to help address other factors that may explain some of the observed variation in either the exposure or the outcome of interest.</a:t>
            </a:r>
          </a:p>
        </p:txBody>
      </p:sp>
    </p:spTree>
    <p:extLst>
      <p:ext uri="{BB962C8B-B14F-4D97-AF65-F5344CB8AC3E}">
        <p14:creationId xmlns:p14="http://schemas.microsoft.com/office/powerpoint/2010/main" val="184534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0B5C-2853-AAEF-9B86-B7CD30D9D00F}"/>
              </a:ext>
            </a:extLst>
          </p:cNvPr>
          <p:cNvSpPr>
            <a:spLocks noGrp="1"/>
          </p:cNvSpPr>
          <p:nvPr>
            <p:ph type="title"/>
          </p:nvPr>
        </p:nvSpPr>
        <p:spPr/>
        <p:txBody>
          <a:bodyPr/>
          <a:lstStyle/>
          <a:p>
            <a:r>
              <a:rPr lang="en-US" dirty="0"/>
              <a:t>Controlled experiment</a:t>
            </a:r>
          </a:p>
        </p:txBody>
      </p:sp>
      <p:pic>
        <p:nvPicPr>
          <p:cNvPr id="11" name="Picture Placeholder 10">
            <a:extLst>
              <a:ext uri="{FF2B5EF4-FFF2-40B4-BE49-F238E27FC236}">
                <a16:creationId xmlns:a16="http://schemas.microsoft.com/office/drawing/2014/main" id="{95AD2C29-ADA0-E8B6-2F28-70CFBAE17774}"/>
              </a:ext>
            </a:extLst>
          </p:cNvPr>
          <p:cNvPicPr>
            <a:picLocks noGrp="1" noChangeAspect="1"/>
          </p:cNvPicPr>
          <p:nvPr>
            <p:ph type="pic" idx="1"/>
          </p:nvPr>
        </p:nvPicPr>
        <p:blipFill rotWithShape="1">
          <a:blip r:embed="rId2"/>
          <a:srcRect l="433" t="-31497" b="-31497"/>
          <a:stretch/>
        </p:blipFill>
        <p:spPr>
          <a:xfrm>
            <a:off x="5532120" y="0"/>
            <a:ext cx="6659880" cy="6857999"/>
          </a:xfrm>
        </p:spPr>
      </p:pic>
      <p:sp>
        <p:nvSpPr>
          <p:cNvPr id="9" name="Text Placeholder 8">
            <a:extLst>
              <a:ext uri="{FF2B5EF4-FFF2-40B4-BE49-F238E27FC236}">
                <a16:creationId xmlns:a16="http://schemas.microsoft.com/office/drawing/2014/main" id="{6D5302AB-1473-99CA-A9FA-4753F323AB56}"/>
              </a:ext>
            </a:extLst>
          </p:cNvPr>
          <p:cNvSpPr>
            <a:spLocks noGrp="1"/>
          </p:cNvSpPr>
          <p:nvPr>
            <p:ph type="body" sz="half" idx="2"/>
          </p:nvPr>
        </p:nvSpPr>
        <p:spPr>
          <a:xfrm>
            <a:off x="723900" y="2261286"/>
            <a:ext cx="3855720" cy="4324865"/>
          </a:xfrm>
        </p:spPr>
        <p:txBody>
          <a:bodyPr>
            <a:normAutofit fontScale="92500" lnSpcReduction="20000"/>
          </a:bodyPr>
          <a:lstStyle/>
          <a:p>
            <a:r>
              <a:rPr lang="en-US" dirty="0"/>
              <a:t>In a controlled experiment, the researcher controls as many factors as possible, to allow the clearest picture of the effect of some factor of interest on an outcome of interest (for example, the effect of a drug on disease status).</a:t>
            </a:r>
          </a:p>
          <a:p>
            <a:r>
              <a:rPr lang="en-US" dirty="0"/>
              <a:t>In a laboratory setting, this can include </a:t>
            </a:r>
            <a:r>
              <a:rPr lang="en-US" b="1" dirty="0"/>
              <a:t>controlling </a:t>
            </a:r>
            <a:r>
              <a:rPr lang="en-US" dirty="0"/>
              <a:t>for the strain and age of each experimental animal and their environment and conditions during the experiment. It also includes using </a:t>
            </a:r>
            <a:r>
              <a:rPr lang="en-US" b="1" dirty="0"/>
              <a:t>random assignment</a:t>
            </a:r>
            <a:r>
              <a:rPr lang="en-US" dirty="0"/>
              <a:t> to help control for factors you may not have thought of.</a:t>
            </a:r>
          </a:p>
          <a:p>
            <a:r>
              <a:rPr lang="en-US" dirty="0"/>
              <a:t>This level of control helps to determine the effect of the one factor that is different between experimental groups (for example, the effect of the drug, if you have treated and control groups).</a:t>
            </a:r>
          </a:p>
        </p:txBody>
      </p:sp>
    </p:spTree>
    <p:extLst>
      <p:ext uri="{BB962C8B-B14F-4D97-AF65-F5344CB8AC3E}">
        <p14:creationId xmlns:p14="http://schemas.microsoft.com/office/powerpoint/2010/main" val="405993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88AE-052E-60F8-C4FF-A04584C03726}"/>
              </a:ext>
            </a:extLst>
          </p:cNvPr>
          <p:cNvSpPr>
            <a:spLocks noGrp="1"/>
          </p:cNvSpPr>
          <p:nvPr>
            <p:ph type="title"/>
          </p:nvPr>
        </p:nvSpPr>
        <p:spPr/>
        <p:txBody>
          <a:bodyPr/>
          <a:lstStyle/>
          <a:p>
            <a:r>
              <a:rPr lang="en-US" dirty="0"/>
              <a:t>Observational study</a:t>
            </a:r>
          </a:p>
        </p:txBody>
      </p:sp>
      <p:pic>
        <p:nvPicPr>
          <p:cNvPr id="7" name="Picture Placeholder 6">
            <a:extLst>
              <a:ext uri="{FF2B5EF4-FFF2-40B4-BE49-F238E27FC236}">
                <a16:creationId xmlns:a16="http://schemas.microsoft.com/office/drawing/2014/main" id="{5548743D-01EE-9679-3CC1-1AD93AC57170}"/>
              </a:ext>
            </a:extLst>
          </p:cNvPr>
          <p:cNvPicPr>
            <a:picLocks noGrp="1" noChangeAspect="1"/>
          </p:cNvPicPr>
          <p:nvPr>
            <p:ph type="pic" idx="1"/>
          </p:nvPr>
        </p:nvPicPr>
        <p:blipFill rotWithShape="1">
          <a:blip r:embed="rId2"/>
          <a:srcRect l="-9859" t="-29741" r="-6592" b="-29741"/>
          <a:stretch/>
        </p:blipFill>
        <p:spPr>
          <a:xfrm>
            <a:off x="5532120" y="0"/>
            <a:ext cx="6659880" cy="6857999"/>
          </a:xfrm>
        </p:spPr>
      </p:pic>
      <p:sp>
        <p:nvSpPr>
          <p:cNvPr id="5" name="Text Placeholder 4">
            <a:extLst>
              <a:ext uri="{FF2B5EF4-FFF2-40B4-BE49-F238E27FC236}">
                <a16:creationId xmlns:a16="http://schemas.microsoft.com/office/drawing/2014/main" id="{F3BA6040-4444-3CB5-6DC9-B5E25C2C05CF}"/>
              </a:ext>
            </a:extLst>
          </p:cNvPr>
          <p:cNvSpPr>
            <a:spLocks noGrp="1"/>
          </p:cNvSpPr>
          <p:nvPr>
            <p:ph type="body" sz="half" idx="2"/>
          </p:nvPr>
        </p:nvSpPr>
        <p:spPr>
          <a:xfrm>
            <a:off x="723900" y="2088291"/>
            <a:ext cx="3855720" cy="4226011"/>
          </a:xfrm>
        </p:spPr>
        <p:txBody>
          <a:bodyPr>
            <a:normAutofit/>
          </a:bodyPr>
          <a:lstStyle/>
          <a:p>
            <a:r>
              <a:rPr lang="en-US" dirty="0"/>
              <a:t>An </a:t>
            </a:r>
            <a:r>
              <a:rPr lang="en-US" b="1" dirty="0"/>
              <a:t>observational study</a:t>
            </a:r>
            <a:r>
              <a:rPr lang="en-US" dirty="0"/>
              <a:t> can often allow a researcher to leverage massive relevant datasets, using data that were already collected through monitoring programs, vital statistics, or other records. </a:t>
            </a:r>
          </a:p>
          <a:p>
            <a:r>
              <a:rPr lang="en-US" dirty="0"/>
              <a:t>Further, an </a:t>
            </a:r>
            <a:r>
              <a:rPr lang="en-US" b="1" dirty="0"/>
              <a:t>observational study</a:t>
            </a:r>
            <a:r>
              <a:rPr lang="en-US" dirty="0"/>
              <a:t> often studies an association “in the wild”, rather than under controlled or otherwise unusual conditions, which can provide it with good </a:t>
            </a:r>
            <a:r>
              <a:rPr lang="en-US" b="1" dirty="0"/>
              <a:t>external validity</a:t>
            </a:r>
            <a:r>
              <a:rPr lang="en-US" dirty="0"/>
              <a:t>. </a:t>
            </a:r>
          </a:p>
        </p:txBody>
      </p:sp>
    </p:spTree>
    <p:extLst>
      <p:ext uri="{BB962C8B-B14F-4D97-AF65-F5344CB8AC3E}">
        <p14:creationId xmlns:p14="http://schemas.microsoft.com/office/powerpoint/2010/main" val="188260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88AE-052E-60F8-C4FF-A04584C03726}"/>
              </a:ext>
            </a:extLst>
          </p:cNvPr>
          <p:cNvSpPr>
            <a:spLocks noGrp="1"/>
          </p:cNvSpPr>
          <p:nvPr>
            <p:ph type="title"/>
          </p:nvPr>
        </p:nvSpPr>
        <p:spPr/>
        <p:txBody>
          <a:bodyPr/>
          <a:lstStyle/>
          <a:p>
            <a:r>
              <a:rPr lang="en-US" dirty="0"/>
              <a:t>Observational study</a:t>
            </a:r>
          </a:p>
        </p:txBody>
      </p:sp>
      <p:sp>
        <p:nvSpPr>
          <p:cNvPr id="5" name="Text Placeholder 4">
            <a:extLst>
              <a:ext uri="{FF2B5EF4-FFF2-40B4-BE49-F238E27FC236}">
                <a16:creationId xmlns:a16="http://schemas.microsoft.com/office/drawing/2014/main" id="{F3BA6040-4444-3CB5-6DC9-B5E25C2C05CF}"/>
              </a:ext>
            </a:extLst>
          </p:cNvPr>
          <p:cNvSpPr>
            <a:spLocks noGrp="1"/>
          </p:cNvSpPr>
          <p:nvPr>
            <p:ph type="body" sz="half" idx="2"/>
          </p:nvPr>
        </p:nvSpPr>
        <p:spPr>
          <a:xfrm>
            <a:off x="723900" y="2088291"/>
            <a:ext cx="3855720" cy="4226011"/>
          </a:xfrm>
        </p:spPr>
        <p:txBody>
          <a:bodyPr>
            <a:normAutofit fontScale="92500" lnSpcReduction="20000"/>
          </a:bodyPr>
          <a:lstStyle/>
          <a:p>
            <a:r>
              <a:rPr lang="en-US" dirty="0"/>
              <a:t>However, an observational study typically cannot provide the same kind of control or randomized assignment that a controlled experiment can.</a:t>
            </a:r>
          </a:p>
          <a:p>
            <a:r>
              <a:rPr lang="en-US" dirty="0"/>
              <a:t>When conducting an observational study, you must think carefully about factors that could act as </a:t>
            </a:r>
            <a:r>
              <a:rPr lang="en-US" b="1" dirty="0"/>
              <a:t>potential confounders</a:t>
            </a:r>
            <a:r>
              <a:rPr lang="en-US" dirty="0"/>
              <a:t>, which are association with variation in both the exposure and the outcome, or as </a:t>
            </a:r>
            <a:r>
              <a:rPr lang="en-US" b="1" dirty="0"/>
              <a:t>extraneous factors</a:t>
            </a:r>
            <a:r>
              <a:rPr lang="en-US" dirty="0"/>
              <a:t>, which explain some of the variation in the outcome but are not associated with the exposure.</a:t>
            </a:r>
          </a:p>
          <a:p>
            <a:r>
              <a:rPr lang="en-US" dirty="0"/>
              <a:t>You may be able to build statistical models that will allow you to account for these factors and therefore gain knowledge from the data, even if it was not collected in a controlled setting.</a:t>
            </a:r>
          </a:p>
        </p:txBody>
      </p:sp>
      <p:sp>
        <p:nvSpPr>
          <p:cNvPr id="3" name="Oval 2">
            <a:extLst>
              <a:ext uri="{FF2B5EF4-FFF2-40B4-BE49-F238E27FC236}">
                <a16:creationId xmlns:a16="http://schemas.microsoft.com/office/drawing/2014/main" id="{FF59D85B-18F0-2FDE-0629-263C647A4CE1}"/>
              </a:ext>
            </a:extLst>
          </p:cNvPr>
          <p:cNvSpPr/>
          <p:nvPr/>
        </p:nvSpPr>
        <p:spPr>
          <a:xfrm>
            <a:off x="6096000" y="2392017"/>
            <a:ext cx="2107095" cy="2067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Temperature</a:t>
            </a:r>
          </a:p>
        </p:txBody>
      </p:sp>
      <p:sp>
        <p:nvSpPr>
          <p:cNvPr id="4" name="Oval 3">
            <a:extLst>
              <a:ext uri="{FF2B5EF4-FFF2-40B4-BE49-F238E27FC236}">
                <a16:creationId xmlns:a16="http://schemas.microsoft.com/office/drawing/2014/main" id="{12AEE4BF-2A96-AC17-8831-32729F411BAF}"/>
              </a:ext>
            </a:extLst>
          </p:cNvPr>
          <p:cNvSpPr/>
          <p:nvPr/>
        </p:nvSpPr>
        <p:spPr>
          <a:xfrm>
            <a:off x="9859628" y="2392017"/>
            <a:ext cx="2107095" cy="206733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Mortality</a:t>
            </a:r>
          </a:p>
        </p:txBody>
      </p:sp>
      <p:sp>
        <p:nvSpPr>
          <p:cNvPr id="6" name="Oval 5">
            <a:extLst>
              <a:ext uri="{FF2B5EF4-FFF2-40B4-BE49-F238E27FC236}">
                <a16:creationId xmlns:a16="http://schemas.microsoft.com/office/drawing/2014/main" id="{E871C79F-2829-6873-6E68-326B99823414}"/>
              </a:ext>
            </a:extLst>
          </p:cNvPr>
          <p:cNvSpPr/>
          <p:nvPr/>
        </p:nvSpPr>
        <p:spPr>
          <a:xfrm>
            <a:off x="7977811" y="291549"/>
            <a:ext cx="2107095" cy="206733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Season of the year</a:t>
            </a:r>
          </a:p>
        </p:txBody>
      </p:sp>
      <p:sp>
        <p:nvSpPr>
          <p:cNvPr id="8" name="Oval 7">
            <a:extLst>
              <a:ext uri="{FF2B5EF4-FFF2-40B4-BE49-F238E27FC236}">
                <a16:creationId xmlns:a16="http://schemas.microsoft.com/office/drawing/2014/main" id="{24A88DF4-862C-E7ED-6C6C-626E718A2B8F}"/>
              </a:ext>
            </a:extLst>
          </p:cNvPr>
          <p:cNvSpPr/>
          <p:nvPr/>
        </p:nvSpPr>
        <p:spPr>
          <a:xfrm>
            <a:off x="7977811" y="4492485"/>
            <a:ext cx="2107095" cy="206733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Day of the week</a:t>
            </a:r>
          </a:p>
        </p:txBody>
      </p:sp>
      <p:cxnSp>
        <p:nvCxnSpPr>
          <p:cNvPr id="9" name="Straight Arrow Connector 8">
            <a:extLst>
              <a:ext uri="{FF2B5EF4-FFF2-40B4-BE49-F238E27FC236}">
                <a16:creationId xmlns:a16="http://schemas.microsoft.com/office/drawing/2014/main" id="{B7EF083A-A46A-4B91-EC7F-CF264933E690}"/>
              </a:ext>
            </a:extLst>
          </p:cNvPr>
          <p:cNvCxnSpPr>
            <a:cxnSpLocks/>
            <a:stCxn id="3" idx="6"/>
          </p:cNvCxnSpPr>
          <p:nvPr/>
        </p:nvCxnSpPr>
        <p:spPr>
          <a:xfrm>
            <a:off x="8203095" y="3425687"/>
            <a:ext cx="1431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071F5A2-9EA3-4866-C7A9-8A09C291AD2A}"/>
              </a:ext>
            </a:extLst>
          </p:cNvPr>
          <p:cNvCxnSpPr>
            <a:cxnSpLocks/>
          </p:cNvCxnSpPr>
          <p:nvPr/>
        </p:nvCxnSpPr>
        <p:spPr>
          <a:xfrm>
            <a:off x="10084906" y="1345096"/>
            <a:ext cx="682489" cy="861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16E8013-DE43-DA41-9A82-4ABB4F95DEE7}"/>
              </a:ext>
            </a:extLst>
          </p:cNvPr>
          <p:cNvCxnSpPr>
            <a:cxnSpLocks/>
          </p:cNvCxnSpPr>
          <p:nvPr/>
        </p:nvCxnSpPr>
        <p:spPr>
          <a:xfrm flipV="1">
            <a:off x="10084906" y="4492485"/>
            <a:ext cx="828269" cy="980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008295E-9F30-D8E1-21F9-B4B84BB86F2D}"/>
              </a:ext>
            </a:extLst>
          </p:cNvPr>
          <p:cNvCxnSpPr>
            <a:cxnSpLocks/>
          </p:cNvCxnSpPr>
          <p:nvPr/>
        </p:nvCxnSpPr>
        <p:spPr>
          <a:xfrm flipH="1">
            <a:off x="7149547" y="1345096"/>
            <a:ext cx="828264" cy="861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00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0B5C-2853-AAEF-9B86-B7CD30D9D00F}"/>
              </a:ext>
            </a:extLst>
          </p:cNvPr>
          <p:cNvSpPr>
            <a:spLocks noGrp="1"/>
          </p:cNvSpPr>
          <p:nvPr>
            <p:ph type="title"/>
          </p:nvPr>
        </p:nvSpPr>
        <p:spPr/>
        <p:txBody>
          <a:bodyPr/>
          <a:lstStyle/>
          <a:p>
            <a:r>
              <a:rPr lang="en-US" dirty="0"/>
              <a:t>Exploratory data analysis</a:t>
            </a:r>
          </a:p>
        </p:txBody>
      </p:sp>
      <p:pic>
        <p:nvPicPr>
          <p:cNvPr id="7" name="Picture Placeholder 6">
            <a:extLst>
              <a:ext uri="{FF2B5EF4-FFF2-40B4-BE49-F238E27FC236}">
                <a16:creationId xmlns:a16="http://schemas.microsoft.com/office/drawing/2014/main" id="{90DADC55-52A9-2A87-B13E-E1934456E97D}"/>
              </a:ext>
            </a:extLst>
          </p:cNvPr>
          <p:cNvPicPr>
            <a:picLocks noGrp="1" noChangeAspect="1"/>
          </p:cNvPicPr>
          <p:nvPr>
            <p:ph type="pic" idx="1"/>
          </p:nvPr>
        </p:nvPicPr>
        <p:blipFill rotWithShape="1">
          <a:blip r:embed="rId2"/>
          <a:srcRect l="-642" t="-22549" b="-22549"/>
          <a:stretch/>
        </p:blipFill>
        <p:spPr>
          <a:xfrm>
            <a:off x="5532120" y="0"/>
            <a:ext cx="6659880" cy="6857999"/>
          </a:xfrm>
        </p:spPr>
      </p:pic>
      <p:sp>
        <p:nvSpPr>
          <p:cNvPr id="4" name="Text Placeholder 3">
            <a:extLst>
              <a:ext uri="{FF2B5EF4-FFF2-40B4-BE49-F238E27FC236}">
                <a16:creationId xmlns:a16="http://schemas.microsoft.com/office/drawing/2014/main" id="{15B6A0ED-8C97-AB75-D07F-2B439605C4D8}"/>
              </a:ext>
            </a:extLst>
          </p:cNvPr>
          <p:cNvSpPr>
            <a:spLocks noGrp="1"/>
          </p:cNvSpPr>
          <p:nvPr>
            <p:ph type="body" sz="half" idx="2"/>
          </p:nvPr>
        </p:nvSpPr>
        <p:spPr>
          <a:xfrm>
            <a:off x="723900" y="2125362"/>
            <a:ext cx="3855720" cy="4046838"/>
          </a:xfrm>
        </p:spPr>
        <p:txBody>
          <a:bodyPr>
            <a:normAutofit/>
          </a:bodyPr>
          <a:lstStyle/>
          <a:p>
            <a:r>
              <a:rPr lang="en-US" dirty="0"/>
              <a:t>When you are working with </a:t>
            </a:r>
            <a:r>
              <a:rPr lang="en-US" b="1" dirty="0"/>
              <a:t>secondary data </a:t>
            </a:r>
            <a:r>
              <a:rPr lang="en-US" dirty="0"/>
              <a:t>for an </a:t>
            </a:r>
            <a:r>
              <a:rPr lang="en-US" b="1" dirty="0"/>
              <a:t>observational study</a:t>
            </a:r>
            <a:r>
              <a:rPr lang="en-US" dirty="0"/>
              <a:t>, it is critical to perform a lot of exploratory data analysis to make sure you understand major patterns of variation in the exposure and outcome of interest.</a:t>
            </a:r>
          </a:p>
          <a:p>
            <a:r>
              <a:rPr lang="en-US" dirty="0"/>
              <a:t>This </a:t>
            </a:r>
            <a:r>
              <a:rPr lang="en-US" b="1" dirty="0"/>
              <a:t>exploratory data analysis</a:t>
            </a:r>
            <a:r>
              <a:rPr lang="en-US" dirty="0"/>
              <a:t> can help you develop a framework for building a statistical model. It can help you determine which factors might be confounding or contributing noise as you model the relationship between the exposure and outcome.</a:t>
            </a:r>
          </a:p>
        </p:txBody>
      </p:sp>
    </p:spTree>
    <p:extLst>
      <p:ext uri="{BB962C8B-B14F-4D97-AF65-F5344CB8AC3E}">
        <p14:creationId xmlns:p14="http://schemas.microsoft.com/office/powerpoint/2010/main" val="29624891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{3D1DE9CA-8C37-184C-9C35-E1C58E4E53DB}tf10001072</Template>
  <TotalTime>244</TotalTime>
  <Words>558</Words>
  <Application>Microsoft Macintosh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ERHS 732</vt:lpstr>
      <vt:lpstr>Air pollution and human health</vt:lpstr>
      <vt:lpstr>Air pollution and human health</vt:lpstr>
      <vt:lpstr>Air pollution and human health</vt:lpstr>
      <vt:lpstr>Controlled experiment</vt:lpstr>
      <vt:lpstr>Observational study</vt:lpstr>
      <vt:lpstr>Observational study</vt:lpstr>
      <vt:lpstr>Exploratory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ERHS 732</dc:title>
  <dc:creator>Anderson,Brooke</dc:creator>
  <cp:lastModifiedBy>Anderson,Brooke</cp:lastModifiedBy>
  <cp:revision>19</cp:revision>
  <dcterms:created xsi:type="dcterms:W3CDTF">2022-08-22T15:14:06Z</dcterms:created>
  <dcterms:modified xsi:type="dcterms:W3CDTF">2022-08-22T19:27:47Z</dcterms:modified>
</cp:coreProperties>
</file>