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8803600" cy="432054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-2868" y="1110"/>
      </p:cViewPr>
      <p:guideLst>
        <p:guide orient="horz" pos="13608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0664E-F26F-46C2-9437-90B52107BFF3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801688"/>
            <a:ext cx="267335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CFEAC-0653-4DA8-9702-1FBBEC030A5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1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FEAC-0653-4DA8-9702-1FBBEC030A5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34652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34652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427360" y="1010988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427360" y="2319840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4427360" y="1010988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40000" y="10109880"/>
            <a:ext cx="25346520" cy="250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346520" cy="2505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368880" cy="2505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4427360" y="10109880"/>
            <a:ext cx="12368880" cy="2505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60360" y="13421520"/>
            <a:ext cx="24482880" cy="21746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4427360" y="10109880"/>
            <a:ext cx="12368880" cy="2505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368880" cy="2505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427360" y="1010988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427360" y="2319840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427360" y="10109880"/>
            <a:ext cx="1236888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346160" cy="11952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411480" tIns="205920" rIns="411480" bIns="205920" anchor="ctr"/>
          <a:lstStyle/>
          <a:p>
            <a:pPr algn="ctr">
              <a:lnSpc>
                <a:spcPct val="100000"/>
              </a:lnSpc>
            </a:pPr>
            <a:r>
              <a:rPr lang="pt-BR" sz="19800">
                <a:solidFill>
                  <a:srgbClr val="000000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8100">
                <a:solidFill>
                  <a:srgbClr val="000000"/>
                </a:solidFill>
                <a:latin typeface="Calibri"/>
              </a:rPr>
              <a:t>11/03/13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F101E1-3151-41E1-9191-419191C16161}" type="slidenum">
              <a:rPr lang="pt-BR" sz="810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346520" cy="250585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9811240" cy="44172720"/>
          </a:xfrm>
          <a:prstGeom prst="rect">
            <a:avLst/>
          </a:prstGeom>
        </p:spPr>
      </p:pic>
      <p:pic>
        <p:nvPicPr>
          <p:cNvPr id="38" name="Imagem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360" y="1152360"/>
            <a:ext cx="7272360" cy="2908800"/>
          </a:xfrm>
          <a:prstGeom prst="rect">
            <a:avLst/>
          </a:prstGeom>
        </p:spPr>
      </p:pic>
      <p:pic>
        <p:nvPicPr>
          <p:cNvPr id="39" name="Imagem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360" y="40612680"/>
            <a:ext cx="4939200" cy="3052080"/>
          </a:xfrm>
          <a:prstGeom prst="rect">
            <a:avLst/>
          </a:prstGeom>
        </p:spPr>
      </p:pic>
      <p:pic>
        <p:nvPicPr>
          <p:cNvPr id="40" name="Imagem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64720" y="40612680"/>
            <a:ext cx="6453720" cy="3093840"/>
          </a:xfrm>
          <a:prstGeom prst="rect">
            <a:avLst/>
          </a:prstGeom>
        </p:spPr>
      </p:pic>
      <p:pic>
        <p:nvPicPr>
          <p:cNvPr id="41" name="Imagem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042880" y="40540680"/>
            <a:ext cx="6477120" cy="3103200"/>
          </a:xfrm>
          <a:prstGeom prst="rect">
            <a:avLst/>
          </a:prstGeom>
        </p:spPr>
      </p:pic>
      <p:pic>
        <p:nvPicPr>
          <p:cNvPr id="42" name="Imagem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985800" y="40612812"/>
            <a:ext cx="6486120" cy="3103200"/>
          </a:xfrm>
          <a:prstGeom prst="rect">
            <a:avLst/>
          </a:prstGeom>
        </p:spPr>
      </p:pic>
      <p:sp>
        <p:nvSpPr>
          <p:cNvPr id="43" name="CustomShape 1"/>
          <p:cNvSpPr/>
          <p:nvPr/>
        </p:nvSpPr>
        <p:spPr>
          <a:xfrm>
            <a:off x="648360" y="40396680"/>
            <a:ext cx="7032960" cy="318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>
                <a:solidFill>
                  <a:srgbClr val="000000"/>
                </a:solidFill>
                <a:latin typeface="Calibri"/>
              </a:rPr>
              <a:t>Apoio: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6058160" y="40324680"/>
            <a:ext cx="11867040" cy="318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>
                <a:solidFill>
                  <a:srgbClr val="000000"/>
                </a:solidFill>
                <a:latin typeface="Calibri"/>
              </a:rPr>
              <a:t>Instituições Participantes: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11557584" y="662394"/>
            <a:ext cx="16777664" cy="388873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pt-BR" sz="8100" b="1" dirty="0" smtClean="0">
                <a:solidFill>
                  <a:srgbClr val="E46C0A"/>
                </a:solidFill>
                <a:latin typeface="Calibri"/>
              </a:rPr>
              <a:t> Futebol de </a:t>
            </a:r>
            <a:r>
              <a:rPr lang="pt-BR" sz="8100" b="1" dirty="0" smtClean="0">
                <a:solidFill>
                  <a:srgbClr val="E46C0A"/>
                </a:solidFill>
                <a:latin typeface="Calibri"/>
              </a:rPr>
              <a:t>Robôs </a:t>
            </a:r>
            <a:r>
              <a:rPr lang="pt-BR" sz="8100" b="1" dirty="0" smtClean="0">
                <a:solidFill>
                  <a:srgbClr val="E46C0A"/>
                </a:solidFill>
                <a:latin typeface="Calibri"/>
              </a:rPr>
              <a:t>como </a:t>
            </a:r>
            <a:r>
              <a:rPr lang="pt-BR" sz="8100" b="1" dirty="0" smtClean="0">
                <a:solidFill>
                  <a:srgbClr val="E46C0A"/>
                </a:solidFill>
                <a:latin typeface="Calibri"/>
              </a:rPr>
              <a:t>Incentivo</a:t>
            </a:r>
          </a:p>
          <a:p>
            <a:pPr algn="ctr"/>
            <a:r>
              <a:rPr lang="pt-BR" sz="8100" b="1" dirty="0" smtClean="0">
                <a:solidFill>
                  <a:srgbClr val="E46C0A"/>
                </a:solidFill>
                <a:latin typeface="Calibri"/>
              </a:rPr>
              <a:t> </a:t>
            </a:r>
            <a:r>
              <a:rPr lang="pt-BR" sz="8100" b="1" dirty="0" smtClean="0">
                <a:solidFill>
                  <a:srgbClr val="E46C0A"/>
                </a:solidFill>
                <a:latin typeface="Calibri"/>
              </a:rPr>
              <a:t>à </a:t>
            </a:r>
            <a:r>
              <a:rPr lang="pt-BR" sz="8100" b="1" dirty="0" smtClean="0">
                <a:solidFill>
                  <a:srgbClr val="E46C0A"/>
                </a:solidFill>
                <a:latin typeface="Calibri"/>
              </a:rPr>
              <a:t>Engenharia Mecatrônica</a:t>
            </a:r>
            <a:endParaRPr lang="pt-BR" sz="8100" b="1" dirty="0" smtClean="0">
              <a:solidFill>
                <a:srgbClr val="E46C0A"/>
              </a:solidFill>
              <a:latin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321680" y="9073308"/>
            <a:ext cx="6624736" cy="775385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086" tIns="41043" rIns="82086" bIns="41043">
            <a:spAutoFit/>
          </a:bodyPr>
          <a:lstStyle/>
          <a:p>
            <a:pPr algn="ctr">
              <a:defRPr/>
            </a:pPr>
            <a:r>
              <a:rPr lang="es-ES_tradnl" sz="4500" b="1" dirty="0" smtClean="0">
                <a:latin typeface="Arial" pitchFamily="34" charset="0"/>
                <a:cs typeface="Arial" pitchFamily="34" charset="0"/>
              </a:rPr>
              <a:t>  INTRODUÇÃO</a:t>
            </a:r>
            <a:endParaRPr lang="es-ES_tradnl" sz="4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0666496" y="9073308"/>
            <a:ext cx="6624736" cy="775385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086" tIns="41043" rIns="82086" bIns="41043">
            <a:spAutoFit/>
          </a:bodyPr>
          <a:lstStyle/>
          <a:p>
            <a:pPr algn="ctr">
              <a:defRPr/>
            </a:pPr>
            <a:r>
              <a:rPr lang="es-ES_tradnl" sz="4500" b="1" dirty="0" smtClean="0">
                <a:latin typeface="Arial" pitchFamily="34" charset="0"/>
                <a:cs typeface="Arial" pitchFamily="34" charset="0"/>
              </a:rPr>
              <a:t>DESENVOLVIMENTO</a:t>
            </a:r>
            <a:endParaRPr lang="es-ES_tradnl" sz="4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DeTexto 37"/>
          <p:cNvSpPr txBox="1">
            <a:spLocks noChangeArrowheads="1"/>
          </p:cNvSpPr>
          <p:nvPr/>
        </p:nvSpPr>
        <p:spPr bwMode="auto">
          <a:xfrm>
            <a:off x="13393689" y="10297444"/>
            <a:ext cx="6768751" cy="1177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86" tIns="41043" rIns="82086" bIns="41043">
            <a:spAutoFit/>
          </a:bodyPr>
          <a:lstStyle/>
          <a:p>
            <a:pPr algn="just"/>
            <a:r>
              <a:rPr lang="pt-BR" sz="40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20"/>
          <p:cNvSpPr txBox="1">
            <a:spLocks noChangeArrowheads="1"/>
          </p:cNvSpPr>
          <p:nvPr/>
        </p:nvSpPr>
        <p:spPr bwMode="auto">
          <a:xfrm>
            <a:off x="20522480" y="10369452"/>
            <a:ext cx="7272040" cy="69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86" tIns="41043" rIns="82086" bIns="41043">
            <a:spAutoFit/>
          </a:bodyPr>
          <a:lstStyle/>
          <a:p>
            <a:pPr algn="just"/>
            <a:r>
              <a:rPr lang="pt-BR" sz="4000" dirty="0" smtClean="0">
                <a:latin typeface="Calibri" pitchFamily="34" charset="0"/>
                <a:cs typeface="Arial" pitchFamily="34" charset="0"/>
              </a:rPr>
              <a:t>	</a:t>
            </a:r>
            <a:endParaRPr lang="pt-BR" sz="40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3471435" y="30265496"/>
            <a:ext cx="6624736" cy="775385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086" tIns="41043" rIns="82086" bIns="41043">
            <a:spAutoFit/>
          </a:bodyPr>
          <a:lstStyle/>
          <a:p>
            <a:pPr algn="ctr">
              <a:defRPr/>
            </a:pPr>
            <a:r>
              <a:rPr lang="es-ES_tradnl" sz="4500" b="1" dirty="0" smtClean="0">
                <a:latin typeface="Arial" pitchFamily="34" charset="0"/>
                <a:cs typeface="Arial" pitchFamily="34" charset="0"/>
              </a:rPr>
              <a:t>MÉTODOS</a:t>
            </a:r>
            <a:endParaRPr lang="es-ES_tradnl" sz="4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aixaDeTexto 29"/>
          <p:cNvSpPr txBox="1">
            <a:spLocks noChangeArrowheads="1"/>
          </p:cNvSpPr>
          <p:nvPr/>
        </p:nvSpPr>
        <p:spPr bwMode="auto">
          <a:xfrm>
            <a:off x="13453756" y="31179764"/>
            <a:ext cx="6624736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pt-BR" sz="4000" dirty="0" smtClean="0">
                <a:latin typeface="Calibri" pitchFamily="34" charset="0"/>
                <a:cs typeface="Arial" pitchFamily="34" charset="0"/>
              </a:rPr>
              <a:t> </a:t>
            </a:r>
            <a:r>
              <a:rPr lang="pt-BR" sz="4000" dirty="0" smtClean="0">
                <a:latin typeface="Calibri" pitchFamily="34" charset="0"/>
              </a:rPr>
              <a:t>Por </a:t>
            </a:r>
            <a:r>
              <a:rPr lang="pt-BR" sz="4000" dirty="0" smtClean="0">
                <a:latin typeface="Calibri" pitchFamily="34" charset="0"/>
              </a:rPr>
              <a:t>se tratar </a:t>
            </a:r>
            <a:r>
              <a:rPr lang="pt-BR" sz="4000" dirty="0" smtClean="0">
                <a:latin typeface="Calibri" pitchFamily="34" charset="0"/>
              </a:rPr>
              <a:t>de um projeto mecatrônico, o Futebol de Robôs envolve diversas áreas distintas. O projeto mecânico do robô foi desenvolvido </a:t>
            </a:r>
            <a:r>
              <a:rPr lang="pt-BR" sz="4000" dirty="0" smtClean="0">
                <a:latin typeface="Calibri" pitchFamily="34" charset="0"/>
              </a:rPr>
              <a:t>em  software de modelagem. A eletrônica foi desenvolvida baseada em </a:t>
            </a:r>
            <a:r>
              <a:rPr lang="pt-BR" sz="4000" dirty="0" err="1" smtClean="0">
                <a:latin typeface="Calibri" pitchFamily="34" charset="0"/>
              </a:rPr>
              <a:t>micro-controladores</a:t>
            </a:r>
            <a:r>
              <a:rPr lang="pt-BR" sz="4000" dirty="0" smtClean="0">
                <a:latin typeface="Calibri" pitchFamily="34" charset="0"/>
              </a:rPr>
              <a:t>. A programação da estratégia de jogo é baseada no paradigma de orientação a objetos.</a:t>
            </a:r>
            <a:r>
              <a:rPr lang="pt-BR" sz="4000" dirty="0" smtClean="0">
                <a:latin typeface="Calibri" pitchFamily="34" charset="0"/>
              </a:rPr>
              <a:t> </a:t>
            </a:r>
            <a:endParaRPr lang="pt-BR" sz="4000" dirty="0">
              <a:latin typeface="Calibri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3393689" y="22075841"/>
            <a:ext cx="6624736" cy="775385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086" tIns="41043" rIns="82086" bIns="41043">
            <a:spAutoFit/>
          </a:bodyPr>
          <a:lstStyle/>
          <a:p>
            <a:pPr algn="ctr">
              <a:defRPr/>
            </a:pPr>
            <a:r>
              <a:rPr lang="es-ES_tradnl" sz="4500" b="1" dirty="0" smtClean="0">
                <a:latin typeface="Arial" pitchFamily="34" charset="0"/>
                <a:cs typeface="Arial" pitchFamily="34" charset="0"/>
              </a:rPr>
              <a:t>OBJETIVOS </a:t>
            </a:r>
            <a:endParaRPr lang="es-ES_tradnl" sz="4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450472" y="32331892"/>
            <a:ext cx="7344816" cy="775385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086" tIns="41043" rIns="82086" bIns="41043">
            <a:spAutoFit/>
          </a:bodyPr>
          <a:lstStyle/>
          <a:p>
            <a:pPr algn="ctr">
              <a:defRPr/>
            </a:pPr>
            <a:r>
              <a:rPr lang="es-ES_tradnl" sz="4500" b="1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es-ES_tradnl" sz="4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aixaDeTexto 20"/>
          <p:cNvSpPr txBox="1">
            <a:spLocks noChangeArrowheads="1"/>
          </p:cNvSpPr>
          <p:nvPr/>
        </p:nvSpPr>
        <p:spPr bwMode="auto">
          <a:xfrm>
            <a:off x="13321680" y="9937404"/>
            <a:ext cx="6696744" cy="623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86" tIns="41043" rIns="82086" bIns="41043">
            <a:spAutoFit/>
          </a:bodyPr>
          <a:lstStyle/>
          <a:p>
            <a:pPr algn="just"/>
            <a:r>
              <a:rPr lang="pt-BR" sz="4000" dirty="0" smtClean="0">
                <a:latin typeface="Calibri" pitchFamily="34" charset="0"/>
                <a:cs typeface="Arial" pitchFamily="34" charset="0"/>
              </a:rPr>
              <a:t>	</a:t>
            </a:r>
            <a:r>
              <a:rPr lang="pt-BR" sz="4000" dirty="0" smtClean="0">
                <a:latin typeface="Calibri" pitchFamily="34" charset="0"/>
              </a:rPr>
              <a:t>Existe no Brasil uma carência de </a:t>
            </a:r>
            <a:r>
              <a:rPr lang="pt-BR" sz="4000" dirty="0" smtClean="0">
                <a:latin typeface="Calibri" pitchFamily="34" charset="0"/>
              </a:rPr>
              <a:t>profissionais </a:t>
            </a:r>
            <a:r>
              <a:rPr lang="pt-BR" sz="4000" dirty="0" smtClean="0">
                <a:latin typeface="Calibri" pitchFamily="34" charset="0"/>
              </a:rPr>
              <a:t>qualificados na área de engenharia. O projeto Futebol </a:t>
            </a:r>
            <a:r>
              <a:rPr lang="pt-BR" sz="4000" dirty="0" smtClean="0">
                <a:latin typeface="Calibri" pitchFamily="34" charset="0"/>
              </a:rPr>
              <a:t>de </a:t>
            </a:r>
            <a:r>
              <a:rPr lang="pt-BR" sz="4000" dirty="0" smtClean="0">
                <a:latin typeface="Calibri" pitchFamily="34" charset="0"/>
              </a:rPr>
              <a:t>Robôs pode ser utilizado como meio de</a:t>
            </a:r>
            <a:r>
              <a:rPr lang="pt-BR" sz="4000" dirty="0">
                <a:latin typeface="Calibri" pitchFamily="34" charset="0"/>
              </a:rPr>
              <a:t> estimular e motivar </a:t>
            </a:r>
            <a:r>
              <a:rPr lang="pt-BR" sz="4000" dirty="0" smtClean="0">
                <a:latin typeface="Calibri" pitchFamily="34" charset="0"/>
              </a:rPr>
              <a:t>os alunos </a:t>
            </a:r>
            <a:r>
              <a:rPr lang="pt-BR" sz="4000" dirty="0">
                <a:latin typeface="Calibri" pitchFamily="34" charset="0"/>
              </a:rPr>
              <a:t>do ensino </a:t>
            </a:r>
            <a:r>
              <a:rPr lang="pt-BR" sz="4000" dirty="0" smtClean="0">
                <a:latin typeface="Calibri" pitchFamily="34" charset="0"/>
              </a:rPr>
              <a:t>médio, de </a:t>
            </a:r>
            <a:r>
              <a:rPr lang="pt-BR" sz="4000" dirty="0">
                <a:latin typeface="Calibri" pitchFamily="34" charset="0"/>
              </a:rPr>
              <a:t>uma forma divertida e interessante,</a:t>
            </a:r>
            <a:r>
              <a:rPr lang="pt-BR" sz="4000" dirty="0" smtClean="0">
                <a:latin typeface="Calibri" pitchFamily="34" charset="0"/>
              </a:rPr>
              <a:t> </a:t>
            </a:r>
            <a:r>
              <a:rPr lang="pt-BR" sz="4000" dirty="0">
                <a:latin typeface="Calibri" pitchFamily="34" charset="0"/>
              </a:rPr>
              <a:t>a cursar Engenharia </a:t>
            </a:r>
            <a:r>
              <a:rPr lang="pt-BR" sz="4000" dirty="0" smtClean="0">
                <a:latin typeface="Calibri" pitchFamily="34" charset="0"/>
              </a:rPr>
              <a:t>Mecatrônica.</a:t>
            </a:r>
            <a:endParaRPr lang="pt-BR" sz="4000" dirty="0" smtClean="0">
              <a:latin typeface="Calibri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3519379" y="20963875"/>
            <a:ext cx="6264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smtClean="0">
                <a:latin typeface="Calibri" pitchFamily="34" charset="0"/>
              </a:rPr>
              <a:t>Figura 1 – Partida do Futebol de Robô.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3321680" y="22867929"/>
            <a:ext cx="669674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latin typeface="Calibri" pitchFamily="34" charset="0"/>
              </a:rPr>
              <a:t>	O </a:t>
            </a:r>
            <a:r>
              <a:rPr lang="pt-BR" sz="4000" dirty="0" smtClean="0">
                <a:latin typeface="Calibri" pitchFamily="34" charset="0"/>
              </a:rPr>
              <a:t>projeto </a:t>
            </a:r>
            <a:r>
              <a:rPr lang="pt-BR" sz="4000" dirty="0" smtClean="0">
                <a:latin typeface="Calibri" pitchFamily="34" charset="0"/>
              </a:rPr>
              <a:t>tem como objetivo integrar os conhecimentos adquiridos durante a formação dos alunos </a:t>
            </a:r>
            <a:r>
              <a:rPr lang="pt-BR" sz="4000" dirty="0" smtClean="0">
                <a:latin typeface="Calibri" pitchFamily="34" charset="0"/>
              </a:rPr>
              <a:t>e </a:t>
            </a:r>
            <a:r>
              <a:rPr lang="pt-BR" sz="4000" dirty="0" smtClean="0">
                <a:latin typeface="Calibri" pitchFamily="34" charset="0"/>
              </a:rPr>
              <a:t>desenvolver </a:t>
            </a:r>
            <a:r>
              <a:rPr lang="pt-BR" sz="4000" dirty="0">
                <a:latin typeface="Calibri" pitchFamily="34" charset="0"/>
              </a:rPr>
              <a:t>uma aplicação prática dos conhecimentos da área de mecatrônica de forma lúdica e  em </a:t>
            </a:r>
            <a:r>
              <a:rPr lang="pt-BR" sz="4000" dirty="0" smtClean="0">
                <a:latin typeface="Calibri" pitchFamily="34" charset="0"/>
              </a:rPr>
              <a:t>equipe. </a:t>
            </a:r>
            <a:r>
              <a:rPr lang="pt-BR" sz="4000" dirty="0" smtClean="0">
                <a:latin typeface="Calibri" pitchFamily="34" charset="0"/>
              </a:rPr>
              <a:t>Além </a:t>
            </a:r>
            <a:r>
              <a:rPr lang="pt-BR" sz="4000" dirty="0" smtClean="0">
                <a:latin typeface="Calibri" pitchFamily="34" charset="0"/>
              </a:rPr>
              <a:t>disso, </a:t>
            </a:r>
            <a:r>
              <a:rPr lang="pt-BR" sz="4000" dirty="0" smtClean="0">
                <a:latin typeface="Calibri" pitchFamily="34" charset="0"/>
              </a:rPr>
              <a:t>desenvolver novas </a:t>
            </a:r>
            <a:r>
              <a:rPr lang="pt-BR" sz="4000" dirty="0" smtClean="0">
                <a:latin typeface="Calibri" pitchFamily="34" charset="0"/>
              </a:rPr>
              <a:t>tecnologias </a:t>
            </a:r>
            <a:r>
              <a:rPr lang="pt-BR" sz="4000" dirty="0" smtClean="0">
                <a:latin typeface="Calibri" pitchFamily="34" charset="0"/>
              </a:rPr>
              <a:t>que </a:t>
            </a:r>
            <a:r>
              <a:rPr lang="pt-BR" sz="4000" dirty="0" smtClean="0">
                <a:latin typeface="Calibri" pitchFamily="34" charset="0"/>
              </a:rPr>
              <a:t>podem ser empregadas na indústria. </a:t>
            </a:r>
            <a:endParaRPr lang="pt-BR" sz="4000" dirty="0">
              <a:latin typeface="Calibri" pitchFamily="34" charset="0"/>
            </a:endParaRPr>
          </a:p>
        </p:txBody>
      </p:sp>
      <p:pic>
        <p:nvPicPr>
          <p:cNvPr id="49" name="Imagem 48" descr="GEDC0395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91290" y="16553634"/>
            <a:ext cx="6192786" cy="4184970"/>
          </a:xfrm>
          <a:prstGeom prst="rect">
            <a:avLst/>
          </a:prstGeom>
        </p:spPr>
      </p:pic>
      <p:sp>
        <p:nvSpPr>
          <p:cNvPr id="50" name="CaixaDeTexto 49"/>
          <p:cNvSpPr txBox="1"/>
          <p:nvPr/>
        </p:nvSpPr>
        <p:spPr>
          <a:xfrm>
            <a:off x="20522480" y="10009412"/>
            <a:ext cx="6984776" cy="1329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latin typeface="Calibri" pitchFamily="34" charset="0"/>
              </a:rPr>
              <a:t>	Os robôs são autônomos, ou seja, depois de começa a partida, nenhuma intervenção humana é permitida. Câmeras sob o campo capturam imagens que são processadas por um computador externo </a:t>
            </a:r>
            <a:r>
              <a:rPr lang="pt-BR" sz="4000" dirty="0" smtClean="0">
                <a:latin typeface="Calibri" pitchFamily="34" charset="0"/>
              </a:rPr>
              <a:t>a fim de </a:t>
            </a:r>
            <a:r>
              <a:rPr lang="pt-BR" sz="4000" dirty="0" smtClean="0">
                <a:latin typeface="Calibri" pitchFamily="34" charset="0"/>
              </a:rPr>
              <a:t>extrair a posição de cada robô e da bola. Nesse mesmo computador, outro programa é responsável pela decisão dos movimentos dos robôs com o objetivo de marcar um gol. Isso é feito por uma inteligência artificial. Decidida qual deve ser o movimento, sinais de controle são enviados aos robôs através de um link de rádio. Os robôs recebem os dados e atuam nos motores, movimentando-se pelo campo.</a:t>
            </a:r>
          </a:p>
          <a:p>
            <a:endParaRPr lang="pt-BR" dirty="0"/>
          </a:p>
        </p:txBody>
      </p:sp>
      <p:pic>
        <p:nvPicPr>
          <p:cNvPr id="52" name="Imagem 51" descr="Imagem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22480" y="23250189"/>
            <a:ext cx="6768752" cy="3012400"/>
          </a:xfrm>
          <a:prstGeom prst="rect">
            <a:avLst/>
          </a:prstGeom>
        </p:spPr>
      </p:pic>
      <p:sp>
        <p:nvSpPr>
          <p:cNvPr id="53" name="CaixaDeTexto 52"/>
          <p:cNvSpPr txBox="1"/>
          <p:nvPr/>
        </p:nvSpPr>
        <p:spPr>
          <a:xfrm>
            <a:off x="20612798" y="26262589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smtClean="0">
                <a:latin typeface="Calibri" pitchFamily="34" charset="0"/>
              </a:rPr>
              <a:t>Figura 2 -  Esquema do processamento de Imagem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810512" y="33195988"/>
            <a:ext cx="64807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latin typeface="Calibri" pitchFamily="34" charset="0"/>
              </a:rPr>
              <a:t>	O futebol de robôs </a:t>
            </a:r>
            <a:r>
              <a:rPr lang="pt-BR" sz="4000" dirty="0" smtClean="0">
                <a:latin typeface="Calibri" pitchFamily="34" charset="0"/>
              </a:rPr>
              <a:t>integra o conhecimento de </a:t>
            </a:r>
            <a:r>
              <a:rPr lang="pt-BR" sz="4000" dirty="0" smtClean="0">
                <a:latin typeface="Calibri" pitchFamily="34" charset="0"/>
              </a:rPr>
              <a:t>uma grande quantidade de disciplinas e aptidões que complementam </a:t>
            </a:r>
            <a:r>
              <a:rPr lang="pt-BR" sz="4000" dirty="0" smtClean="0">
                <a:latin typeface="Calibri" pitchFamily="34" charset="0"/>
              </a:rPr>
              <a:t>a </a:t>
            </a:r>
            <a:r>
              <a:rPr lang="pt-BR" sz="4000" dirty="0" smtClean="0">
                <a:latin typeface="Calibri" pitchFamily="34" charset="0"/>
              </a:rPr>
              <a:t>formação dos alunos além de estimula-los a querer conhecer mais a fundo tanto as engenharias de suporte quanto a própria </a:t>
            </a:r>
            <a:r>
              <a:rPr lang="pt-BR" sz="4000" dirty="0" smtClean="0">
                <a:latin typeface="Calibri" pitchFamily="34" charset="0"/>
              </a:rPr>
              <a:t>Engenharia Mecatrônica</a:t>
            </a:r>
            <a:r>
              <a:rPr lang="pt-BR" sz="4000" dirty="0" smtClean="0">
                <a:latin typeface="Calibri" pitchFamily="34" charset="0"/>
              </a:rPr>
              <a:t>.</a:t>
            </a:r>
            <a:endParaRPr lang="pt-BR" sz="40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22480" y="27650135"/>
            <a:ext cx="676875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CaixaDeTexto 46"/>
          <p:cNvSpPr txBox="1"/>
          <p:nvPr/>
        </p:nvSpPr>
        <p:spPr>
          <a:xfrm>
            <a:off x="20666496" y="31034974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smtClean="0">
                <a:latin typeface="Calibri" pitchFamily="34" charset="0"/>
              </a:rPr>
              <a:t>Figura 3 – Esquema Sintético do funcionamento do Futebol de Robôs.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3321680" y="5688932"/>
            <a:ext cx="154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3069552" y="6084515"/>
            <a:ext cx="154819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Calibri" pitchFamily="34" charset="0"/>
              </a:rPr>
              <a:t> Diogo Pinheiro F. Pedrosa – diogo@dca.ufrn.br</a:t>
            </a:r>
          </a:p>
          <a:p>
            <a:r>
              <a:rPr lang="pt-BR" sz="4800" dirty="0" smtClean="0">
                <a:latin typeface="Calibri" pitchFamily="34" charset="0"/>
              </a:rPr>
              <a:t> Filipe Oliveira Quintaes – filipe.quintaes@ifrn.edu.br</a:t>
            </a:r>
          </a:p>
          <a:p>
            <a:endParaRPr lang="pt-BR" sz="4800" dirty="0" smtClean="0">
              <a:latin typeface="Calibri" pitchFamily="34" charset="0"/>
            </a:endParaRPr>
          </a:p>
          <a:p>
            <a:endParaRPr lang="pt-BR" sz="4000" dirty="0">
              <a:latin typeface="Calibri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3249672" y="3456684"/>
            <a:ext cx="1641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Calibri" pitchFamily="34" charset="0"/>
              </a:rPr>
              <a:t>Fabrício Gondim, Gutemberg Santiago, Isaac Kennedy</a:t>
            </a:r>
            <a:r>
              <a:rPr lang="pt-BR" sz="4800" dirty="0" smtClean="0">
                <a:latin typeface="Calibri" pitchFamily="34" charset="0"/>
              </a:rPr>
              <a:t>,</a:t>
            </a:r>
          </a:p>
          <a:p>
            <a:r>
              <a:rPr lang="pt-BR" sz="4800" dirty="0" smtClean="0">
                <a:latin typeface="Calibri" pitchFamily="34" charset="0"/>
              </a:rPr>
              <a:t>Jefferson Moura, </a:t>
            </a:r>
            <a:r>
              <a:rPr lang="pt-BR" sz="4800" dirty="0" smtClean="0">
                <a:latin typeface="Calibri" pitchFamily="34" charset="0"/>
              </a:rPr>
              <a:t>João Paulo, José Ricardo, Letícia Sousa</a:t>
            </a:r>
            <a:r>
              <a:rPr lang="pt-BR" sz="4800" dirty="0" smtClean="0">
                <a:latin typeface="Calibri" pitchFamily="34" charset="0"/>
              </a:rPr>
              <a:t>,</a:t>
            </a:r>
          </a:p>
          <a:p>
            <a:r>
              <a:rPr lang="pt-BR" sz="4800" dirty="0" smtClean="0">
                <a:latin typeface="Calibri" pitchFamily="34" charset="0"/>
              </a:rPr>
              <a:t>Luiz </a:t>
            </a:r>
            <a:r>
              <a:rPr lang="pt-BR" sz="4800" dirty="0" smtClean="0">
                <a:latin typeface="Calibri" pitchFamily="34" charset="0"/>
              </a:rPr>
              <a:t>Matheus, </a:t>
            </a:r>
            <a:r>
              <a:rPr lang="pt-BR" sz="4800" dirty="0" smtClean="0">
                <a:latin typeface="Calibri" pitchFamily="34" charset="0"/>
              </a:rPr>
              <a:t>Matheus </a:t>
            </a:r>
            <a:r>
              <a:rPr lang="pt-BR" sz="4800" dirty="0" smtClean="0">
                <a:latin typeface="Calibri" pitchFamily="34" charset="0"/>
              </a:rPr>
              <a:t>Cardoso, </a:t>
            </a:r>
            <a:r>
              <a:rPr lang="pt-BR" sz="4800" dirty="0" err="1" smtClean="0">
                <a:latin typeface="Calibri" pitchFamily="34" charset="0"/>
              </a:rPr>
              <a:t>Nagilany</a:t>
            </a:r>
            <a:r>
              <a:rPr lang="pt-BR" sz="4800" dirty="0" smtClean="0">
                <a:latin typeface="Calibri" pitchFamily="34" charset="0"/>
              </a:rPr>
              <a:t> </a:t>
            </a:r>
            <a:r>
              <a:rPr lang="pt-BR" sz="4800" dirty="0" smtClean="0">
                <a:latin typeface="Calibri" pitchFamily="34" charset="0"/>
              </a:rPr>
              <a:t>Paula</a:t>
            </a:r>
            <a:endParaRPr lang="pt-BR" sz="4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 Bacatela</dc:creator>
  <cp:lastModifiedBy>Gutemberg</cp:lastModifiedBy>
  <cp:revision>72</cp:revision>
  <dcterms:modified xsi:type="dcterms:W3CDTF">2013-03-22T04:23:01Z</dcterms:modified>
</cp:coreProperties>
</file>