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8" r:id="rId4"/>
    <p:sldId id="267" r:id="rId5"/>
    <p:sldId id="269" r:id="rId6"/>
    <p:sldId id="270" r:id="rId7"/>
    <p:sldId id="275" r:id="rId8"/>
    <p:sldId id="276" r:id="rId9"/>
    <p:sldId id="277" r:id="rId10"/>
    <p:sldId id="278" r:id="rId11"/>
    <p:sldId id="279" r:id="rId12"/>
    <p:sldId id="281" r:id="rId13"/>
    <p:sldId id="280" r:id="rId14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0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5812" y="2057400"/>
            <a:ext cx="5105400" cy="1136651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Infection Net </a:t>
            </a:r>
            <a:endParaRPr lang="en-US" sz="72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74811" y="3048625"/>
            <a:ext cx="5181600" cy="60897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An augmented reality game</a:t>
            </a:r>
          </a:p>
          <a:p>
            <a:endParaRPr lang="en-US" sz="2000" dirty="0"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65" y="2229166"/>
            <a:ext cx="630891" cy="7616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17612" y="647581"/>
            <a:ext cx="72298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TOKYO INSTITUTE OF TECHNOLOGY</a:t>
            </a:r>
          </a:p>
          <a:p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COMPUTER SCIENCE DEPARTMENT</a:t>
            </a:r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18012" y="3395246"/>
            <a:ext cx="2026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w</a:t>
            </a:r>
            <a:r>
              <a:rPr lang="en-US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ith Koike laboratory</a:t>
            </a:r>
            <a:endParaRPr lang="en-US" sz="1600" dirty="0">
              <a:solidFill>
                <a:schemeClr val="bg1">
                  <a:lumMod val="65000"/>
                  <a:lumOff val="35000"/>
                </a:schemeClr>
              </a:solid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3812" y="4747975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Group 1: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11157" y="4343400"/>
            <a:ext cx="24329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Naveed Afzal</a:t>
            </a:r>
          </a:p>
          <a:p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Fumito Nishi</a:t>
            </a:r>
          </a:p>
          <a:p>
            <a:r>
              <a:rPr lang="en-US" sz="2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Hoang Nguyen</a:t>
            </a: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CMU Sans Serif" panose="02000603000000000000" pitchFamily="50" charset="0"/>
              <a:ea typeface="CMU Sans Serif" panose="02000603000000000000" pitchFamily="50" charset="0"/>
              <a:cs typeface="CMU Sans Serif" panose="02000603000000000000" pitchFamily="50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741612" y="4419600"/>
            <a:ext cx="0" cy="12192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801434">
            <a:off x="8541294" y="5057450"/>
            <a:ext cx="248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Tokyo, 2016-02-10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58" y="6195856"/>
            <a:ext cx="470454" cy="32012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81" y="6082443"/>
            <a:ext cx="444079" cy="54695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83" y="6231139"/>
            <a:ext cx="685800" cy="2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Arduino: Digital ball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171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Hardware:</a:t>
            </a:r>
            <a:endParaRPr lang="en-US" sz="28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9</a:t>
            </a:r>
            <a:endParaRPr lang="en-US" sz="2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649566" y="1387445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Hoang Nguyen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6" name="Content Placeholder 13"/>
          <p:cNvSpPr>
            <a:spLocks noGrp="1"/>
          </p:cNvSpPr>
          <p:nvPr>
            <p:ph idx="1"/>
          </p:nvPr>
        </p:nvSpPr>
        <p:spPr>
          <a:xfrm>
            <a:off x="1522412" y="2344581"/>
            <a:ext cx="9372600" cy="116061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Arduino Fio, Xbee S2, Sparkfun’s 6DOF sensor.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XBIB-U-DEV Rev.3, Xbee S2 (Connect to game PC).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0012" y="3533775"/>
            <a:ext cx="1769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Functions:</a:t>
            </a:r>
          </a:p>
        </p:txBody>
      </p:sp>
      <p:sp>
        <p:nvSpPr>
          <p:cNvPr id="29" name="Content Placeholder 13"/>
          <p:cNvSpPr>
            <a:spLocks noGrp="1"/>
          </p:cNvSpPr>
          <p:nvPr>
            <p:ph idx="1"/>
          </p:nvPr>
        </p:nvSpPr>
        <p:spPr>
          <a:xfrm>
            <a:off x="1522412" y="4278156"/>
            <a:ext cx="8891850" cy="22281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Accelerometer: Detect free fall motion, collision, user’s tap and double tap using RMS of gx, gy, gz.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Gyroscope: Convert to quaternions and use the rotation component to measure spin.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0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Arduino: Digital ball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4831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State-based motion detection:</a:t>
            </a:r>
            <a:endParaRPr lang="en-US" sz="28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</a:t>
            </a:r>
            <a:endParaRPr lang="en-US" sz="2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649566" y="1387445"/>
            <a:ext cx="1788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Hoang Nguyen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427491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8456612" y="3096746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5370551" y="3276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15" name="Oval 14"/>
          <p:cNvSpPr/>
          <p:nvPr/>
        </p:nvSpPr>
        <p:spPr>
          <a:xfrm>
            <a:off x="5922981" y="464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3963917" y="5440362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DT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14" idx="6"/>
            <a:endCxn id="13" idx="2"/>
          </p:cNvCxnSpPr>
          <p:nvPr/>
        </p:nvCxnSpPr>
        <p:spPr>
          <a:xfrm flipV="1">
            <a:off x="6208751" y="3515846"/>
            <a:ext cx="2247861" cy="1798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3" idx="0"/>
            <a:endCxn id="4" idx="0"/>
          </p:cNvCxnSpPr>
          <p:nvPr/>
        </p:nvCxnSpPr>
        <p:spPr>
          <a:xfrm rot="16200000" flipH="1" flipV="1">
            <a:off x="6271225" y="672112"/>
            <a:ext cx="179854" cy="5029121"/>
          </a:xfrm>
          <a:prstGeom prst="curvedConnector3">
            <a:avLst>
              <a:gd name="adj1" fmla="val -12710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4" idx="6"/>
            <a:endCxn id="14" idx="2"/>
          </p:cNvCxnSpPr>
          <p:nvPr/>
        </p:nvCxnSpPr>
        <p:spPr>
          <a:xfrm>
            <a:off x="4265691" y="3695700"/>
            <a:ext cx="1104860" cy="12700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5" idx="6"/>
            <a:endCxn id="14" idx="5"/>
          </p:cNvCxnSpPr>
          <p:nvPr/>
        </p:nvCxnSpPr>
        <p:spPr>
          <a:xfrm flipH="1" flipV="1">
            <a:off x="6085999" y="3992048"/>
            <a:ext cx="675182" cy="1075252"/>
          </a:xfrm>
          <a:prstGeom prst="curvedConnector4">
            <a:avLst>
              <a:gd name="adj1" fmla="val -33858"/>
              <a:gd name="adj2" fmla="val 6378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4" idx="4"/>
            <a:endCxn id="15" idx="2"/>
          </p:cNvCxnSpPr>
          <p:nvPr/>
        </p:nvCxnSpPr>
        <p:spPr>
          <a:xfrm rot="16200000" flipH="1">
            <a:off x="4408536" y="3552855"/>
            <a:ext cx="952500" cy="207639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15" idx="3"/>
            <a:endCxn id="16" idx="6"/>
          </p:cNvCxnSpPr>
          <p:nvPr/>
        </p:nvCxnSpPr>
        <p:spPr>
          <a:xfrm rot="5400000">
            <a:off x="5176018" y="4989747"/>
            <a:ext cx="495814" cy="124361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16" idx="2"/>
            <a:endCxn id="4" idx="3"/>
          </p:cNvCxnSpPr>
          <p:nvPr/>
        </p:nvCxnSpPr>
        <p:spPr>
          <a:xfrm rot="10800000">
            <a:off x="3550243" y="3992048"/>
            <a:ext cx="413674" cy="1867414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15" idx="1"/>
            <a:endCxn id="4" idx="5"/>
          </p:cNvCxnSpPr>
          <p:nvPr/>
        </p:nvCxnSpPr>
        <p:spPr>
          <a:xfrm rot="16200000" flipV="1">
            <a:off x="4704884" y="3430103"/>
            <a:ext cx="778904" cy="1902794"/>
          </a:xfrm>
          <a:prstGeom prst="curvedConnector3">
            <a:avLst>
              <a:gd name="adj1" fmla="val 2461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479937" y="2575286"/>
            <a:ext cx="5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delay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4373303" y="3425051"/>
                <a:ext cx="923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CMU Bright" panose="02000603000000000000" pitchFamily="50" charset="0"/>
                    <a:ea typeface="CMU Bright" panose="02000603000000000000" pitchFamily="50" charset="0"/>
                    <a:cs typeface="CMU Bright" panose="02000603000000000000" pitchFamily="50" charset="0"/>
                  </a:rPr>
                  <a:t>g_rms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Bright" panose="02000603000000000000" pitchFamily="50" charset="0"/>
                      </a:rPr>
                      <m:t>≈</m:t>
                    </m:r>
                    <m:r>
                      <a:rPr lang="en-US" sz="1200" b="0" i="1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Bright" panose="02000603000000000000" pitchFamily="50" charset="0"/>
                      </a:rPr>
                      <m:t>0</m:t>
                    </m:r>
                  </m:oMath>
                </a14:m>
                <a:endParaRPr 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CMU Bright" panose="02000603000000000000" pitchFamily="50" charset="0"/>
                  <a:ea typeface="CMU Bright" panose="02000603000000000000" pitchFamily="50" charset="0"/>
                  <a:cs typeface="CMU Bright" panose="02000603000000000000" pitchFamily="50" charset="0"/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03" y="3425051"/>
                <a:ext cx="923138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 rot="21334905">
            <a:off x="6538398" y="3335908"/>
            <a:ext cx="155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g_rms &gt; col_thresh</a:t>
            </a:r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63395" y="4286692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timeout</a:t>
            </a:r>
            <a:endParaRPr lang="en-US" sz="11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355722">
            <a:off x="3907742" y="4883469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g_rms &gt; tap_thresh</a:t>
            </a:r>
            <a:endParaRPr lang="en-US" sz="105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60446" y="4832093"/>
            <a:ext cx="56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delay</a:t>
            </a:r>
            <a:endParaRPr lang="en-US" sz="14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40008" y="5911719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g_rms &gt; tap_thresh</a:t>
            </a:r>
          </a:p>
          <a:p>
            <a:r>
              <a:rPr lang="en-US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within time frame</a:t>
            </a:r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96" name="Curved Connector 95"/>
          <p:cNvCxnSpPr>
            <a:stCxn id="15" idx="4"/>
            <a:endCxn id="15" idx="5"/>
          </p:cNvCxnSpPr>
          <p:nvPr/>
        </p:nvCxnSpPr>
        <p:spPr>
          <a:xfrm rot="5400000" flipH="1" flipV="1">
            <a:off x="6428879" y="5276850"/>
            <a:ext cx="122752" cy="296348"/>
          </a:xfrm>
          <a:prstGeom prst="curvedConnector3">
            <a:avLst>
              <a:gd name="adj1" fmla="val -24662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598180" y="5592248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v</a:t>
            </a:r>
            <a:r>
              <a:rPr lang="en-US" sz="12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alidate few next values (j = 5)</a:t>
            </a:r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6351146" y="4070421"/>
                <a:ext cx="9231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>
                        <a:lumMod val="65000"/>
                        <a:lumOff val="35000"/>
                      </a:schemeClr>
                    </a:solidFill>
                    <a:latin typeface="CMU Bright" panose="02000603000000000000" pitchFamily="50" charset="0"/>
                    <a:ea typeface="CMU Bright" panose="02000603000000000000" pitchFamily="50" charset="0"/>
                    <a:cs typeface="CMU Bright" panose="02000603000000000000" pitchFamily="50" charset="0"/>
                  </a:rPr>
                  <a:t>g_rms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Bright" panose="02000603000000000000" pitchFamily="50" charset="0"/>
                      </a:rPr>
                      <m:t>≈</m:t>
                    </m:r>
                    <m:r>
                      <a:rPr lang="en-US" sz="1200" b="0" i="1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Bright" panose="02000603000000000000" pitchFamily="50" charset="0"/>
                      </a:rPr>
                      <m:t>0</m:t>
                    </m:r>
                  </m:oMath>
                </a14:m>
                <a:endParaRPr 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CMU Bright" panose="02000603000000000000" pitchFamily="50" charset="0"/>
                  <a:ea typeface="CMU Bright" panose="02000603000000000000" pitchFamily="50" charset="0"/>
                  <a:cs typeface="CMU Bright" panose="02000603000000000000" pitchFamily="50" charset="0"/>
                </a:endParaRPr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46" y="4070421"/>
                <a:ext cx="923138" cy="276999"/>
              </a:xfrm>
              <a:prstGeom prst="rect">
                <a:avLst/>
              </a:prstGeom>
              <a:blipFill>
                <a:blip r:embed="rId4"/>
                <a:stretch>
                  <a:fillRect l="-662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2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686911" y="28956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THANK YOU FOR LISTENING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0092" y="2895600"/>
            <a:ext cx="6751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PBL Fall 2015: Infection Net – An augmented reality game.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2892" y="4849752"/>
            <a:ext cx="5981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This presentation file and source code is available at: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4200" y="5181600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  <a:latin typeface="CMU Typewriter Text" panose="02000309000000000000" pitchFamily="49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https://github.com/gear/PLB-2015F-ARGame</a:t>
            </a:r>
          </a:p>
        </p:txBody>
      </p:sp>
    </p:spTree>
    <p:extLst>
      <p:ext uri="{BB962C8B-B14F-4D97-AF65-F5344CB8AC3E}">
        <p14:creationId xmlns:p14="http://schemas.microsoft.com/office/powerpoint/2010/main" val="5322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CONTENT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Demo of our prototype.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Project overview &amp; Subprojects assignment.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Design details of each subproject.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Implementation of the prototype.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" name="Diagonal Stripe 1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82859" y="228600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PROTOTYPE DEMO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Setup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828800"/>
            <a:ext cx="7313612" cy="411390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Diagonal Stripe 9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idx="1"/>
          </p:nvPr>
        </p:nvSpPr>
        <p:spPr>
          <a:xfrm>
            <a:off x="8901588" y="1828800"/>
            <a:ext cx="3121978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IR Camera to track ball position (2D).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Sensors to detect: Falling, collision, single tap, double tap.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PROTOTYPE DEMO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Video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10" name="Diagonal Stripe 9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2" name="Content Placeholder 13"/>
          <p:cNvSpPr>
            <a:spLocks noGrp="1"/>
          </p:cNvSpPr>
          <p:nvPr>
            <p:ph idx="1"/>
          </p:nvPr>
        </p:nvSpPr>
        <p:spPr>
          <a:xfrm>
            <a:off x="7255984" y="1888331"/>
            <a:ext cx="4248627" cy="3733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Hitting nodes to stop the disease spreading.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Spin ball and hit nodes to earn extra bonus.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Double tap the ball to activate Power Ball when it is available.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5812" y="304800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[DEMO VIDEO]</a:t>
            </a:r>
            <a:endParaRPr lang="en-US" sz="4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3337560" y="3606725"/>
            <a:ext cx="2267712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10954" y="3753694"/>
            <a:ext cx="2302458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PROJECT OVERVIEW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Top Level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54" y="3093895"/>
            <a:ext cx="1143000" cy="928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3484805"/>
            <a:ext cx="1079003" cy="5377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3093895"/>
            <a:ext cx="1143000" cy="9286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19410" y="3570338"/>
            <a:ext cx="838200" cy="3667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4172795"/>
            <a:ext cx="909055" cy="9090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58" y="5171006"/>
            <a:ext cx="540877" cy="5307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751012" y="3484805"/>
            <a:ext cx="516942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87039" y="3637205"/>
            <a:ext cx="516942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99212" y="4780205"/>
            <a:ext cx="1878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587039" y="4022583"/>
            <a:ext cx="0" cy="7576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07872">
            <a:off x="4598226" y="4751906"/>
            <a:ext cx="838200" cy="8382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110580" y="3200029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UDP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10185" y="2599842"/>
            <a:ext cx="3070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Unity: Infection Net Game</a:t>
            </a:r>
            <a:endParaRPr lang="en-US" sz="20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1412" y="2602154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OpenCV: Ball tracking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1011" y="5253721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Arduino: Collision detection</a:t>
            </a:r>
            <a:endParaRPr lang="en-US" sz="2000" dirty="0">
              <a:solidFill>
                <a:schemeClr val="accent1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6" name="Rounded Rectangle 35"/>
          <p:cNvSpPr/>
          <p:nvPr/>
        </p:nvSpPr>
        <p:spPr>
          <a:xfrm>
            <a:off x="9431564" y="3477193"/>
            <a:ext cx="457200" cy="2357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Rounded Rectangle 36"/>
          <p:cNvSpPr/>
          <p:nvPr/>
        </p:nvSpPr>
        <p:spPr>
          <a:xfrm>
            <a:off x="9431564" y="3934393"/>
            <a:ext cx="457200" cy="2357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8" name="Rounded Rectangle 37"/>
          <p:cNvSpPr/>
          <p:nvPr/>
        </p:nvSpPr>
        <p:spPr>
          <a:xfrm>
            <a:off x="9431564" y="4391593"/>
            <a:ext cx="457200" cy="235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TextBox 38"/>
          <p:cNvSpPr txBox="1"/>
          <p:nvPr/>
        </p:nvSpPr>
        <p:spPr>
          <a:xfrm>
            <a:off x="9973822" y="3395002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Naveed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73822" y="3852202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Nishi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974055" y="4309402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Hoang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10580" y="3772685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UDP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OpenCV: Ball tracking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402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Two modes of operation: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9262872" y="137160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Naveed Afzal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1012" y="2571690"/>
            <a:ext cx="2362200" cy="76200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TextBox 42"/>
          <p:cNvSpPr txBox="1"/>
          <p:nvPr/>
        </p:nvSpPr>
        <p:spPr>
          <a:xfrm>
            <a:off x="2017021" y="2679501"/>
            <a:ext cx="1830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Calibration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27812" y="2571690"/>
            <a:ext cx="2362200" cy="76200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7085012" y="2679501"/>
            <a:ext cx="150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Tracking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93934" y="3561714"/>
            <a:ext cx="0" cy="2763235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3212" y="3202721"/>
            <a:ext cx="2514600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46612" y="2438400"/>
            <a:ext cx="141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Screen size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from Game</a:t>
            </a:r>
            <a:endParaRPr lang="en-US" sz="20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7" name="Content Placeholder 13"/>
          <p:cNvSpPr>
            <a:spLocks noGrp="1"/>
          </p:cNvSpPr>
          <p:nvPr>
            <p:ph idx="1"/>
          </p:nvPr>
        </p:nvSpPr>
        <p:spPr>
          <a:xfrm>
            <a:off x="1293812" y="3561714"/>
            <a:ext cx="3656964" cy="2763235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Determines camera shutter speed, binarizing threshold, region detection thresholds.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System detects 4 small sized regions on screen as 4 corner point.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Calculate homographic transformation from distorted image to rectangular Unity game.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sz="18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8" name="Content Placeholder 13"/>
          <p:cNvSpPr>
            <a:spLocks noGrp="1"/>
          </p:cNvSpPr>
          <p:nvPr>
            <p:ph idx="1"/>
          </p:nvPr>
        </p:nvSpPr>
        <p:spPr>
          <a:xfrm>
            <a:off x="6163591" y="3561713"/>
            <a:ext cx="3656964" cy="2763235"/>
          </a:xfrm>
        </p:spPr>
        <p:txBody>
          <a:bodyPr>
            <a:normAutofit/>
          </a:bodyPr>
          <a:lstStyle/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Sets up appropriate parameters for detecting the ball corresponding with its size.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r>
              <a:rPr lang="en-US" sz="1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Systems tracks the ball position and send the transformed coordinate tuple (x, y) to Unity game machine using UDP protocol.</a:t>
            </a:r>
          </a:p>
          <a:p>
            <a:pPr>
              <a:buClr>
                <a:schemeClr val="accent4">
                  <a:lumMod val="75000"/>
                </a:schemeClr>
              </a:buClr>
            </a:pPr>
            <a:endParaRPr lang="en-US" sz="1800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9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OpenCV: Ball tracking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OpenCV Loop: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2872" y="137160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Naveed Afzal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13252" y="2698820"/>
            <a:ext cx="1752600" cy="123831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TextBox 42"/>
          <p:cNvSpPr txBox="1"/>
          <p:nvPr/>
        </p:nvSpPr>
        <p:spPr>
          <a:xfrm>
            <a:off x="2789452" y="2806630"/>
            <a:ext cx="1833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Calculate frame rate &amp; Update timer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92914" y="2997636"/>
            <a:ext cx="1760608" cy="62632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5" name="TextBox 44"/>
          <p:cNvSpPr txBox="1"/>
          <p:nvPr/>
        </p:nvSpPr>
        <p:spPr>
          <a:xfrm>
            <a:off x="5132602" y="3124200"/>
            <a:ext cx="172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Validate Input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65852" y="3310801"/>
            <a:ext cx="609600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13852" y="2698820"/>
            <a:ext cx="1524001" cy="123831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TextBox 19"/>
          <p:cNvSpPr txBox="1"/>
          <p:nvPr/>
        </p:nvSpPr>
        <p:spPr>
          <a:xfrm>
            <a:off x="7590053" y="280663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Capture &amp; Process images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275852" y="3937130"/>
            <a:ext cx="0" cy="76200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853522" y="3310801"/>
            <a:ext cx="609600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437652" y="4761350"/>
            <a:ext cx="1752600" cy="92838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TextBox 24"/>
          <p:cNvSpPr txBox="1"/>
          <p:nvPr/>
        </p:nvSpPr>
        <p:spPr>
          <a:xfrm>
            <a:off x="7437652" y="4869160"/>
            <a:ext cx="1833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Detect and Track Regions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04252" y="5232530"/>
            <a:ext cx="533400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32602" y="4896216"/>
            <a:ext cx="1760608" cy="62632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TextBox 30"/>
          <p:cNvSpPr txBox="1"/>
          <p:nvPr/>
        </p:nvSpPr>
        <p:spPr>
          <a:xfrm>
            <a:off x="5172290" y="5022780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Render Image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05244" y="4919365"/>
            <a:ext cx="1760608" cy="62632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TextBox 35"/>
          <p:cNvSpPr txBox="1"/>
          <p:nvPr/>
        </p:nvSpPr>
        <p:spPr>
          <a:xfrm>
            <a:off x="2865652" y="5045929"/>
            <a:ext cx="1411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Networking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cxnSp>
        <p:nvCxnSpPr>
          <p:cNvPr id="37" name="Straight Arrow Connector 36"/>
          <p:cNvCxnSpPr>
            <a:endCxn id="33" idx="3"/>
          </p:cNvCxnSpPr>
          <p:nvPr/>
        </p:nvCxnSpPr>
        <p:spPr>
          <a:xfrm flipH="1">
            <a:off x="4465852" y="5223005"/>
            <a:ext cx="666750" cy="952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51452" y="3956722"/>
            <a:ext cx="0" cy="93949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Unity: Infection Net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Agenda:</a:t>
            </a:r>
            <a:endParaRPr lang="en-US" sz="28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4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8837612" y="1387445"/>
            <a:ext cx="1576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Fumito Nishi</a:t>
            </a:r>
            <a:endParaRPr lang="en-US" sz="20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6" name="Content Placeholder 13"/>
          <p:cNvSpPr>
            <a:spLocks noGrp="1"/>
          </p:cNvSpPr>
          <p:nvPr>
            <p:ph idx="1"/>
          </p:nvPr>
        </p:nvSpPr>
        <p:spPr>
          <a:xfrm>
            <a:off x="1522412" y="2344581"/>
            <a:ext cx="8610600" cy="116061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Implemented a simple point clicking game.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Implemented the Infection Net game with Unity.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0012" y="3533775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Why the game?</a:t>
            </a:r>
          </a:p>
        </p:txBody>
      </p:sp>
      <p:sp>
        <p:nvSpPr>
          <p:cNvPr id="29" name="Content Placeholder 13"/>
          <p:cNvSpPr>
            <a:spLocks noGrp="1"/>
          </p:cNvSpPr>
          <p:nvPr>
            <p:ph idx="1"/>
          </p:nvPr>
        </p:nvSpPr>
        <p:spPr>
          <a:xfrm>
            <a:off x="1522412" y="4278156"/>
            <a:ext cx="8610600" cy="1685540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Throwing ball to “destroy” something is “intuitive”.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Inspired by Epidemic Network model. 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Throwing ball to “kill off” disease is fun!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87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DESIGN DETAIL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Sans Serif Demi Condensed" panose="02000706000000000000" pitchFamily="50" charset="0"/>
                <a:ea typeface="CMU Sans Serif Demi Condensed" panose="02000706000000000000" pitchFamily="50" charset="0"/>
                <a:cs typeface="CMU Sans Serif Demi Condensed" panose="02000706000000000000" pitchFamily="50" charset="0"/>
              </a:rPr>
              <a:t>\ Unity: Infection Net</a:t>
            </a:r>
            <a:endParaRPr lang="en-US" sz="5400" dirty="0">
              <a:solidFill>
                <a:schemeClr val="bg1">
                  <a:lumMod val="65000"/>
                  <a:lumOff val="35000"/>
                </a:schemeClr>
              </a:solidFill>
              <a:latin typeface="CMU Sans Serif Demi Condensed" panose="02000706000000000000" pitchFamily="50" charset="0"/>
              <a:ea typeface="CMU Sans Serif Demi Condensed" panose="02000706000000000000" pitchFamily="50" charset="0"/>
              <a:cs typeface="CMU Sans Serif Demi Condensed" panose="02000706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0012" y="1600200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Game design:</a:t>
            </a:r>
            <a:endParaRPr lang="en-US" sz="28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34" name="Diagonal Stripe 33"/>
          <p:cNvSpPr/>
          <p:nvPr/>
        </p:nvSpPr>
        <p:spPr>
          <a:xfrm flipH="1" flipV="1">
            <a:off x="10590212" y="5249862"/>
            <a:ext cx="1598613" cy="1598613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99177" y="5963696"/>
            <a:ext cx="76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37612" y="1387445"/>
            <a:ext cx="1576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Fumito Nishi</a:t>
            </a:r>
            <a:endParaRPr lang="en-US" sz="2000" dirty="0">
              <a:solidFill>
                <a:schemeClr val="accent2"/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6" name="Content Placeholder 13"/>
          <p:cNvSpPr>
            <a:spLocks noGrp="1"/>
          </p:cNvSpPr>
          <p:nvPr>
            <p:ph idx="1"/>
          </p:nvPr>
        </p:nvSpPr>
        <p:spPr>
          <a:xfrm>
            <a:off x="1522412" y="2344581"/>
            <a:ext cx="9372600" cy="116061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Model Classes: Node, Network, Game.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View and Controller are supported by Unity (C# script).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0012" y="353377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Game rule:</a:t>
            </a:r>
          </a:p>
        </p:txBody>
      </p:sp>
      <p:sp>
        <p:nvSpPr>
          <p:cNvPr id="29" name="Content Placeholder 13"/>
          <p:cNvSpPr>
            <a:spLocks noGrp="1"/>
          </p:cNvSpPr>
          <p:nvPr>
            <p:ph idx="1"/>
          </p:nvPr>
        </p:nvSpPr>
        <p:spPr>
          <a:xfrm>
            <a:off x="1522412" y="4278156"/>
            <a:ext cx="8891850" cy="2228116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Infection spreads once a hit, but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if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the ball spin is detected, the infection is not 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spread.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Kill ball can eliminate the infected node.</a:t>
            </a:r>
          </a:p>
          <a:p>
            <a:pPr>
              <a:buClr>
                <a:schemeClr val="accent2"/>
              </a:buClr>
            </a:pP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MU Bright" panose="02000603000000000000" pitchFamily="50" charset="0"/>
                <a:ea typeface="CMU Bright" panose="02000603000000000000" pitchFamily="50" charset="0"/>
                <a:cs typeface="CMU Bright" panose="02000603000000000000" pitchFamily="50" charset="0"/>
              </a:rPr>
              <a:t>Game score is determined by the number of survivors.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CMU Bright" panose="02000603000000000000" pitchFamily="50" charset="0"/>
              <a:ea typeface="CMU Bright" panose="02000603000000000000" pitchFamily="50" charset="0"/>
              <a:cs typeface="CMU Bright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562</Words>
  <Application>Microsoft Office PowerPoint</Application>
  <PresentationFormat>Custom</PresentationFormat>
  <Paragraphs>119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CMU Bright</vt:lpstr>
      <vt:lpstr>CMU Sans Serif</vt:lpstr>
      <vt:lpstr>CMU Sans Serif Demi Condensed</vt:lpstr>
      <vt:lpstr>CMU Typewriter Text</vt:lpstr>
      <vt:lpstr>Tech 16x9</vt:lpstr>
      <vt:lpstr>Infection Net </vt:lpstr>
      <vt:lpstr>CONTENT</vt:lpstr>
      <vt:lpstr>PROTOTYPE DEMO \ Setup</vt:lpstr>
      <vt:lpstr>PROTOTYPE DEMO \ Video</vt:lpstr>
      <vt:lpstr>PROJECT OVERVIEW \ Top Level</vt:lpstr>
      <vt:lpstr>DESIGN DETAIL \ OpenCV: Ball tracking</vt:lpstr>
      <vt:lpstr>DESIGN DETAIL \ OpenCV: Ball tracking</vt:lpstr>
      <vt:lpstr>DESIGN DETAIL \ Unity: Infection Net</vt:lpstr>
      <vt:lpstr>DESIGN DETAIL \ Unity: Infection Net</vt:lpstr>
      <vt:lpstr>DESIGN DETAIL \ Arduino: Digital ball</vt:lpstr>
      <vt:lpstr>DESIGN DETAIL \ Arduino: Digital ball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2016-02-09T10:27:23Z</dcterms:created>
  <dcterms:modified xsi:type="dcterms:W3CDTF">2016-02-10T02:49:38Z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