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8" r:id="rId4"/>
    <p:sldId id="267" r:id="rId5"/>
    <p:sldId id="269" r:id="rId6"/>
    <p:sldId id="270" r:id="rId7"/>
    <p:sldId id="275" r:id="rId8"/>
    <p:sldId id="276" r:id="rId9"/>
    <p:sldId id="277" r:id="rId10"/>
    <p:sldId id="278" r:id="rId11"/>
    <p:sldId id="279" r:id="rId12"/>
    <p:sldId id="280" r:id="rId13"/>
  </p:sldIdLst>
  <p:sldSz cx="12188825" cy="6858000"/>
  <p:notesSz cx="7010400" cy="92964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100" d="100"/>
          <a:sy n="100" d="100"/>
        </p:scale>
        <p:origin x="216" y="45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03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23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65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3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0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5812" y="2057400"/>
            <a:ext cx="5105400" cy="1136651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Infection Net </a:t>
            </a:r>
            <a:endParaRPr lang="en-US" sz="72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74811" y="3048625"/>
            <a:ext cx="5181600" cy="60897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An augmented reality game</a:t>
            </a:r>
          </a:p>
          <a:p>
            <a:endParaRPr lang="en-US" sz="2000" dirty="0">
              <a:latin typeface="CMU Sans Serif" panose="02000603000000000000" pitchFamily="50" charset="0"/>
              <a:ea typeface="CMU Sans Serif" panose="02000603000000000000" pitchFamily="50" charset="0"/>
              <a:cs typeface="CMU Sans Serif" panose="02000603000000000000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65" y="2229166"/>
            <a:ext cx="630891" cy="76168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217612" y="647581"/>
            <a:ext cx="72298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TOKYO INSTITUTE OF TECHNOLOGY</a:t>
            </a:r>
          </a:p>
          <a:p>
            <a:r>
              <a:rPr lang="en-US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COMPUTER SCIENCE DEPARTMENT</a:t>
            </a:r>
            <a:endParaRPr lang="en-US" sz="1600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18012" y="3395246"/>
            <a:ext cx="20268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w</a:t>
            </a:r>
            <a:r>
              <a:rPr lang="en-US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ith Koike laboratory</a:t>
            </a:r>
            <a:endParaRPr lang="en-US" sz="1600" dirty="0">
              <a:solidFill>
                <a:schemeClr val="bg1">
                  <a:lumMod val="65000"/>
                  <a:lumOff val="35000"/>
                </a:schemeClr>
              </a:solidFill>
              <a:latin typeface="CMU Sans Serif" panose="02000603000000000000" pitchFamily="50" charset="0"/>
              <a:ea typeface="CMU Sans Serif" panose="02000603000000000000" pitchFamily="50" charset="0"/>
              <a:cs typeface="CMU Sans Serif" panose="02000603000000000000" pitchFamily="50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93812" y="4747975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Group 1:</a:t>
            </a:r>
            <a:endParaRPr lang="en-US" sz="28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11157" y="4343400"/>
            <a:ext cx="24329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Naveed Afzal</a:t>
            </a:r>
          </a:p>
          <a:p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Fumito Nishi</a:t>
            </a:r>
            <a:endParaRPr lang="en-US" sz="2800" dirty="0" smtClean="0">
              <a:solidFill>
                <a:schemeClr val="bg1">
                  <a:lumMod val="65000"/>
                  <a:lumOff val="35000"/>
                </a:schemeClr>
              </a:solidFill>
              <a:latin typeface="CMU Sans Serif" panose="02000603000000000000" pitchFamily="50" charset="0"/>
              <a:ea typeface="CMU Sans Serif" panose="02000603000000000000" pitchFamily="50" charset="0"/>
              <a:cs typeface="CMU Sans Serif" panose="02000603000000000000" pitchFamily="50" charset="0"/>
            </a:endParaRPr>
          </a:p>
          <a:p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Hoang Nguyen</a:t>
            </a:r>
            <a:endParaRPr lang="en-US" sz="2800" dirty="0">
              <a:solidFill>
                <a:schemeClr val="bg1">
                  <a:lumMod val="65000"/>
                  <a:lumOff val="35000"/>
                </a:schemeClr>
              </a:solidFill>
              <a:latin typeface="CMU Sans Serif" panose="02000603000000000000" pitchFamily="50" charset="0"/>
              <a:ea typeface="CMU Sans Serif" panose="02000603000000000000" pitchFamily="50" charset="0"/>
              <a:cs typeface="CMU Sans Serif" panose="02000603000000000000" pitchFamily="50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2741612" y="4419600"/>
            <a:ext cx="0" cy="12192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9801434">
            <a:off x="8541294" y="5057450"/>
            <a:ext cx="248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Tokyo, 2016-02-10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58" y="6195856"/>
            <a:ext cx="470454" cy="32012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381" y="6082443"/>
            <a:ext cx="444079" cy="54695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83" y="6231139"/>
            <a:ext cx="685800" cy="24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DESIGN DETAIL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\ Arduino: Digital ball</a:t>
            </a:r>
            <a:endParaRPr lang="en-US" sz="54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0012" y="1600200"/>
            <a:ext cx="171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Hardware:</a:t>
            </a:r>
            <a:endParaRPr lang="en-US" sz="2800" dirty="0">
              <a:solidFill>
                <a:schemeClr val="accent1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34" name="Diagonal Stripe 33"/>
          <p:cNvSpPr/>
          <p:nvPr/>
        </p:nvSpPr>
        <p:spPr>
          <a:xfrm flipH="1" flipV="1">
            <a:off x="10590212" y="5249862"/>
            <a:ext cx="1598613" cy="159861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99177" y="5963696"/>
            <a:ext cx="76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9</a:t>
            </a:r>
            <a:endParaRPr lang="en-US" sz="28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8649566" y="1387445"/>
            <a:ext cx="1788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Hoang Nguyen</a:t>
            </a:r>
            <a:endParaRPr lang="en-US" sz="2000" dirty="0">
              <a:solidFill>
                <a:schemeClr val="accent1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26" name="Content Placeholder 13"/>
          <p:cNvSpPr>
            <a:spLocks noGrp="1"/>
          </p:cNvSpPr>
          <p:nvPr>
            <p:ph idx="1"/>
          </p:nvPr>
        </p:nvSpPr>
        <p:spPr>
          <a:xfrm>
            <a:off x="1522412" y="2344581"/>
            <a:ext cx="9372600" cy="116061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Arduino Fio, Xbee S2, Sparkfun’s 6DOF sensor.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XBIB-U-DEV Rev.3, Xbee S2 (Connect to game PC).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0012" y="3533775"/>
            <a:ext cx="1769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Functions:</a:t>
            </a:r>
          </a:p>
        </p:txBody>
      </p:sp>
      <p:sp>
        <p:nvSpPr>
          <p:cNvPr id="29" name="Content Placeholder 13"/>
          <p:cNvSpPr>
            <a:spLocks noGrp="1"/>
          </p:cNvSpPr>
          <p:nvPr>
            <p:ph idx="1"/>
          </p:nvPr>
        </p:nvSpPr>
        <p:spPr>
          <a:xfrm>
            <a:off x="1522412" y="4278156"/>
            <a:ext cx="8891850" cy="222811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Accelerometer: Detect free fall motion, collision, user’s tap and double tap using RMS of gx, gy, gz.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Gyroscope: Convert to quaternions and use the rotation component to measure spin.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60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229711" y="2895600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THANK YOU FOR LISTENING</a:t>
            </a:r>
            <a:endParaRPr lang="en-US" sz="54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sp>
        <p:nvSpPr>
          <p:cNvPr id="34" name="Diagonal Stripe 33"/>
          <p:cNvSpPr/>
          <p:nvPr/>
        </p:nvSpPr>
        <p:spPr>
          <a:xfrm flipH="1" flipV="1">
            <a:off x="10590212" y="5249862"/>
            <a:ext cx="1598613" cy="159861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99177" y="5963696"/>
            <a:ext cx="76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2892" y="2895600"/>
            <a:ext cx="6751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PBL Fall 2015: Infection Net – An augmented reality game.</a:t>
            </a:r>
            <a:endParaRPr lang="en-US" sz="2000" dirty="0">
              <a:solidFill>
                <a:schemeClr val="accent1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892" y="4849752"/>
            <a:ext cx="5981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This presentation file and source code is available at:</a:t>
            </a:r>
            <a:endParaRPr lang="en-US" sz="2000" dirty="0">
              <a:solidFill>
                <a:schemeClr val="accent1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4200" y="5181600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  <a:lumOff val="35000"/>
                  </a:schemeClr>
                </a:solidFill>
                <a:latin typeface="CMU Typewriter Text" panose="02000309000000000000" pitchFamily="49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https://github.com/gear/PLB-2015F-ARGame</a:t>
            </a:r>
            <a:endParaRPr lang="en-US" sz="1800" dirty="0">
              <a:solidFill>
                <a:schemeClr val="bg1">
                  <a:lumMod val="65000"/>
                  <a:lumOff val="35000"/>
                </a:schemeClr>
              </a:solidFill>
              <a:latin typeface="CMU Typewriter Text" panose="02000309000000000000" pitchFamily="49" charset="0"/>
              <a:ea typeface="CMU Typewriter Text" panose="02000309000000000000" pitchFamily="49" charset="0"/>
              <a:cs typeface="CMU Typewriter Text" panose="020003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7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CONTENT</a:t>
            </a:r>
            <a:endParaRPr lang="en-US" sz="54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Demo of our prototype.</a:t>
            </a: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Project overview &amp; Subprojects assignment.</a:t>
            </a: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Design details of each subproject.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Implementation of the prototype.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2" name="Diagonal Stripe 1"/>
          <p:cNvSpPr/>
          <p:nvPr/>
        </p:nvSpPr>
        <p:spPr>
          <a:xfrm flipH="1" flipV="1">
            <a:off x="10590212" y="5249862"/>
            <a:ext cx="1598613" cy="159861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99177" y="5963696"/>
            <a:ext cx="760413" cy="54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1282859" y="228600"/>
            <a:ext cx="10360501" cy="12239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PROTOTYPE DEMO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\ Setup</a:t>
            </a:r>
            <a:endParaRPr lang="en-US" sz="54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828800"/>
            <a:ext cx="7313612" cy="4113907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Diagonal Stripe 9"/>
          <p:cNvSpPr/>
          <p:nvPr/>
        </p:nvSpPr>
        <p:spPr>
          <a:xfrm flipH="1" flipV="1">
            <a:off x="10590212" y="5249862"/>
            <a:ext cx="1598613" cy="159861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99177" y="5963696"/>
            <a:ext cx="760413" cy="54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en-US" sz="2800" dirty="0"/>
          </a:p>
        </p:txBody>
      </p:sp>
      <p:sp>
        <p:nvSpPr>
          <p:cNvPr id="12" name="Content Placeholder 13"/>
          <p:cNvSpPr>
            <a:spLocks noGrp="1"/>
          </p:cNvSpPr>
          <p:nvPr>
            <p:ph idx="1"/>
          </p:nvPr>
        </p:nvSpPr>
        <p:spPr>
          <a:xfrm>
            <a:off x="8901588" y="1828800"/>
            <a:ext cx="3121978" cy="2971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IR Camera to track ball position (2D).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Sensors to detect: Falling, collision, single tap, double tap.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PROTOTYPE DEMO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\ Video</a:t>
            </a:r>
            <a:endParaRPr lang="en-US" sz="54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pic>
        <p:nvPicPr>
          <p:cNvPr id="9" name="Short video clip-nature.mp4-S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46212" y="1676400"/>
            <a:ext cx="5562600" cy="4171950"/>
          </a:xfrm>
          <a:prstGeom prst="rect">
            <a:avLst/>
          </a:prstGeom>
        </p:spPr>
      </p:pic>
      <p:sp>
        <p:nvSpPr>
          <p:cNvPr id="10" name="Diagonal Stripe 9"/>
          <p:cNvSpPr/>
          <p:nvPr/>
        </p:nvSpPr>
        <p:spPr>
          <a:xfrm flipH="1" flipV="1">
            <a:off x="10590212" y="5249862"/>
            <a:ext cx="1598613" cy="159861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99177" y="5963696"/>
            <a:ext cx="760413" cy="54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12" name="Content Placeholder 13"/>
          <p:cNvSpPr>
            <a:spLocks noGrp="1"/>
          </p:cNvSpPr>
          <p:nvPr>
            <p:ph idx="1"/>
          </p:nvPr>
        </p:nvSpPr>
        <p:spPr>
          <a:xfrm>
            <a:off x="7255984" y="1888331"/>
            <a:ext cx="4248627" cy="37331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Hitting nodes to stop the disease spreading.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Spin ball and hit nodes to earn extra bonus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.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Double tap the ball to activate Power Ball when it is available.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337560" y="3606725"/>
            <a:ext cx="2267712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10954" y="3753694"/>
            <a:ext cx="2302458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PROJECT OVERVIEW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\ Top Level</a:t>
            </a:r>
            <a:endParaRPr lang="en-US" sz="54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54" y="3093895"/>
            <a:ext cx="1143000" cy="928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3484805"/>
            <a:ext cx="1079003" cy="5377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3093895"/>
            <a:ext cx="1143000" cy="9286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19410" y="3570338"/>
            <a:ext cx="838200" cy="3667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4172795"/>
            <a:ext cx="909055" cy="9090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058" y="5171006"/>
            <a:ext cx="540877" cy="530727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1751012" y="3484805"/>
            <a:ext cx="516942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87039" y="3637205"/>
            <a:ext cx="516942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99212" y="4780205"/>
            <a:ext cx="18782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587039" y="4022583"/>
            <a:ext cx="0" cy="7576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07872">
            <a:off x="4598226" y="4751906"/>
            <a:ext cx="838200" cy="8382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110580" y="3200029"/>
            <a:ext cx="7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UDP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10185" y="2599842"/>
            <a:ext cx="3070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Unity: Infection Net Game</a:t>
            </a:r>
            <a:endParaRPr lang="en-US" sz="2000" dirty="0">
              <a:solidFill>
                <a:schemeClr val="accent2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1412" y="2602154"/>
            <a:ext cx="266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OpenCV: Ball tracking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61011" y="5253721"/>
            <a:ext cx="320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Arduino: Collision detection</a:t>
            </a:r>
            <a:endParaRPr lang="en-US" sz="2000" dirty="0">
              <a:solidFill>
                <a:schemeClr val="accent1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34" name="Diagonal Stripe 33"/>
          <p:cNvSpPr/>
          <p:nvPr/>
        </p:nvSpPr>
        <p:spPr>
          <a:xfrm flipH="1" flipV="1">
            <a:off x="10590212" y="5249862"/>
            <a:ext cx="1598613" cy="159861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99177" y="5963696"/>
            <a:ext cx="760413" cy="54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36" name="Rounded Rectangle 35"/>
          <p:cNvSpPr/>
          <p:nvPr/>
        </p:nvSpPr>
        <p:spPr>
          <a:xfrm>
            <a:off x="9431564" y="3477193"/>
            <a:ext cx="457200" cy="2357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7" name="Rounded Rectangle 36"/>
          <p:cNvSpPr/>
          <p:nvPr/>
        </p:nvSpPr>
        <p:spPr>
          <a:xfrm>
            <a:off x="9431564" y="3934393"/>
            <a:ext cx="457200" cy="2357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8" name="Rounded Rectangle 37"/>
          <p:cNvSpPr/>
          <p:nvPr/>
        </p:nvSpPr>
        <p:spPr>
          <a:xfrm>
            <a:off x="9431564" y="4391593"/>
            <a:ext cx="457200" cy="235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9" name="TextBox 38"/>
          <p:cNvSpPr txBox="1"/>
          <p:nvPr/>
        </p:nvSpPr>
        <p:spPr>
          <a:xfrm>
            <a:off x="9973822" y="3395002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Naveed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73822" y="3852202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Nishi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974055" y="4309402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Hoang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10580" y="3772685"/>
            <a:ext cx="7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UDP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DESIGN DETAIL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\ OpenCV: Ball tracking</a:t>
            </a:r>
            <a:endParaRPr lang="en-US" sz="54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0012" y="1600200"/>
            <a:ext cx="4023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Two modes of operation: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34" name="Diagonal Stripe 33"/>
          <p:cNvSpPr/>
          <p:nvPr/>
        </p:nvSpPr>
        <p:spPr>
          <a:xfrm flipH="1" flipV="1">
            <a:off x="10590212" y="5249862"/>
            <a:ext cx="1598613" cy="159861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99177" y="5963696"/>
            <a:ext cx="760413" cy="54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62872" y="1371600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Naveed Afzal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1012" y="2571690"/>
            <a:ext cx="2362200" cy="762000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TextBox 42"/>
          <p:cNvSpPr txBox="1"/>
          <p:nvPr/>
        </p:nvSpPr>
        <p:spPr>
          <a:xfrm>
            <a:off x="2017021" y="2679501"/>
            <a:ext cx="1830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Calibration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627812" y="2571690"/>
            <a:ext cx="2362200" cy="762000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5" name="TextBox 44"/>
          <p:cNvSpPr txBox="1"/>
          <p:nvPr/>
        </p:nvSpPr>
        <p:spPr>
          <a:xfrm>
            <a:off x="7085012" y="2679501"/>
            <a:ext cx="1509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Tracking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93934" y="3561714"/>
            <a:ext cx="0" cy="2763235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13212" y="3202721"/>
            <a:ext cx="2514600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46612" y="2438400"/>
            <a:ext cx="1414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Screen size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from Game</a:t>
            </a:r>
            <a:endParaRPr lang="en-US" sz="2000" dirty="0">
              <a:solidFill>
                <a:schemeClr val="accent2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47" name="Content Placeholder 13"/>
          <p:cNvSpPr>
            <a:spLocks noGrp="1"/>
          </p:cNvSpPr>
          <p:nvPr>
            <p:ph idx="1"/>
          </p:nvPr>
        </p:nvSpPr>
        <p:spPr>
          <a:xfrm>
            <a:off x="1293812" y="3561714"/>
            <a:ext cx="3656964" cy="2763235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4">
                  <a:lumMod val="75000"/>
                </a:schemeClr>
              </a:buClr>
            </a:pPr>
            <a:r>
              <a:rPr lang="en-US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Determines camera shutter speed, binarizing threshold, region detection thresholds.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System detects 4 small sized regions on screen as 4 corner point.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Calculate homographic transformation from distorted image to rectangular Unity game.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endParaRPr lang="en-US" sz="1800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48" name="Content Placeholder 13"/>
          <p:cNvSpPr>
            <a:spLocks noGrp="1"/>
          </p:cNvSpPr>
          <p:nvPr>
            <p:ph idx="1"/>
          </p:nvPr>
        </p:nvSpPr>
        <p:spPr>
          <a:xfrm>
            <a:off x="6163591" y="3561713"/>
            <a:ext cx="3656964" cy="2763235"/>
          </a:xfrm>
        </p:spPr>
        <p:txBody>
          <a:bodyPr>
            <a:normAutofit/>
          </a:bodyPr>
          <a:lstStyle/>
          <a:p>
            <a:pPr>
              <a:buClr>
                <a:schemeClr val="accent4">
                  <a:lumMod val="75000"/>
                </a:schemeClr>
              </a:buClr>
            </a:pPr>
            <a:r>
              <a:rPr lang="en-US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Sets up appropriate parameters for detecting the ball corresponding with its size.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Systems tracks the ball position and send the transformed coordinate tuple (x, y) to Unity game machine using UDP protocol.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endParaRPr lang="en-US" sz="1800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9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DESIGN DETAIL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\ OpenCV: Ball tracking</a:t>
            </a:r>
            <a:endParaRPr lang="en-US" sz="54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0012" y="1600200"/>
            <a:ext cx="2480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OpenCV Loop: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34" name="Diagonal Stripe 33"/>
          <p:cNvSpPr/>
          <p:nvPr/>
        </p:nvSpPr>
        <p:spPr>
          <a:xfrm flipH="1" flipV="1">
            <a:off x="10590212" y="5249862"/>
            <a:ext cx="1598613" cy="159861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99177" y="5963696"/>
            <a:ext cx="760413" cy="54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62872" y="1371600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Naveed Afzal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13252" y="2698820"/>
            <a:ext cx="1752600" cy="1238310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TextBox 42"/>
          <p:cNvSpPr txBox="1"/>
          <p:nvPr/>
        </p:nvSpPr>
        <p:spPr>
          <a:xfrm>
            <a:off x="2789452" y="2806630"/>
            <a:ext cx="18331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Calculate frame rate &amp; Update timer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92914" y="2997636"/>
            <a:ext cx="1760608" cy="626329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5" name="TextBox 44"/>
          <p:cNvSpPr txBox="1"/>
          <p:nvPr/>
        </p:nvSpPr>
        <p:spPr>
          <a:xfrm>
            <a:off x="5132602" y="3124200"/>
            <a:ext cx="1720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Validate Input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65852" y="3310801"/>
            <a:ext cx="609600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513852" y="2698820"/>
            <a:ext cx="1524001" cy="1238310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TextBox 19"/>
          <p:cNvSpPr txBox="1"/>
          <p:nvPr/>
        </p:nvSpPr>
        <p:spPr>
          <a:xfrm>
            <a:off x="7590053" y="2806630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Capture &amp; Process images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275852" y="3937130"/>
            <a:ext cx="0" cy="76200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53522" y="3310801"/>
            <a:ext cx="609600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437652" y="4761350"/>
            <a:ext cx="1752600" cy="928380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TextBox 24"/>
          <p:cNvSpPr txBox="1"/>
          <p:nvPr/>
        </p:nvSpPr>
        <p:spPr>
          <a:xfrm>
            <a:off x="7437652" y="4869160"/>
            <a:ext cx="1833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Detect and Track Regions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904252" y="5232530"/>
            <a:ext cx="533400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132602" y="4896216"/>
            <a:ext cx="1760608" cy="626329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TextBox 30"/>
          <p:cNvSpPr txBox="1"/>
          <p:nvPr/>
        </p:nvSpPr>
        <p:spPr>
          <a:xfrm>
            <a:off x="5172290" y="5022780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Render Image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05244" y="4919365"/>
            <a:ext cx="1760608" cy="626329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6" name="TextBox 35"/>
          <p:cNvSpPr txBox="1"/>
          <p:nvPr/>
        </p:nvSpPr>
        <p:spPr>
          <a:xfrm>
            <a:off x="2865652" y="5045929"/>
            <a:ext cx="1411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Networking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cxnSp>
        <p:nvCxnSpPr>
          <p:cNvPr id="37" name="Straight Arrow Connector 36"/>
          <p:cNvCxnSpPr>
            <a:endCxn id="33" idx="3"/>
          </p:cNvCxnSpPr>
          <p:nvPr/>
        </p:nvCxnSpPr>
        <p:spPr>
          <a:xfrm flipH="1">
            <a:off x="4465852" y="5223005"/>
            <a:ext cx="666750" cy="952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551452" y="3956722"/>
            <a:ext cx="0" cy="93949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69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DESIGN DETAIL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\ Unity: Infection Net</a:t>
            </a:r>
            <a:endParaRPr lang="en-US" sz="54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0012" y="1600200"/>
            <a:ext cx="1433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Agenda:</a:t>
            </a:r>
            <a:endParaRPr lang="en-US" sz="2800" dirty="0">
              <a:solidFill>
                <a:schemeClr val="accent2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34" name="Diagonal Stripe 33"/>
          <p:cNvSpPr/>
          <p:nvPr/>
        </p:nvSpPr>
        <p:spPr>
          <a:xfrm flipH="1" flipV="1">
            <a:off x="10590212" y="5249862"/>
            <a:ext cx="1598613" cy="159861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99177" y="5963696"/>
            <a:ext cx="760413" cy="54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8837612" y="1387445"/>
            <a:ext cx="1576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Fumito Nishi</a:t>
            </a:r>
            <a:endParaRPr lang="en-US" sz="2000" dirty="0">
              <a:solidFill>
                <a:schemeClr val="accent2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26" name="Content Placeholder 13"/>
          <p:cNvSpPr>
            <a:spLocks noGrp="1"/>
          </p:cNvSpPr>
          <p:nvPr>
            <p:ph idx="1"/>
          </p:nvPr>
        </p:nvSpPr>
        <p:spPr>
          <a:xfrm>
            <a:off x="1522412" y="2344581"/>
            <a:ext cx="8610600" cy="1160619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Implemented a simple point clicking game.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Implemented the Infection Net game with Unity.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0012" y="3533775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Why the game?</a:t>
            </a:r>
          </a:p>
        </p:txBody>
      </p:sp>
      <p:sp>
        <p:nvSpPr>
          <p:cNvPr id="29" name="Content Placeholder 13"/>
          <p:cNvSpPr>
            <a:spLocks noGrp="1"/>
          </p:cNvSpPr>
          <p:nvPr>
            <p:ph idx="1"/>
          </p:nvPr>
        </p:nvSpPr>
        <p:spPr>
          <a:xfrm>
            <a:off x="1522412" y="4278156"/>
            <a:ext cx="8610600" cy="1685540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Throwing ball to “destroy” something is “intuitive”.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Inspired by Epidemic Network model. 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Throwing ball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to “kill off” disease is fun!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87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DESIGN DETAIL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\ Unity: Infection Net</a:t>
            </a:r>
            <a:endParaRPr lang="en-US" sz="54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0012" y="1600200"/>
            <a:ext cx="2246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Game design:</a:t>
            </a:r>
            <a:endParaRPr lang="en-US" sz="2800" dirty="0">
              <a:solidFill>
                <a:schemeClr val="accent2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34" name="Diagonal Stripe 33"/>
          <p:cNvSpPr/>
          <p:nvPr/>
        </p:nvSpPr>
        <p:spPr>
          <a:xfrm flipH="1" flipV="1">
            <a:off x="10590212" y="5249862"/>
            <a:ext cx="1598613" cy="159861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99177" y="5963696"/>
            <a:ext cx="76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37612" y="1387445"/>
            <a:ext cx="1576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Fumito Nishi</a:t>
            </a:r>
            <a:endParaRPr lang="en-US" sz="2000" dirty="0">
              <a:solidFill>
                <a:schemeClr val="accent2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26" name="Content Placeholder 13"/>
          <p:cNvSpPr>
            <a:spLocks noGrp="1"/>
          </p:cNvSpPr>
          <p:nvPr>
            <p:ph idx="1"/>
          </p:nvPr>
        </p:nvSpPr>
        <p:spPr>
          <a:xfrm>
            <a:off x="1522412" y="2344581"/>
            <a:ext cx="9372600" cy="1160619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Model Classes: Node, Network, Game.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View and Controller are supported by Unity (C# script).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0012" y="3533775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Game rule:</a:t>
            </a:r>
          </a:p>
        </p:txBody>
      </p:sp>
      <p:sp>
        <p:nvSpPr>
          <p:cNvPr id="29" name="Content Placeholder 13"/>
          <p:cNvSpPr>
            <a:spLocks noGrp="1"/>
          </p:cNvSpPr>
          <p:nvPr>
            <p:ph idx="1"/>
          </p:nvPr>
        </p:nvSpPr>
        <p:spPr>
          <a:xfrm>
            <a:off x="1522412" y="4278156"/>
            <a:ext cx="8891850" cy="2228116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Infection spreads once a hit, but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if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the ball spin is detected, the infection is not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spread.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Kill ball can eliminate the infected node.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Game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score is determined by the number of survivors.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5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509</Words>
  <Application>Microsoft Office PowerPoint</Application>
  <PresentationFormat>Custom</PresentationFormat>
  <Paragraphs>99</Paragraphs>
  <Slides>11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CMU Bright</vt:lpstr>
      <vt:lpstr>CMU Sans Serif</vt:lpstr>
      <vt:lpstr>CMU Sans Serif Demi Condensed</vt:lpstr>
      <vt:lpstr>CMU Typewriter Text</vt:lpstr>
      <vt:lpstr>Tech 16x9</vt:lpstr>
      <vt:lpstr>Infection Net </vt:lpstr>
      <vt:lpstr>CONTENT</vt:lpstr>
      <vt:lpstr>PROTOTYPE DEMO \ Setup</vt:lpstr>
      <vt:lpstr>PROTOTYPE DEMO \ Video</vt:lpstr>
      <vt:lpstr>PROJECT OVERVIEW \ Top Level</vt:lpstr>
      <vt:lpstr>DESIGN DETAIL \ OpenCV: Ball tracking</vt:lpstr>
      <vt:lpstr>DESIGN DETAIL \ OpenCV: Ball tracking</vt:lpstr>
      <vt:lpstr>DESIGN DETAIL \ Unity: Infection Net</vt:lpstr>
      <vt:lpstr>DESIGN DETAIL \ Unity: Infection Net</vt:lpstr>
      <vt:lpstr>DESIGN DETAIL \ Arduino: Digital ball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2016-02-09T10:27:23Z</dcterms:created>
  <dcterms:modified xsi:type="dcterms:W3CDTF">2016-02-09T23:58:55Z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