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44" r:id="rId2"/>
  </p:sldMasterIdLst>
  <p:notesMasterIdLst>
    <p:notesMasterId r:id="rId45"/>
  </p:notesMasterIdLst>
  <p:sldIdLst>
    <p:sldId id="261" r:id="rId3"/>
    <p:sldId id="370" r:id="rId4"/>
    <p:sldId id="372" r:id="rId5"/>
    <p:sldId id="371" r:id="rId6"/>
    <p:sldId id="373" r:id="rId7"/>
    <p:sldId id="333" r:id="rId8"/>
    <p:sldId id="334" r:id="rId9"/>
    <p:sldId id="340" r:id="rId10"/>
    <p:sldId id="339" r:id="rId11"/>
    <p:sldId id="342" r:id="rId12"/>
    <p:sldId id="335" r:id="rId13"/>
    <p:sldId id="341" r:id="rId14"/>
    <p:sldId id="337" r:id="rId15"/>
    <p:sldId id="338" r:id="rId16"/>
    <p:sldId id="336" r:id="rId17"/>
    <p:sldId id="343" r:id="rId18"/>
    <p:sldId id="344" r:id="rId19"/>
    <p:sldId id="345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46" r:id="rId28"/>
    <p:sldId id="354" r:id="rId29"/>
    <p:sldId id="355" r:id="rId30"/>
    <p:sldId id="356" r:id="rId31"/>
    <p:sldId id="357" r:id="rId32"/>
    <p:sldId id="362" r:id="rId33"/>
    <p:sldId id="358" r:id="rId34"/>
    <p:sldId id="359" r:id="rId35"/>
    <p:sldId id="360" r:id="rId36"/>
    <p:sldId id="361" r:id="rId37"/>
    <p:sldId id="363" r:id="rId38"/>
    <p:sldId id="364" r:id="rId39"/>
    <p:sldId id="365" r:id="rId40"/>
    <p:sldId id="366" r:id="rId41"/>
    <p:sldId id="367" r:id="rId42"/>
    <p:sldId id="368" r:id="rId43"/>
    <p:sldId id="369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1BD"/>
    <a:srgbClr val="E4E5B9"/>
    <a:srgbClr val="B91022"/>
    <a:srgbClr val="FF9900"/>
    <a:srgbClr val="FF9999"/>
    <a:srgbClr val="EAEAEA"/>
    <a:srgbClr val="F8F8F8"/>
    <a:srgbClr val="009242"/>
    <a:srgbClr val="EA8B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8" autoAdjust="0"/>
    <p:restoredTop sz="94391" autoAdjust="0"/>
  </p:normalViewPr>
  <p:slideViewPr>
    <p:cSldViewPr>
      <p:cViewPr>
        <p:scale>
          <a:sx n="80" d="100"/>
          <a:sy n="80" d="100"/>
        </p:scale>
        <p:origin x="-1710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45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872EB4-39F5-46BC-817E-781613DA67A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4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B9102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6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67563" y="509588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539750"/>
            <a:ext cx="6734175" cy="57785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B9102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pic>
        <p:nvPicPr>
          <p:cNvPr id="6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67563" y="509588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539750"/>
            <a:ext cx="6734175" cy="57785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09.11.2015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 sz="1000" dirty="0">
              <a:solidFill>
                <a:srgbClr val="000000"/>
              </a:solidFill>
            </a:endParaRPr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0041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09.11.2015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7665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09.11.2015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462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09.11.2015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271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09.11.2015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124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09.11.2015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209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09.11.2015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303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09.11.2015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556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09.11.2015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2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09.11.2015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439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09.11.2015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011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09.11.2015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090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775" y="6510338"/>
            <a:ext cx="7958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775" y="6510338"/>
            <a:ext cx="7958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09.11.2015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 sz="1000" dirty="0">
              <a:solidFill>
                <a:srgbClr val="000000"/>
              </a:solidFill>
            </a:endParaRPr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5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pdf/1508.03790v2.pdf" TargetMode="External"/><Relationship Id="rId2" Type="http://schemas.openxmlformats.org/officeDocument/2006/relationships/hyperlink" Target="http://arxiv.org/pdf/1406.1078v3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mlr.org/proceedings/papers/v37/jozefowicz15.pdf" TargetMode="External"/><Relationship Id="rId5" Type="http://schemas.openxmlformats.org/officeDocument/2006/relationships/hyperlink" Target="http://arxiv.org/pdf/1503.04069.pdf" TargetMode="External"/><Relationship Id="rId4" Type="http://schemas.openxmlformats.org/officeDocument/2006/relationships/hyperlink" Target="http://arxiv.org/pdf/1402.3511v1.pdf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nfordnlp/treelstm" TargetMode="External"/><Relationship Id="rId2" Type="http://schemas.openxmlformats.org/officeDocument/2006/relationships/hyperlink" Target="http://arxiv.org/abs/1503.00075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abs/1506.07285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matter.com/skillscasts/6611-visualizing-and-understanding-recurrent-networks" TargetMode="External"/><Relationship Id="rId2" Type="http://schemas.openxmlformats.org/officeDocument/2006/relationships/hyperlink" Target="http://karpathy.github.io/2015/05/21/rnn-effectivenes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rFVYTydGLr4" TargetMode="External"/><Relationship Id="rId4" Type="http://schemas.openxmlformats.org/officeDocument/2006/relationships/hyperlink" Target="http://colah.github.io/posts/2015-08-Understanding-LSTM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0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Deep</a:t>
            </a:r>
            <a:r>
              <a:rPr lang="de-DE" dirty="0" smtClean="0"/>
              <a:t> Learning </a:t>
            </a:r>
            <a:r>
              <a:rPr lang="de-DE" dirty="0" err="1" smtClean="0"/>
              <a:t>for</a:t>
            </a:r>
            <a:r>
              <a:rPr lang="de-DE" dirty="0" smtClean="0"/>
              <a:t> NLP</a:t>
            </a:r>
            <a:br>
              <a:rPr lang="de-DE" dirty="0" smtClean="0"/>
            </a:br>
            <a:r>
              <a:rPr lang="de-DE" dirty="0" err="1" smtClean="0"/>
              <a:t>Recurrent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Networks</a:t>
            </a:r>
            <a:br>
              <a:rPr lang="de-DE" dirty="0" smtClean="0"/>
            </a:br>
            <a:endParaRPr lang="de-DE" sz="24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358775" y="1676400"/>
            <a:ext cx="6734175" cy="717550"/>
          </a:xfrm>
        </p:spPr>
        <p:txBody>
          <a:bodyPr/>
          <a:lstStyle/>
          <a:p>
            <a:endParaRPr lang="de-DE" sz="1800" dirty="0" smtClean="0"/>
          </a:p>
          <a:p>
            <a:r>
              <a:rPr lang="de-DE" sz="1800" dirty="0" smtClean="0"/>
              <a:t>Nils Reimers</a:t>
            </a:r>
            <a:endParaRPr lang="de-DE" sz="18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79512" y="3645024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Course-Website: www.deeplearning4nlp.com</a:t>
            </a:r>
          </a:p>
          <a:p>
            <a:pPr algn="ctr"/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5589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Excursion: Language Models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increases with longer n-grams</a:t>
            </a:r>
          </a:p>
          <a:p>
            <a:r>
              <a:rPr lang="en-US" dirty="0" smtClean="0"/>
              <a:t>There are a lot of n-grams</a:t>
            </a:r>
          </a:p>
          <a:p>
            <a:pPr lvl="1"/>
            <a:r>
              <a:rPr lang="en-US" dirty="0" smtClean="0"/>
              <a:t>500 000 German words (according to </a:t>
            </a:r>
            <a:r>
              <a:rPr lang="en-US" dirty="0" err="1" smtClean="0"/>
              <a:t>Duden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2-grams: 250 billion combinations</a:t>
            </a:r>
          </a:p>
          <a:p>
            <a:pPr lvl="1"/>
            <a:r>
              <a:rPr lang="en-US" dirty="0" smtClean="0"/>
              <a:t>3-grams: &gt; 10</a:t>
            </a:r>
            <a:r>
              <a:rPr lang="en-US" baseline="30000" dirty="0" smtClean="0"/>
              <a:t>17</a:t>
            </a:r>
            <a:r>
              <a:rPr lang="en-US" dirty="0" smtClean="0"/>
              <a:t> combinations</a:t>
            </a:r>
          </a:p>
          <a:p>
            <a:pPr lvl="1"/>
            <a:r>
              <a:rPr lang="en-US" dirty="0" smtClean="0"/>
              <a:t>4-grams: &gt; 10</a:t>
            </a:r>
            <a:r>
              <a:rPr lang="en-US" baseline="30000" dirty="0"/>
              <a:t>22 </a:t>
            </a:r>
            <a:r>
              <a:rPr lang="en-US" dirty="0" smtClean="0"/>
              <a:t>combinations</a:t>
            </a:r>
          </a:p>
          <a:p>
            <a:pPr lvl="1"/>
            <a:endParaRPr lang="en-US" dirty="0"/>
          </a:p>
          <a:p>
            <a:r>
              <a:rPr lang="en-US" dirty="0" smtClean="0"/>
              <a:t>Gigantic training corpus &amp; RAM requirement</a:t>
            </a:r>
          </a:p>
          <a:p>
            <a:pPr lvl="1"/>
            <a:r>
              <a:rPr lang="en-US" i="1" dirty="0"/>
              <a:t>“Using one machine with 140GB RAM for 2.8 days, we built an </a:t>
            </a:r>
            <a:r>
              <a:rPr lang="en-US" i="1" dirty="0" err="1"/>
              <a:t>unpruned</a:t>
            </a:r>
            <a:r>
              <a:rPr lang="en-US" i="1" dirty="0"/>
              <a:t> model on 126 billion </a:t>
            </a:r>
            <a:r>
              <a:rPr lang="en-US" i="1" dirty="0" smtClean="0"/>
              <a:t>tokens” </a:t>
            </a:r>
            <a:r>
              <a:rPr lang="en-US" sz="1400" dirty="0" smtClean="0"/>
              <a:t>(</a:t>
            </a:r>
            <a:r>
              <a:rPr lang="en-US" sz="1400" dirty="0" err="1" smtClean="0"/>
              <a:t>Heafield</a:t>
            </a:r>
            <a:r>
              <a:rPr lang="en-US" sz="1400" dirty="0"/>
              <a:t> </a:t>
            </a:r>
            <a:r>
              <a:rPr lang="en-US" sz="1400" dirty="0" smtClean="0"/>
              <a:t>et al.)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2012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Recurrent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275856" y="6165304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http://colah.github.io/posts/2015-08-Understanding-LSTMs/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44016" y="4509120"/>
            <a:ext cx="87484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Recurrent Neural Network have an internal state 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State is passed from input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t</a:t>
            </a:r>
            <a:r>
              <a:rPr lang="en-US" dirty="0" smtClean="0"/>
              <a:t> to </a:t>
            </a:r>
            <a:r>
              <a:rPr lang="en-US" i="1" dirty="0" smtClean="0"/>
              <a:t>x</a:t>
            </a:r>
            <a:r>
              <a:rPr lang="en-US" i="1" baseline="-25000" dirty="0" smtClean="0"/>
              <a:t>t+1</a:t>
            </a:r>
            <a:endParaRPr lang="en-US" dirty="0"/>
          </a:p>
        </p:txBody>
      </p:sp>
      <p:pic>
        <p:nvPicPr>
          <p:cNvPr id="14" name="Picture 2" descr="An unrolled recurrent neural network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8820472" cy="231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llipse 14"/>
          <p:cNvSpPr/>
          <p:nvPr/>
        </p:nvSpPr>
        <p:spPr>
          <a:xfrm>
            <a:off x="719064" y="1930150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o</a:t>
            </a:r>
            <a:r>
              <a:rPr lang="en-US" sz="1600" baseline="-25000" dirty="0" smtClean="0">
                <a:solidFill>
                  <a:sysClr val="windowText" lastClr="000000"/>
                </a:solidFill>
              </a:rPr>
              <a:t>t</a:t>
            </a:r>
            <a:endParaRPr lang="en-US" sz="16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3671392" y="1930150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o</a:t>
            </a:r>
            <a:r>
              <a:rPr lang="en-US" sz="1400" baseline="-25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Ellipse 16"/>
          <p:cNvSpPr/>
          <p:nvPr/>
        </p:nvSpPr>
        <p:spPr>
          <a:xfrm>
            <a:off x="4967536" y="1930150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o</a:t>
            </a:r>
            <a:r>
              <a:rPr lang="en-US" sz="1400" baseline="-250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8" name="Ellipse 17"/>
          <p:cNvSpPr/>
          <p:nvPr/>
        </p:nvSpPr>
        <p:spPr>
          <a:xfrm>
            <a:off x="6263680" y="1930150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o</a:t>
            </a:r>
            <a:r>
              <a:rPr lang="en-US" sz="1400" baseline="-250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8423920" y="1930150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o</a:t>
            </a:r>
            <a:r>
              <a:rPr lang="en-US" sz="1600" baseline="-25000" dirty="0" smtClean="0">
                <a:solidFill>
                  <a:sysClr val="windowText" lastClr="000000"/>
                </a:solidFill>
              </a:rPr>
              <a:t>t</a:t>
            </a:r>
            <a:endParaRPr lang="en-US" sz="1600" baseline="-25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2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Models with RNN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i="1" dirty="0" smtClean="0"/>
              <a:t>x</a:t>
            </a:r>
            <a:r>
              <a:rPr lang="en-US" i="1" baseline="-25000" dirty="0" smtClean="0"/>
              <a:t>0</a:t>
            </a:r>
            <a:r>
              <a:rPr lang="en-US" i="1" dirty="0" smtClean="0"/>
              <a:t>, x</a:t>
            </a:r>
            <a:r>
              <a:rPr lang="en-US" i="1" baseline="-25000" dirty="0" smtClean="0"/>
              <a:t>1</a:t>
            </a:r>
            <a:r>
              <a:rPr lang="en-US" i="1" dirty="0" smtClean="0"/>
              <a:t>,</a:t>
            </a:r>
            <a:r>
              <a:rPr lang="en-US" i="1" baseline="-25000" dirty="0" smtClean="0"/>
              <a:t> </a:t>
            </a:r>
            <a:r>
              <a:rPr lang="en-US" i="1" dirty="0" smtClean="0"/>
              <a:t>x</a:t>
            </a:r>
            <a:r>
              <a:rPr lang="en-US" i="1" baseline="-25000" dirty="0" smtClean="0"/>
              <a:t>2</a:t>
            </a:r>
            <a:r>
              <a:rPr lang="en-US" i="1" dirty="0" smtClean="0"/>
              <a:t>… </a:t>
            </a:r>
            <a:r>
              <a:rPr lang="en-US" dirty="0" smtClean="0"/>
              <a:t>denote words (or characters)</a:t>
            </a:r>
          </a:p>
          <a:p>
            <a:r>
              <a:rPr lang="en-US" dirty="0" smtClean="0"/>
              <a:t>Let </a:t>
            </a:r>
            <a:r>
              <a:rPr lang="en-US" i="1" dirty="0"/>
              <a:t>o</a:t>
            </a:r>
            <a:r>
              <a:rPr lang="en-US" i="1" baseline="-25000" dirty="0" smtClean="0"/>
              <a:t>0</a:t>
            </a:r>
            <a:r>
              <a:rPr lang="en-US" i="1" dirty="0"/>
              <a:t>, o</a:t>
            </a:r>
            <a:r>
              <a:rPr lang="en-US" i="1" baseline="-25000" dirty="0" smtClean="0"/>
              <a:t>1</a:t>
            </a:r>
            <a:r>
              <a:rPr lang="en-US" i="1" dirty="0"/>
              <a:t>,</a:t>
            </a:r>
            <a:r>
              <a:rPr lang="en-US" i="1" baseline="-25000" dirty="0"/>
              <a:t> </a:t>
            </a:r>
            <a:r>
              <a:rPr lang="en-US" i="1" dirty="0" smtClean="0"/>
              <a:t>o</a:t>
            </a:r>
            <a:r>
              <a:rPr lang="en-US" i="1" baseline="-25000" dirty="0" smtClean="0"/>
              <a:t>2</a:t>
            </a:r>
            <a:r>
              <a:rPr lang="en-US" i="1" dirty="0" smtClean="0"/>
              <a:t>… </a:t>
            </a:r>
            <a:r>
              <a:rPr lang="en-US" dirty="0" smtClean="0"/>
              <a:t>denote</a:t>
            </a:r>
            <a:r>
              <a:rPr lang="en-US" dirty="0"/>
              <a:t> </a:t>
            </a:r>
            <a:r>
              <a:rPr lang="en-US" dirty="0" smtClean="0"/>
              <a:t>the probability of the sentence</a:t>
            </a:r>
          </a:p>
          <a:p>
            <a:r>
              <a:rPr lang="en-US" dirty="0" smtClean="0"/>
              <a:t>Memory requirement scales nicely (linear with the number of word embeddings / number of character)</a:t>
            </a:r>
            <a:endParaRPr lang="en-US" dirty="0"/>
          </a:p>
        </p:txBody>
      </p:sp>
      <p:pic>
        <p:nvPicPr>
          <p:cNvPr id="5" name="Picture 2" descr="An unrolled recurrent neural network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3991746"/>
            <a:ext cx="8820472" cy="231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/>
          <p:cNvSpPr/>
          <p:nvPr/>
        </p:nvSpPr>
        <p:spPr>
          <a:xfrm>
            <a:off x="611560" y="3933056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o</a:t>
            </a:r>
            <a:r>
              <a:rPr lang="en-US" sz="1600" baseline="-25000" dirty="0" smtClean="0">
                <a:solidFill>
                  <a:sysClr val="windowText" lastClr="000000"/>
                </a:solidFill>
              </a:rPr>
              <a:t>t</a:t>
            </a:r>
            <a:endParaRPr lang="en-US" sz="16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563888" y="3933056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o</a:t>
            </a:r>
            <a:r>
              <a:rPr lang="en-US" sz="1400" baseline="-25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8" name="Ellipse 7"/>
          <p:cNvSpPr/>
          <p:nvPr/>
        </p:nvSpPr>
        <p:spPr>
          <a:xfrm>
            <a:off x="4860032" y="3933056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o</a:t>
            </a:r>
            <a:r>
              <a:rPr lang="en-US" sz="1400" baseline="-250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9" name="Ellipse 8"/>
          <p:cNvSpPr/>
          <p:nvPr/>
        </p:nvSpPr>
        <p:spPr>
          <a:xfrm>
            <a:off x="6156176" y="3933056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o</a:t>
            </a:r>
            <a:r>
              <a:rPr lang="en-US" sz="1400" baseline="-250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8316416" y="3933056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o</a:t>
            </a:r>
            <a:r>
              <a:rPr lang="en-US" sz="1600" baseline="-25000" dirty="0" smtClean="0">
                <a:solidFill>
                  <a:sysClr val="windowText" lastClr="000000"/>
                </a:solidFill>
              </a:rPr>
              <a:t>t</a:t>
            </a:r>
            <a:endParaRPr lang="en-US" sz="1600" baseline="-25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0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 as Generative Language Models</a:t>
            </a:r>
            <a:endParaRPr lang="en-US" dirty="0"/>
          </a:p>
        </p:txBody>
      </p:sp>
      <p:pic>
        <p:nvPicPr>
          <p:cNvPr id="3074" name="Picture 2" descr="http://karpathy.github.io/assets/rnn/latex3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2" y="1268760"/>
            <a:ext cx="7833690" cy="44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75856" y="6165304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http://karpathy.github.io/2015/05/21/rnn-effectiveness/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763688" y="5733256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Generated</a:t>
            </a:r>
            <a:r>
              <a:rPr lang="de-DE" sz="1400" dirty="0" smtClean="0"/>
              <a:t> </a:t>
            </a:r>
            <a:r>
              <a:rPr lang="de-DE" sz="1400" dirty="0" err="1" smtClean="0"/>
              <a:t>LaTeX</a:t>
            </a:r>
            <a:r>
              <a:rPr lang="de-DE" sz="1400" dirty="0" smtClean="0"/>
              <a:t>-Code </a:t>
            </a:r>
            <a:r>
              <a:rPr lang="de-DE" sz="1400" dirty="0" err="1" smtClean="0"/>
              <a:t>from</a:t>
            </a:r>
            <a:r>
              <a:rPr lang="de-DE" sz="1400" dirty="0" smtClean="0"/>
              <a:t> an </a:t>
            </a:r>
            <a:r>
              <a:rPr lang="de-DE" sz="1400" dirty="0" err="1" smtClean="0"/>
              <a:t>Character</a:t>
            </a:r>
            <a:r>
              <a:rPr lang="de-DE" sz="1400" dirty="0" smtClean="0"/>
              <a:t>-RNN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33557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 as Generative Language Models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6752"/>
            <a:ext cx="6704267" cy="4744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75856" y="6248345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http://karpathy.github.io/2015/05/21/rnn-effectiveness/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763688" y="5929535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Generated</a:t>
            </a:r>
            <a:r>
              <a:rPr lang="de-DE" sz="1400" dirty="0" smtClean="0"/>
              <a:t> C-Code </a:t>
            </a:r>
            <a:r>
              <a:rPr lang="de-DE" sz="1400" dirty="0" err="1" smtClean="0"/>
              <a:t>from</a:t>
            </a:r>
            <a:r>
              <a:rPr lang="de-DE" sz="1400" dirty="0" smtClean="0"/>
              <a:t> an </a:t>
            </a:r>
            <a:r>
              <a:rPr lang="de-DE" sz="1400" dirty="0" err="1" smtClean="0"/>
              <a:t>Character</a:t>
            </a:r>
            <a:r>
              <a:rPr lang="de-DE" sz="1400" dirty="0" smtClean="0"/>
              <a:t>-RNN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6859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Topologies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Recurrent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</a:t>
            </a:r>
            <a:endParaRPr lang="de-DE" dirty="0"/>
          </a:p>
        </p:txBody>
      </p:sp>
      <p:pic>
        <p:nvPicPr>
          <p:cNvPr id="2050" name="Picture 2" descr="http://karpathy.github.io/assets/rnn/diag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268760"/>
            <a:ext cx="8741699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75856" y="6165304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http://karpathy.github.io/2015/05/21/rnn-effectiveness/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51520" y="4005064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(1)                   (2)                       (3)                           (4)                                (5)         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323528" y="4797152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Common Neural Network (e.g. feed forward network)</a:t>
            </a:r>
          </a:p>
          <a:p>
            <a:r>
              <a:rPr lang="en-US" dirty="0" smtClean="0"/>
              <a:t>2) Prediction of future states base on single observation </a:t>
            </a:r>
          </a:p>
          <a:p>
            <a:r>
              <a:rPr lang="en-US" dirty="0" smtClean="0"/>
              <a:t>3) Sentiment classification</a:t>
            </a:r>
          </a:p>
          <a:p>
            <a:r>
              <a:rPr lang="en-US" dirty="0" smtClean="0"/>
              <a:t>4) Machine translation</a:t>
            </a:r>
          </a:p>
          <a:p>
            <a:r>
              <a:rPr lang="en-US" dirty="0"/>
              <a:t>5) </a:t>
            </a:r>
            <a:r>
              <a:rPr lang="en-US" dirty="0" smtClean="0"/>
              <a:t>Simultaneous </a:t>
            </a:r>
            <a:r>
              <a:rPr lang="en-US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28488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251520" y="4653136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Compute the hidden state: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Compute the output:</a:t>
            </a:r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(Vanilla) RNN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628800"/>
            <a:ext cx="76581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75856" y="6165304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http://karpathy.github.io/2015/05/21/rnn-effectiveness/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564904"/>
            <a:ext cx="72866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Grafik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202" y="5264214"/>
            <a:ext cx="1742411" cy="25096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183" y="4725144"/>
            <a:ext cx="3245049" cy="25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1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(Vanilla) RNN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4" y="1484783"/>
            <a:ext cx="8596829" cy="47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75856" y="6248345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http://karpathy.github.io/2015/05/21/rnn-effectiveness/</a:t>
            </a:r>
          </a:p>
        </p:txBody>
      </p:sp>
    </p:spTree>
    <p:extLst>
      <p:ext uri="{BB962C8B-B14F-4D97-AF65-F5344CB8AC3E}">
        <p14:creationId xmlns:p14="http://schemas.microsoft.com/office/powerpoint/2010/main" val="306719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Magic Involved (in Theory)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unroll your data in time</a:t>
            </a:r>
          </a:p>
          <a:p>
            <a:r>
              <a:rPr lang="en-US" dirty="0" smtClean="0"/>
              <a:t>You compute the gradients</a:t>
            </a:r>
          </a:p>
          <a:p>
            <a:r>
              <a:rPr lang="en-US" dirty="0" smtClean="0"/>
              <a:t>You use back propagation to train your network</a:t>
            </a:r>
          </a:p>
          <a:p>
            <a:r>
              <a:rPr lang="en-US" dirty="0" err="1" smtClean="0"/>
              <a:t>Karpathy</a:t>
            </a:r>
            <a:r>
              <a:rPr lang="en-US" dirty="0" smtClean="0"/>
              <a:t> presents a Python implementation for Char-RNN with 112 lines</a:t>
            </a:r>
          </a:p>
          <a:p>
            <a:endParaRPr lang="en-US" dirty="0"/>
          </a:p>
          <a:p>
            <a:r>
              <a:rPr lang="en-US" dirty="0" smtClean="0"/>
              <a:t>Training RNNs is hard:</a:t>
            </a:r>
          </a:p>
          <a:p>
            <a:pPr lvl="1"/>
            <a:r>
              <a:rPr lang="en-US" dirty="0" smtClean="0"/>
              <a:t>Inputs from many time steps ago can modify output</a:t>
            </a:r>
          </a:p>
          <a:p>
            <a:pPr lvl="1"/>
            <a:r>
              <a:rPr lang="en-US" dirty="0" smtClean="0"/>
              <a:t>Vanishing / Exploding Gradient Problem</a:t>
            </a:r>
          </a:p>
          <a:p>
            <a:pPr lvl="1"/>
            <a:endParaRPr lang="en-US" dirty="0"/>
          </a:p>
          <a:p>
            <a:r>
              <a:rPr lang="en-US" dirty="0" smtClean="0"/>
              <a:t>Vanishing gradients can be solved by Gated-RNNs like Long-Short-Term-Memory (LSTM) Models</a:t>
            </a:r>
          </a:p>
          <a:p>
            <a:pPr lvl="1"/>
            <a:r>
              <a:rPr lang="en-US" dirty="0" smtClean="0"/>
              <a:t>LSTM became popular 2015 in 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Long-Short-Term Memory (LSTM)</a:t>
            </a:r>
            <a:endParaRPr lang="en-US" dirty="0"/>
          </a:p>
        </p:txBody>
      </p:sp>
      <p:pic>
        <p:nvPicPr>
          <p:cNvPr id="8194" name="Picture 2" descr="Neural networks struggle with long term dependencies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396832"/>
            <a:ext cx="8448873" cy="291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3"/>
          <p:cNvSpPr>
            <a:spLocks noGrp="1"/>
          </p:cNvSpPr>
          <p:nvPr>
            <p:ph idx="1"/>
          </p:nvPr>
        </p:nvSpPr>
        <p:spPr>
          <a:xfrm>
            <a:off x="250825" y="4306888"/>
            <a:ext cx="8640763" cy="2074862"/>
          </a:xfrm>
        </p:spPr>
        <p:txBody>
          <a:bodyPr/>
          <a:lstStyle/>
          <a:p>
            <a:r>
              <a:rPr lang="en-US" dirty="0" smtClean="0"/>
              <a:t>Long-term dependencies: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/>
              <a:t>I </a:t>
            </a:r>
            <a:r>
              <a:rPr lang="en-US" i="1" dirty="0"/>
              <a:t>grew up in France and lived there until I was 18. Therefore </a:t>
            </a:r>
            <a:r>
              <a:rPr lang="en-US" i="1" dirty="0" smtClean="0"/>
              <a:t>I</a:t>
            </a:r>
            <a:br>
              <a:rPr lang="en-US" i="1" dirty="0" smtClean="0"/>
            </a:br>
            <a:r>
              <a:rPr lang="en-US" i="1" dirty="0" smtClean="0"/>
              <a:t>	speak </a:t>
            </a:r>
            <a:r>
              <a:rPr lang="en-US" i="1" dirty="0"/>
              <a:t>fluent </a:t>
            </a:r>
            <a:r>
              <a:rPr lang="en-US" i="1" dirty="0" smtClean="0"/>
              <a:t>???</a:t>
            </a:r>
          </a:p>
          <a:p>
            <a:r>
              <a:rPr lang="en-US" dirty="0" smtClean="0"/>
              <a:t>Presented (vanilla) RNN is unable to learn long term dependencies</a:t>
            </a:r>
          </a:p>
          <a:p>
            <a:pPr lvl="1"/>
            <a:r>
              <a:rPr lang="en-US" dirty="0" smtClean="0"/>
              <a:t>Issue: More recent input data has higher influence on the output</a:t>
            </a:r>
          </a:p>
          <a:p>
            <a:r>
              <a:rPr lang="en-US" dirty="0" smtClean="0"/>
              <a:t>Long-Short-Term Memory (LSTM) models solves this problem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275856" y="6248345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319637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you start with Deep Learning…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start with the most simple approach!</a:t>
            </a:r>
          </a:p>
          <a:p>
            <a:r>
              <a:rPr lang="en-US" dirty="0" smtClean="0"/>
              <a:t>These complex approaches sound quite cool, but …</a:t>
            </a:r>
          </a:p>
          <a:p>
            <a:pPr lvl="1"/>
            <a:r>
              <a:rPr lang="en-US" dirty="0" smtClean="0"/>
              <a:t>… when you just adapt them, they will often fail to learn the task</a:t>
            </a:r>
          </a:p>
          <a:p>
            <a:pPr lvl="1"/>
            <a:r>
              <a:rPr lang="en-US" dirty="0" smtClean="0"/>
              <a:t>… you have no idea why they will not produce reasonable output</a:t>
            </a:r>
          </a:p>
          <a:p>
            <a:pPr lvl="1"/>
            <a:r>
              <a:rPr lang="en-US" dirty="0" smtClean="0"/>
              <a:t>… there is no easy way to debug complex Deep Neural Networks</a:t>
            </a:r>
          </a:p>
          <a:p>
            <a:pPr lvl="1"/>
            <a:endParaRPr lang="en-US" dirty="0"/>
          </a:p>
          <a:p>
            <a:r>
              <a:rPr lang="en-US" dirty="0" smtClean="0"/>
              <a:t>The difference between simple and complex networks </a:t>
            </a:r>
            <a:r>
              <a:rPr lang="en-US" dirty="0" smtClean="0"/>
              <a:t>are not </a:t>
            </a:r>
            <a:r>
              <a:rPr lang="en-US" dirty="0" smtClean="0"/>
              <a:t>so large</a:t>
            </a:r>
          </a:p>
          <a:p>
            <a:pPr lvl="1"/>
            <a:r>
              <a:rPr lang="en-US" dirty="0" smtClean="0"/>
              <a:t>Results on Stanford Sentiment Treebank (</a:t>
            </a:r>
            <a:r>
              <a:rPr lang="en-US" dirty="0" err="1" smtClean="0"/>
              <a:t>Socher</a:t>
            </a:r>
            <a:r>
              <a:rPr lang="en-US" dirty="0" smtClean="0"/>
              <a:t> 2013):</a:t>
            </a:r>
          </a:p>
          <a:p>
            <a:pPr lvl="2"/>
            <a:r>
              <a:rPr lang="en-US" dirty="0" smtClean="0"/>
              <a:t>Average of word embeddings: 73.3%</a:t>
            </a:r>
          </a:p>
          <a:p>
            <a:pPr lvl="2"/>
            <a:r>
              <a:rPr lang="en-US" dirty="0" smtClean="0"/>
              <a:t>Recursive Network: 79.0%</a:t>
            </a:r>
          </a:p>
          <a:p>
            <a:pPr lvl="2"/>
            <a:r>
              <a:rPr lang="en-US" dirty="0" smtClean="0"/>
              <a:t>Recursive Neural Tensor Networks: 80.7%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5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 Model</a:t>
            </a:r>
            <a:endParaRPr lang="en-US" dirty="0"/>
          </a:p>
        </p:txBody>
      </p:sp>
      <p:pic>
        <p:nvPicPr>
          <p:cNvPr id="10242" name="Picture 2" descr="A LSTM neural network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489527" cy="281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75856" y="6248345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http://colah.github.io/posts/2015-08-Understanding-LSTMs/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23528" y="4653136"/>
            <a:ext cx="882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The LSTM model implements a </a:t>
            </a:r>
            <a:r>
              <a:rPr lang="en-US" i="1" dirty="0" smtClean="0"/>
              <a:t>forget</a:t>
            </a:r>
            <a:r>
              <a:rPr lang="en-US" dirty="0" smtClean="0"/>
              <a:t>-</a:t>
            </a:r>
            <a:r>
              <a:rPr lang="en-US" i="1" dirty="0" smtClean="0"/>
              <a:t>gate</a:t>
            </a:r>
            <a:r>
              <a:rPr lang="en-US" dirty="0" smtClean="0"/>
              <a:t> and an </a:t>
            </a:r>
            <a:r>
              <a:rPr lang="en-US" i="1" dirty="0" smtClean="0"/>
              <a:t>add-gate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The models learns when to forget something and when to update internal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8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 Model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275856" y="6248345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http://colah.github.io/posts/2015-08-Understanding-LSTMs/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41834" y="4329970"/>
            <a:ext cx="882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Core: Cell-state </a:t>
            </a:r>
            <a:r>
              <a:rPr lang="en-US" i="1" dirty="0" smtClean="0"/>
              <a:t>C </a:t>
            </a:r>
            <a:r>
              <a:rPr lang="en-US" dirty="0" smtClean="0"/>
              <a:t>(a vector of certain size)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The model has the ability to remove or add information using Gates</a:t>
            </a:r>
            <a:endParaRPr lang="en-US" dirty="0"/>
          </a:p>
        </p:txBody>
      </p:sp>
      <p:pic>
        <p:nvPicPr>
          <p:cNvPr id="11266" name="Picture 2" descr="http://colah.github.io/posts/2015-08-Understanding-LSTMs/img/LSTM3-C-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65" y="1556792"/>
            <a:ext cx="7548493" cy="233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4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Forgot-Gate</a:t>
            </a:r>
            <a:endParaRPr lang="en-US" dirty="0"/>
          </a:p>
        </p:txBody>
      </p:sp>
      <p:pic>
        <p:nvPicPr>
          <p:cNvPr id="12290" name="Picture 2" descr="http://colah.github.io/posts/2015-08-Understanding-LSTMs/img/LSTM3-focus-f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62" y="1556792"/>
            <a:ext cx="8348489" cy="257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41834" y="4329970"/>
            <a:ext cx="8820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Sigmoid function </a:t>
            </a:r>
            <a:r>
              <a:rPr lang="el-GR" dirty="0" smtClean="0"/>
              <a:t>σ</a:t>
            </a:r>
            <a:r>
              <a:rPr lang="en-US" dirty="0" smtClean="0"/>
              <a:t>  output a value between 0 and 1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The output is point-wise multiplied with the cell state </a:t>
            </a:r>
            <a:r>
              <a:rPr lang="en-US" i="1" dirty="0" smtClean="0"/>
              <a:t>C</a:t>
            </a:r>
            <a:r>
              <a:rPr lang="en-US" i="1" baseline="-25000" dirty="0" smtClean="0"/>
              <a:t>t-1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Interpretation: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/>
              <a:t>0: </a:t>
            </a:r>
            <a:r>
              <a:rPr lang="en-US" i="1" dirty="0" smtClean="0"/>
              <a:t>Let nothing through</a:t>
            </a:r>
            <a:r>
              <a:rPr lang="en-US" dirty="0" smtClean="0"/>
              <a:t>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/>
              <a:t>1: </a:t>
            </a:r>
            <a:r>
              <a:rPr lang="en-US" i="1" dirty="0" smtClean="0"/>
              <a:t>Let everything through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i="1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Example: When we see a new subject, forget gender of old subject</a:t>
            </a:r>
            <a:endParaRPr lang="en-US" dirty="0"/>
          </a:p>
        </p:txBody>
      </p:sp>
      <p:pic>
        <p:nvPicPr>
          <p:cNvPr id="12292" name="Picture 4" descr="http://colah.github.io/posts/2015-08-Understanding-LSTMs/img/LSTM3-g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157192"/>
            <a:ext cx="94297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3275856" y="6248345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222517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Set-Gate</a:t>
            </a:r>
            <a:endParaRPr lang="en-US" dirty="0"/>
          </a:p>
        </p:txBody>
      </p:sp>
      <p:pic>
        <p:nvPicPr>
          <p:cNvPr id="13314" name="Picture 2" descr="http://colah.github.io/posts/2015-08-Understanding-LSTMs/img/LSTM3-focus-i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348489" cy="257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41834" y="4329970"/>
            <a:ext cx="8820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de-DE" dirty="0" err="1" smtClean="0"/>
              <a:t>Compute</a:t>
            </a:r>
            <a:r>
              <a:rPr lang="de-DE" dirty="0" smtClean="0"/>
              <a:t> </a:t>
            </a:r>
            <a:r>
              <a:rPr lang="en-US" i="1" dirty="0" smtClean="0"/>
              <a:t>i</a:t>
            </a:r>
            <a:r>
              <a:rPr lang="en-US" i="1" baseline="-25000" dirty="0" smtClean="0"/>
              <a:t>t </a:t>
            </a:r>
            <a:r>
              <a:rPr lang="en-US" dirty="0" smtClean="0"/>
              <a:t>which cells we want to update and to which degree (</a:t>
            </a:r>
            <a:r>
              <a:rPr lang="el-GR" dirty="0" smtClean="0"/>
              <a:t>σ</a:t>
            </a:r>
            <a:r>
              <a:rPr lang="de-DE" dirty="0" smtClean="0"/>
              <a:t>: 0 … 1)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 err="1" smtClean="0"/>
              <a:t>Compute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cell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i="1" dirty="0" err="1" smtClean="0"/>
              <a:t>tanh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en-US" dirty="0" smtClean="0"/>
              <a:t> 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275856" y="6248345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122940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Internal Cell State</a:t>
            </a:r>
            <a:endParaRPr lang="en-US" dirty="0"/>
          </a:p>
        </p:txBody>
      </p:sp>
      <p:pic>
        <p:nvPicPr>
          <p:cNvPr id="14338" name="Picture 2" descr="http://colah.github.io/posts/2015-08-Understanding-LSTMs/img/LSTM3-focus-C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62" y="1556792"/>
            <a:ext cx="8348489" cy="257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eschweifte Klammer links 4"/>
          <p:cNvSpPr/>
          <p:nvPr/>
        </p:nvSpPr>
        <p:spPr>
          <a:xfrm rot="16200000">
            <a:off x="5859143" y="2789929"/>
            <a:ext cx="378041" cy="10801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Geschweifte Klammer links 7"/>
          <p:cNvSpPr/>
          <p:nvPr/>
        </p:nvSpPr>
        <p:spPr>
          <a:xfrm rot="16200000">
            <a:off x="7083280" y="3870049"/>
            <a:ext cx="378041" cy="10801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580112" y="351901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Forget state cells</a:t>
            </a:r>
            <a:endParaRPr lang="en-US" sz="1600" dirty="0"/>
          </a:p>
        </p:txBody>
      </p:sp>
      <p:sp>
        <p:nvSpPr>
          <p:cNvPr id="10" name="Textfeld 9"/>
          <p:cNvSpPr txBox="1"/>
          <p:nvPr/>
        </p:nvSpPr>
        <p:spPr>
          <a:xfrm>
            <a:off x="6732240" y="459913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Update state cells</a:t>
            </a:r>
            <a:endParaRPr lang="en-US" sz="1600" dirty="0"/>
          </a:p>
        </p:txBody>
      </p:sp>
      <p:sp>
        <p:nvSpPr>
          <p:cNvPr id="11" name="Textfeld 10"/>
          <p:cNvSpPr txBox="1"/>
          <p:nvPr/>
        </p:nvSpPr>
        <p:spPr>
          <a:xfrm>
            <a:off x="3275856" y="6248345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264780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Output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t</a:t>
            </a:r>
            <a:endParaRPr lang="en-US" baseline="-25000" dirty="0"/>
          </a:p>
        </p:txBody>
      </p:sp>
      <p:pic>
        <p:nvPicPr>
          <p:cNvPr id="15362" name="Picture 2" descr="http://colah.github.io/posts/2015-08-Understanding-LSTMs/img/LSTM3-focus-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62" y="1484784"/>
            <a:ext cx="8348489" cy="257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75856" y="6248345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http://colah.github.io/posts/2015-08-Understanding-LSTMs/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41834" y="4221088"/>
            <a:ext cx="8820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We use the updated cell state </a:t>
            </a:r>
            <a:r>
              <a:rPr lang="en-US" i="1" dirty="0" smtClean="0"/>
              <a:t>C</a:t>
            </a:r>
            <a:r>
              <a:rPr lang="en-US" i="1" baseline="-25000" dirty="0" smtClean="0"/>
              <a:t>t</a:t>
            </a:r>
            <a:r>
              <a:rPr lang="en-US" dirty="0" smtClean="0"/>
              <a:t> to compute the output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We might not need the complete cell state as output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/>
              <a:t>Compute </a:t>
            </a:r>
            <a:r>
              <a:rPr lang="en-US" i="1" dirty="0" smtClean="0"/>
              <a:t>o</a:t>
            </a:r>
            <a:r>
              <a:rPr lang="en-US" i="1" baseline="-25000" dirty="0" smtClean="0"/>
              <a:t>t</a:t>
            </a:r>
            <a:r>
              <a:rPr lang="en-US" dirty="0" smtClean="0"/>
              <a:t>, defining how relevant each cell is for the output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err="1" smtClean="0"/>
              <a:t>Pointwise</a:t>
            </a:r>
            <a:r>
              <a:rPr lang="en-US" dirty="0" smtClean="0"/>
              <a:t> multiply </a:t>
            </a:r>
            <a:r>
              <a:rPr lang="en-US" i="1" dirty="0" smtClean="0"/>
              <a:t>o</a:t>
            </a:r>
            <a:r>
              <a:rPr lang="en-US" i="1" baseline="-25000" dirty="0" smtClean="0"/>
              <a:t>t</a:t>
            </a:r>
            <a:r>
              <a:rPr lang="en-US" dirty="0" smtClean="0"/>
              <a:t> with </a:t>
            </a:r>
            <a:r>
              <a:rPr lang="en-US" i="1" dirty="0" err="1" smtClean="0"/>
              <a:t>tanh</a:t>
            </a:r>
            <a:r>
              <a:rPr lang="en-US" i="1" dirty="0" smtClean="0"/>
              <a:t>(C</a:t>
            </a:r>
            <a:r>
              <a:rPr lang="en-US" i="1" baseline="-25000" dirty="0" smtClean="0"/>
              <a:t>t</a:t>
            </a:r>
            <a:r>
              <a:rPr lang="en-US" i="1" dirty="0" smtClean="0"/>
              <a:t>)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US" i="1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Cell state </a:t>
            </a:r>
            <a:r>
              <a:rPr lang="en-US" i="1" dirty="0" smtClean="0"/>
              <a:t>C</a:t>
            </a:r>
            <a:r>
              <a:rPr lang="en-US" i="1" baseline="-25000" dirty="0" smtClean="0"/>
              <a:t>t</a:t>
            </a:r>
            <a:r>
              <a:rPr lang="en-US" i="1" dirty="0" smtClean="0"/>
              <a:t> </a:t>
            </a:r>
            <a:r>
              <a:rPr lang="en-US" dirty="0" smtClean="0"/>
              <a:t>and output </a:t>
            </a:r>
            <a:r>
              <a:rPr lang="en-US" i="1" dirty="0" err="1" smtClean="0"/>
              <a:t>h</a:t>
            </a:r>
            <a:r>
              <a:rPr lang="en-US" i="1" baseline="-25000" dirty="0" err="1" smtClean="0"/>
              <a:t>t</a:t>
            </a:r>
            <a:r>
              <a:rPr lang="en-US" dirty="0" smtClean="0"/>
              <a:t> is passed to the next time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1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76"/>
          <a:stretch/>
        </p:blipFill>
        <p:spPr bwMode="auto">
          <a:xfrm>
            <a:off x="467544" y="1628800"/>
            <a:ext cx="8120562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187624" y="6248345"/>
            <a:ext cx="770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https://</a:t>
            </a:r>
            <a:r>
              <a:rPr lang="de-DE" sz="1200" dirty="0" smtClean="0"/>
              <a:t>skillsmatter.com/skillscasts/6611-visualizing-and-understanding-recurrent-networks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2624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interpretable cells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820472" cy="1424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2339752" y="6119718"/>
            <a:ext cx="6552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Source: </a:t>
            </a:r>
            <a:r>
              <a:rPr lang="en-US" sz="1100" dirty="0" err="1" smtClean="0"/>
              <a:t>Karpathy</a:t>
            </a:r>
            <a:r>
              <a:rPr lang="en-US" sz="1100" dirty="0" smtClean="0"/>
              <a:t> et al., 2015, </a:t>
            </a:r>
            <a:r>
              <a:rPr lang="en-US" sz="1100" i="1" dirty="0"/>
              <a:t>Visualizing and Understanding Recurrent Networks</a:t>
            </a:r>
          </a:p>
        </p:txBody>
      </p:sp>
    </p:spTree>
    <p:extLst>
      <p:ext uri="{BB962C8B-B14F-4D97-AF65-F5344CB8AC3E}">
        <p14:creationId xmlns:p14="http://schemas.microsoft.com/office/powerpoint/2010/main" val="104533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interpretable cells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2339752" y="6119718"/>
            <a:ext cx="6552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Source: </a:t>
            </a:r>
            <a:r>
              <a:rPr lang="en-US" sz="1100" dirty="0" err="1" smtClean="0"/>
              <a:t>Karpathy</a:t>
            </a:r>
            <a:r>
              <a:rPr lang="en-US" sz="1100" dirty="0" smtClean="0"/>
              <a:t> et al., 2015, </a:t>
            </a:r>
            <a:r>
              <a:rPr lang="en-US" sz="1100" i="1" dirty="0"/>
              <a:t>Visualizing and Understanding Recurrent Networks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9144000" cy="213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3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interpretable cells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2339752" y="6119718"/>
            <a:ext cx="6552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Source: </a:t>
            </a:r>
            <a:r>
              <a:rPr lang="en-US" sz="1100" dirty="0" err="1" smtClean="0"/>
              <a:t>Karpathy</a:t>
            </a:r>
            <a:r>
              <a:rPr lang="en-US" sz="1100" dirty="0" smtClean="0"/>
              <a:t> et al., 2015, </a:t>
            </a:r>
            <a:r>
              <a:rPr lang="en-US" sz="1100" i="1" dirty="0"/>
              <a:t>Visualizing and Understanding Recurrent Networks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7" y="1844824"/>
            <a:ext cx="8748463" cy="2111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67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Text Similarity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799659" y="594928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sentence 1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6300192" y="5972773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sentence 2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571710" y="5229200"/>
            <a:ext cx="2416113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Embeddings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71710" y="3861048"/>
            <a:ext cx="2416114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Average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Weighted Average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Doc2Vec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347864" y="2780928"/>
            <a:ext cx="2416113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Cosine Similarity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6114209" y="5229200"/>
            <a:ext cx="2416113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Embeddings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6114209" y="3861048"/>
            <a:ext cx="2416114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Average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Weighted </a:t>
            </a:r>
            <a:r>
              <a:rPr lang="en-US" sz="1400" dirty="0" smtClean="0">
                <a:solidFill>
                  <a:sysClr val="windowText" lastClr="000000"/>
                </a:solidFill>
              </a:rPr>
              <a:t>Average</a:t>
            </a:r>
            <a:r>
              <a:rPr lang="en-US" sz="1400" dirty="0">
                <a:solidFill>
                  <a:sysClr val="windowText" lastClr="000000"/>
                </a:solidFill>
              </a:rPr>
              <a:t/>
            </a:r>
            <a:br>
              <a:rPr lang="en-US" sz="1400" dirty="0">
                <a:solidFill>
                  <a:sysClr val="windowText" lastClr="000000"/>
                </a:solidFill>
              </a:rPr>
            </a:br>
            <a:r>
              <a:rPr lang="en-US" sz="1400" dirty="0" smtClean="0">
                <a:solidFill>
                  <a:sysClr val="windowText" lastClr="000000"/>
                </a:solidFill>
              </a:rPr>
              <a:t>Doc2Vec</a:t>
            </a:r>
            <a:endParaRPr lang="en-US" sz="14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6" name="Gerade Verbindung mit Pfeil 15"/>
          <p:cNvCxnSpPr>
            <a:stCxn id="7" idx="0"/>
            <a:endCxn id="9" idx="2"/>
          </p:cNvCxnSpPr>
          <p:nvPr/>
        </p:nvCxnSpPr>
        <p:spPr>
          <a:xfrm flipV="1">
            <a:off x="1779767" y="5013176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9" idx="0"/>
            <a:endCxn id="11" idx="2"/>
          </p:cNvCxnSpPr>
          <p:nvPr/>
        </p:nvCxnSpPr>
        <p:spPr>
          <a:xfrm flipV="1">
            <a:off x="1779767" y="3356992"/>
            <a:ext cx="2776154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4" idx="0"/>
            <a:endCxn id="11" idx="2"/>
          </p:cNvCxnSpPr>
          <p:nvPr/>
        </p:nvCxnSpPr>
        <p:spPr>
          <a:xfrm flipH="1" flipV="1">
            <a:off x="4555921" y="3356992"/>
            <a:ext cx="2766345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1" idx="0"/>
          </p:cNvCxnSpPr>
          <p:nvPr/>
        </p:nvCxnSpPr>
        <p:spPr>
          <a:xfrm flipV="1">
            <a:off x="4555921" y="2564904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3923928" y="21235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 … 1</a:t>
            </a:r>
            <a:endParaRPr lang="en-US" dirty="0"/>
          </a:p>
        </p:txBody>
      </p:sp>
      <p:cxnSp>
        <p:nvCxnSpPr>
          <p:cNvPr id="31" name="Gerade Verbindung mit Pfeil 30"/>
          <p:cNvCxnSpPr/>
          <p:nvPr/>
        </p:nvCxnSpPr>
        <p:spPr>
          <a:xfrm flipV="1">
            <a:off x="7322266" y="4980473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13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interpretable cells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2339752" y="6119718"/>
            <a:ext cx="6552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Source: </a:t>
            </a:r>
            <a:r>
              <a:rPr lang="en-US" sz="1100" dirty="0" err="1" smtClean="0"/>
              <a:t>Karpathy</a:t>
            </a:r>
            <a:r>
              <a:rPr lang="en-US" sz="1100" dirty="0" smtClean="0"/>
              <a:t> et al., 2015, </a:t>
            </a:r>
            <a:r>
              <a:rPr lang="en-US" sz="1100" i="1" dirty="0"/>
              <a:t>Visualizing and Understanding Recurrent Networks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844824"/>
            <a:ext cx="9036496" cy="17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536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of LSTM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GRU</a:t>
            </a:r>
          </a:p>
          <a:p>
            <a:pPr lvl="1"/>
            <a:r>
              <a:rPr lang="en-US" dirty="0" smtClean="0"/>
              <a:t>Cho et al., 2014,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arxiv.org/pdf/1406.1078v3.pdf</a:t>
            </a:r>
            <a:endParaRPr lang="en-US" dirty="0" smtClean="0"/>
          </a:p>
          <a:p>
            <a:r>
              <a:rPr lang="en-US" dirty="0" smtClean="0"/>
              <a:t>Depth Gated RNN</a:t>
            </a:r>
          </a:p>
          <a:p>
            <a:pPr lvl="1"/>
            <a:r>
              <a:rPr lang="en-US" dirty="0" smtClean="0"/>
              <a:t>Yao et al., 2015,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arxiv.org/pdf/1508.03790v2.pdf</a:t>
            </a:r>
            <a:endParaRPr lang="en-US" dirty="0" smtClean="0"/>
          </a:p>
          <a:p>
            <a:r>
              <a:rPr lang="en-US" dirty="0" smtClean="0"/>
              <a:t>Clockwork RNN</a:t>
            </a:r>
          </a:p>
          <a:p>
            <a:pPr lvl="1"/>
            <a:r>
              <a:rPr lang="en-US" dirty="0" err="1" smtClean="0"/>
              <a:t>Koutnik</a:t>
            </a:r>
            <a:r>
              <a:rPr lang="en-US" dirty="0" smtClean="0"/>
              <a:t> et al., 2014,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arxiv.org/pdf/1402.3511v1.pdf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Does the difference matter? Not really</a:t>
            </a:r>
          </a:p>
          <a:p>
            <a:pPr lvl="1"/>
            <a:r>
              <a:rPr lang="en-US" dirty="0" err="1" smtClean="0"/>
              <a:t>Greff</a:t>
            </a:r>
            <a:r>
              <a:rPr lang="en-US" dirty="0" smtClean="0"/>
              <a:t> et al., 2015,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arxiv.org/pdf/1503.04069.pdf</a:t>
            </a:r>
            <a:endParaRPr lang="en-US" dirty="0" smtClean="0"/>
          </a:p>
          <a:p>
            <a:pPr lvl="1"/>
            <a:r>
              <a:rPr lang="en-US" dirty="0" err="1" smtClean="0"/>
              <a:t>Jozefowicz</a:t>
            </a:r>
            <a:r>
              <a:rPr lang="en-US" dirty="0"/>
              <a:t> et al., 2015,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jmlr.org/proceedings/papers/v37/jozefowicz15.pdf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275856" y="6248345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1257411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Tree-LSTM	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8496944" cy="944562"/>
          </a:xfrm>
        </p:spPr>
        <p:txBody>
          <a:bodyPr/>
          <a:lstStyle/>
          <a:p>
            <a:r>
              <a:rPr lang="en-US" b="0" dirty="0">
                <a:solidFill>
                  <a:sysClr val="windowText" lastClr="000000"/>
                </a:solidFill>
              </a:rPr>
              <a:t>Kai Sheng Tai, Richard </a:t>
            </a:r>
            <a:r>
              <a:rPr lang="en-US" b="0" dirty="0" err="1">
                <a:solidFill>
                  <a:sysClr val="windowText" lastClr="000000"/>
                </a:solidFill>
              </a:rPr>
              <a:t>Socher</a:t>
            </a:r>
            <a:r>
              <a:rPr lang="en-US" b="0" dirty="0">
                <a:solidFill>
                  <a:sysClr val="windowText" lastClr="000000"/>
                </a:solidFill>
              </a:rPr>
              <a:t>, and Christopher </a:t>
            </a:r>
            <a:r>
              <a:rPr lang="en-US" b="0" dirty="0" smtClean="0">
                <a:solidFill>
                  <a:sysClr val="windowText" lastClr="000000"/>
                </a:solidFill>
              </a:rPr>
              <a:t>Manning, 2015, “</a:t>
            </a:r>
            <a:r>
              <a:rPr lang="en-US" b="0" dirty="0">
                <a:solidFill>
                  <a:sysClr val="windowText" lastClr="000000"/>
                </a:solidFill>
                <a:hlinkClick r:id="rId2"/>
              </a:rPr>
              <a:t>Improved Semantic Representations From Tree-Structured Long Short-Term Memory </a:t>
            </a:r>
            <a:r>
              <a:rPr lang="en-US" b="0" dirty="0" smtClean="0">
                <a:solidFill>
                  <a:sysClr val="windowText" lastClr="000000"/>
                </a:solidFill>
                <a:hlinkClick r:id="rId2"/>
              </a:rPr>
              <a:t>Networks</a:t>
            </a:r>
            <a:r>
              <a:rPr lang="en-US" b="0" dirty="0" smtClean="0">
                <a:solidFill>
                  <a:sysClr val="windowText" lastClr="000000"/>
                </a:solidFill>
              </a:rPr>
              <a:t>”</a:t>
            </a:r>
            <a:endParaRPr lang="en-US" b="0" dirty="0">
              <a:solidFill>
                <a:sysClr val="windowText" lastClr="000000"/>
              </a:solidFill>
            </a:endParaRPr>
          </a:p>
          <a:p>
            <a:pPr lvl="1"/>
            <a:r>
              <a:rPr lang="en-US" dirty="0" smtClean="0">
                <a:solidFill>
                  <a:sysClr val="windowText" lastClr="000000"/>
                </a:solidFill>
              </a:rPr>
              <a:t>Code: </a:t>
            </a:r>
            <a:r>
              <a:rPr lang="en-US" dirty="0" smtClean="0">
                <a:solidFill>
                  <a:sysClr val="windowText" lastClr="000000"/>
                </a:solidFill>
                <a:hlinkClick r:id="rId3"/>
              </a:rPr>
              <a:t>https</a:t>
            </a:r>
            <a:r>
              <a:rPr lang="en-US" dirty="0">
                <a:solidFill>
                  <a:sysClr val="windowText" lastClr="000000"/>
                </a:solidFill>
                <a:hlinkClick r:id="rId3"/>
              </a:rPr>
              <a:t>://</a:t>
            </a:r>
            <a:r>
              <a:rPr lang="en-US" dirty="0" smtClean="0">
                <a:solidFill>
                  <a:sysClr val="windowText" lastClr="000000"/>
                </a:solidFill>
                <a:hlinkClick r:id="rId3"/>
              </a:rPr>
              <a:t>github.com/stanfordnlp/treelstm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pPr lvl="1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458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Tree-LSTM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2258913"/>
            <a:ext cx="394335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971600" y="6119718"/>
            <a:ext cx="7920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Source: Sheng  et al., 2015,</a:t>
            </a:r>
            <a:r>
              <a:rPr lang="en-US" sz="1100" i="1" dirty="0" smtClean="0"/>
              <a:t> </a:t>
            </a:r>
            <a:r>
              <a:rPr lang="en-US" sz="1100" i="1" dirty="0"/>
              <a:t>Improved Semantic Representations From Tree-Structured Long Short-Term Memory Networks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51520" y="162880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Idea: Use a syntax tree to process the sentence instead of a sequential left-to-right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6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Tree-LSTM - Performance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39664"/>
            <a:ext cx="5043636" cy="436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971600" y="6191726"/>
            <a:ext cx="7920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Source: Sheng  et al., 2015,</a:t>
            </a:r>
            <a:r>
              <a:rPr lang="en-US" sz="1100" i="1" dirty="0" smtClean="0"/>
              <a:t> </a:t>
            </a:r>
            <a:r>
              <a:rPr lang="en-US" sz="1100" i="1" dirty="0"/>
              <a:t>Improved Semantic Representations From Tree-Structured Long Short-Term Memory Networks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835696" y="5661248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Performance on the Stanford Sentiment Treebank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5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Tree-LSTM - Performance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30" y="1340768"/>
            <a:ext cx="86677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971600" y="6191726"/>
            <a:ext cx="7920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Source: Sheng  et al., 2015,</a:t>
            </a:r>
            <a:r>
              <a:rPr lang="en-US" sz="1100" i="1" dirty="0" smtClean="0"/>
              <a:t> </a:t>
            </a:r>
            <a:r>
              <a:rPr lang="en-US" sz="1100" i="1" dirty="0"/>
              <a:t>Improved Semantic Representations From Tree-Structured Long Short-Term Memory Networks</a:t>
            </a:r>
          </a:p>
        </p:txBody>
      </p:sp>
    </p:spTree>
    <p:extLst>
      <p:ext uri="{BB962C8B-B14F-4D97-AF65-F5344CB8AC3E}">
        <p14:creationId xmlns:p14="http://schemas.microsoft.com/office/powerpoint/2010/main" val="65998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Future of Deep Learning</a:t>
            </a:r>
            <a:endParaRPr lang="en-US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1421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as a Q&amp;A-Problem?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NLP tasks can be modeled as a Question-Answering problem</a:t>
            </a:r>
            <a:endParaRPr lang="en-US" dirty="0"/>
          </a:p>
          <a:p>
            <a:pPr lvl="1"/>
            <a:r>
              <a:rPr lang="en-US" dirty="0" smtClean="0"/>
              <a:t>What are the part-of-speech tags in the sentence?</a:t>
            </a:r>
          </a:p>
          <a:p>
            <a:pPr lvl="1"/>
            <a:r>
              <a:rPr lang="en-US" dirty="0" smtClean="0"/>
              <a:t>What are the named entities in the sentence?</a:t>
            </a:r>
          </a:p>
          <a:p>
            <a:pPr lvl="1"/>
            <a:r>
              <a:rPr lang="en-US" dirty="0" smtClean="0"/>
              <a:t>Which pronouns </a:t>
            </a:r>
            <a:r>
              <a:rPr lang="en-US" dirty="0" smtClean="0"/>
              <a:t>refer </a:t>
            </a:r>
            <a:r>
              <a:rPr lang="en-US" dirty="0" smtClean="0"/>
              <a:t>to the same entities? </a:t>
            </a:r>
          </a:p>
          <a:p>
            <a:pPr lvl="1"/>
            <a:r>
              <a:rPr lang="en-US" dirty="0" smtClean="0"/>
              <a:t>What is the translated version of the sentence?</a:t>
            </a:r>
          </a:p>
          <a:p>
            <a:pPr lvl="1"/>
            <a:r>
              <a:rPr lang="en-US" dirty="0" smtClean="0"/>
              <a:t>What is the major claim in the sentence?</a:t>
            </a:r>
          </a:p>
          <a:p>
            <a:pPr lvl="1"/>
            <a:endParaRPr lang="en-US" dirty="0"/>
          </a:p>
          <a:p>
            <a:r>
              <a:rPr lang="en-US" dirty="0" smtClean="0"/>
              <a:t>Kumar et al. presented a general architecture for Q&amp;A</a:t>
            </a:r>
          </a:p>
          <a:p>
            <a:pPr lvl="1"/>
            <a:r>
              <a:rPr lang="en-US" dirty="0"/>
              <a:t>Ask Me Anything: Dynamic Memory Networks for Natural Language Processing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arxiv.org/abs/1506.07285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58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971600" y="6191726"/>
            <a:ext cx="7920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r"/>
            <a:r>
              <a:rPr lang="en-US" sz="1100" dirty="0" smtClean="0"/>
              <a:t>Source: </a:t>
            </a:r>
            <a:r>
              <a:rPr lang="en-US" sz="1100" dirty="0" err="1" smtClean="0"/>
              <a:t>Kumer</a:t>
            </a:r>
            <a:r>
              <a:rPr lang="en-US" sz="1100" dirty="0" smtClean="0"/>
              <a:t> et al., 2015, </a:t>
            </a:r>
            <a:r>
              <a:rPr lang="en-US" sz="1100" dirty="0"/>
              <a:t>Ask Me Anything: Dynamic Memory Networks for Natural Language Processing</a:t>
            </a:r>
          </a:p>
          <a:p>
            <a:pPr algn="r"/>
            <a:endParaRPr lang="en-US" sz="11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928687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94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Dynamic Memory Model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971600" y="6191726"/>
            <a:ext cx="7920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r"/>
            <a:r>
              <a:rPr lang="en-US" sz="1100" dirty="0" smtClean="0"/>
              <a:t>Source: </a:t>
            </a:r>
            <a:r>
              <a:rPr lang="en-US" sz="1100" dirty="0" err="1" smtClean="0"/>
              <a:t>Kumer</a:t>
            </a:r>
            <a:r>
              <a:rPr lang="en-US" sz="1100" dirty="0" smtClean="0"/>
              <a:t> et al., 2015, </a:t>
            </a:r>
            <a:r>
              <a:rPr lang="en-US" sz="1100" dirty="0"/>
              <a:t>Ask Me Anything: Dynamic Memory Networks for Natural Language Processing</a:t>
            </a:r>
          </a:p>
          <a:p>
            <a:pPr algn="r"/>
            <a:endParaRPr lang="en-US" sz="1100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681163"/>
            <a:ext cx="887730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52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Text Similarity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799659" y="594928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sentence 1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6300192" y="5972773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sentence 2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571710" y="5229200"/>
            <a:ext cx="2416113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Embeddings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71710" y="3861048"/>
            <a:ext cx="2416114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Average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Weighted Average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Doc2Vec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347864" y="2780928"/>
            <a:ext cx="2416113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Dense Hidden Layer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347864" y="1988840"/>
            <a:ext cx="2416113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Single Sigmoid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6114209" y="5229200"/>
            <a:ext cx="2416113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Embeddings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6114209" y="3861048"/>
            <a:ext cx="2416114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Average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Weighted Average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Doc2Vec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Gerade Verbindung mit Pfeil 15"/>
          <p:cNvCxnSpPr>
            <a:stCxn id="7" idx="0"/>
            <a:endCxn id="9" idx="2"/>
          </p:cNvCxnSpPr>
          <p:nvPr/>
        </p:nvCxnSpPr>
        <p:spPr>
          <a:xfrm flipV="1">
            <a:off x="1779767" y="5013176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9" idx="0"/>
            <a:endCxn id="11" idx="2"/>
          </p:cNvCxnSpPr>
          <p:nvPr/>
        </p:nvCxnSpPr>
        <p:spPr>
          <a:xfrm flipV="1">
            <a:off x="1779767" y="3356992"/>
            <a:ext cx="2776154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4" idx="0"/>
            <a:endCxn id="11" idx="2"/>
          </p:cNvCxnSpPr>
          <p:nvPr/>
        </p:nvCxnSpPr>
        <p:spPr>
          <a:xfrm flipH="1" flipV="1">
            <a:off x="4555921" y="3356992"/>
            <a:ext cx="2766345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1" idx="0"/>
            <a:endCxn id="12" idx="2"/>
          </p:cNvCxnSpPr>
          <p:nvPr/>
        </p:nvCxnSpPr>
        <p:spPr>
          <a:xfrm flipV="1">
            <a:off x="4555921" y="2564904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4555921" y="1772816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3923928" y="147549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 … 1</a:t>
            </a:r>
            <a:endParaRPr lang="en-US" dirty="0"/>
          </a:p>
        </p:txBody>
      </p:sp>
      <p:cxnSp>
        <p:nvCxnSpPr>
          <p:cNvPr id="31" name="Gerade Verbindung mit Pfeil 30"/>
          <p:cNvCxnSpPr/>
          <p:nvPr/>
        </p:nvCxnSpPr>
        <p:spPr>
          <a:xfrm flipV="1">
            <a:off x="7322266" y="4980473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22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DMN – Q&amp;A Results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213814" cy="4626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971600" y="6238473"/>
            <a:ext cx="7920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r"/>
            <a:r>
              <a:rPr lang="en-US" sz="1100" dirty="0" smtClean="0"/>
              <a:t>Source: </a:t>
            </a:r>
            <a:r>
              <a:rPr lang="en-US" sz="1100" dirty="0" err="1" smtClean="0"/>
              <a:t>Kumer</a:t>
            </a:r>
            <a:r>
              <a:rPr lang="en-US" sz="1100" dirty="0" smtClean="0"/>
              <a:t> et al., 2015, </a:t>
            </a:r>
            <a:r>
              <a:rPr lang="en-US" sz="1100" dirty="0"/>
              <a:t>Ask Me Anything: Dynamic Memory Networks for Natural Language Processing</a:t>
            </a:r>
          </a:p>
          <a:p>
            <a:pPr algn="r"/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305104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DMN – Results on NLP Tasks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80"/>
          <a:stretch/>
        </p:blipFill>
        <p:spPr bwMode="auto">
          <a:xfrm>
            <a:off x="323528" y="1854265"/>
            <a:ext cx="7934325" cy="8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971600" y="6238473"/>
            <a:ext cx="7920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r"/>
            <a:r>
              <a:rPr lang="en-US" sz="1100" dirty="0" smtClean="0"/>
              <a:t>Source: </a:t>
            </a:r>
            <a:r>
              <a:rPr lang="en-US" sz="1100" dirty="0" err="1" smtClean="0"/>
              <a:t>Kumer</a:t>
            </a:r>
            <a:r>
              <a:rPr lang="en-US" sz="1100" dirty="0" smtClean="0"/>
              <a:t> et al., 2015, </a:t>
            </a:r>
            <a:r>
              <a:rPr lang="en-US" sz="1100" dirty="0"/>
              <a:t>Ask Me Anything: Dynamic Memory Networks for Natural Language Processing</a:t>
            </a:r>
          </a:p>
          <a:p>
            <a:pPr algn="r"/>
            <a:endParaRPr lang="en-US" sz="1100" i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61"/>
          <a:stretch/>
        </p:blipFill>
        <p:spPr bwMode="auto">
          <a:xfrm>
            <a:off x="379740" y="3082403"/>
            <a:ext cx="8440732" cy="1066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6" b="33884"/>
          <a:stretch/>
        </p:blipFill>
        <p:spPr bwMode="auto">
          <a:xfrm>
            <a:off x="388862" y="4574766"/>
            <a:ext cx="8359602" cy="166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23528" y="155679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POS </a:t>
            </a:r>
            <a:r>
              <a:rPr lang="en-US" dirty="0" smtClean="0"/>
              <a:t>(Wall Street Journal)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23528" y="2753721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Sentiment </a:t>
            </a:r>
            <a:r>
              <a:rPr lang="en-US" dirty="0" smtClean="0"/>
              <a:t>(Stanford Sentiment Treebank)</a:t>
            </a:r>
            <a:endParaRPr lang="en-US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23527" y="4205434"/>
            <a:ext cx="793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Coreference Resolution </a:t>
            </a:r>
            <a:r>
              <a:rPr lang="en-US" dirty="0" smtClean="0"/>
              <a:t>(Dataset </a:t>
            </a:r>
            <a:r>
              <a:rPr lang="en-US" dirty="0" err="1" smtClean="0"/>
              <a:t>Gua</a:t>
            </a:r>
            <a:r>
              <a:rPr lang="en-US" dirty="0" smtClean="0"/>
              <a:t> et al., 2015)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2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Future Trends in Machine Learning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use 3 fundamental mechanisms:</a:t>
            </a:r>
          </a:p>
          <a:p>
            <a:pPr lvl="1"/>
            <a:r>
              <a:rPr lang="en-US" dirty="0" smtClean="0"/>
              <a:t>elementary operations, logical </a:t>
            </a:r>
            <a:r>
              <a:rPr lang="en-US" dirty="0"/>
              <a:t>flow </a:t>
            </a:r>
            <a:r>
              <a:rPr lang="en-US" dirty="0" smtClean="0"/>
              <a:t>control, external memory</a:t>
            </a:r>
          </a:p>
          <a:p>
            <a:r>
              <a:rPr lang="en-US" dirty="0" smtClean="0"/>
              <a:t>Most machine learning algorithms only use elementary operations</a:t>
            </a:r>
          </a:p>
          <a:p>
            <a:pPr lvl="1"/>
            <a:r>
              <a:rPr lang="en-US" dirty="0"/>
              <a:t>flow control and external memory  largely </a:t>
            </a:r>
            <a:r>
              <a:rPr lang="en-US" dirty="0" smtClean="0"/>
              <a:t>neglected in machine learning</a:t>
            </a:r>
            <a:endParaRPr lang="en-US" dirty="0"/>
          </a:p>
          <a:p>
            <a:r>
              <a:rPr lang="en-US" dirty="0" smtClean="0"/>
              <a:t>RNN can learn how to use external memory &amp; logical flow</a:t>
            </a:r>
          </a:p>
          <a:p>
            <a:pPr lvl="1"/>
            <a:r>
              <a:rPr lang="en-US" dirty="0" err="1" smtClean="0"/>
              <a:t>Siegelmann</a:t>
            </a:r>
            <a:r>
              <a:rPr lang="en-US" dirty="0" smtClean="0"/>
              <a:t> &amp; Sontag, 1995, showed that RNN are Turing-Complete</a:t>
            </a:r>
          </a:p>
          <a:p>
            <a:pPr lvl="1"/>
            <a:endParaRPr lang="en-US" dirty="0"/>
          </a:p>
          <a:p>
            <a:r>
              <a:rPr lang="en-US" dirty="0" smtClean="0"/>
              <a:t>Hot research directions</a:t>
            </a:r>
          </a:p>
          <a:p>
            <a:pPr lvl="1"/>
            <a:r>
              <a:rPr lang="en-US" dirty="0" smtClean="0"/>
              <a:t>How to use external memory for machine learning </a:t>
            </a:r>
            <a:r>
              <a:rPr lang="en-US" sz="1400" dirty="0"/>
              <a:t>(Graves et al., </a:t>
            </a:r>
            <a:r>
              <a:rPr lang="en-US" sz="1400" dirty="0" smtClean="0"/>
              <a:t>2014, </a:t>
            </a:r>
            <a:r>
              <a:rPr lang="en-US" sz="1400" dirty="0"/>
              <a:t>Neural Turing </a:t>
            </a:r>
            <a:r>
              <a:rPr lang="en-US" sz="1400" dirty="0" smtClean="0"/>
              <a:t>Machines)</a:t>
            </a:r>
          </a:p>
          <a:p>
            <a:pPr lvl="1"/>
            <a:r>
              <a:rPr lang="en-US" dirty="0" smtClean="0"/>
              <a:t>Development of multi-task models</a:t>
            </a:r>
          </a:p>
          <a:p>
            <a:pPr lvl="1"/>
            <a:r>
              <a:rPr lang="en-US" dirty="0" smtClean="0"/>
              <a:t>Multimodal inputs and questions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4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Text Similarity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799659" y="594928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sentence 1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6300192" y="5972773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sentence 2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571710" y="5229200"/>
            <a:ext cx="2416113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Embeddings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71710" y="3861048"/>
            <a:ext cx="2416114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Conv. Layer + Max Pooling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Recursive NN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LSTM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347864" y="2780928"/>
            <a:ext cx="2416113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Dense Hidden Layer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347864" y="1988840"/>
            <a:ext cx="2416113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Single Sigmoid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6114209" y="5229200"/>
            <a:ext cx="2416113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Embeddings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6114209" y="3861048"/>
            <a:ext cx="2416114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Conv. Layer + Max Pooling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Recursive NN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LSTM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Gerade Verbindung mit Pfeil 15"/>
          <p:cNvCxnSpPr>
            <a:stCxn id="7" idx="0"/>
            <a:endCxn id="9" idx="2"/>
          </p:cNvCxnSpPr>
          <p:nvPr/>
        </p:nvCxnSpPr>
        <p:spPr>
          <a:xfrm flipV="1">
            <a:off x="1779767" y="5013176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9" idx="0"/>
            <a:endCxn id="11" idx="2"/>
          </p:cNvCxnSpPr>
          <p:nvPr/>
        </p:nvCxnSpPr>
        <p:spPr>
          <a:xfrm flipV="1">
            <a:off x="1779767" y="3356992"/>
            <a:ext cx="2776154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4" idx="0"/>
            <a:endCxn id="11" idx="2"/>
          </p:cNvCxnSpPr>
          <p:nvPr/>
        </p:nvCxnSpPr>
        <p:spPr>
          <a:xfrm flipH="1" flipV="1">
            <a:off x="4555921" y="3356992"/>
            <a:ext cx="2766345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1" idx="0"/>
            <a:endCxn id="12" idx="2"/>
          </p:cNvCxnSpPr>
          <p:nvPr/>
        </p:nvCxnSpPr>
        <p:spPr>
          <a:xfrm flipV="1">
            <a:off x="4555921" y="2564904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4555921" y="1772816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3923928" y="147549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 … 1</a:t>
            </a:r>
            <a:endParaRPr lang="en-US" dirty="0"/>
          </a:p>
        </p:txBody>
      </p:sp>
      <p:cxnSp>
        <p:nvCxnSpPr>
          <p:cNvPr id="31" name="Gerade Verbindung mit Pfeil 30"/>
          <p:cNvCxnSpPr/>
          <p:nvPr/>
        </p:nvCxnSpPr>
        <p:spPr>
          <a:xfrm flipV="1">
            <a:off x="7322266" y="4980473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08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Recommended Readings	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http://karpathy.github.io/2015/05/21/rnn-effectiveness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pPr lvl="1"/>
            <a:r>
              <a:rPr lang="de-DE" dirty="0"/>
              <a:t>Video: 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skillsmatter.com/skillscasts/6611-visualizing-and-understanding-recurrent-networks</a:t>
            </a:r>
            <a:endParaRPr lang="de-DE" dirty="0" smtClean="0"/>
          </a:p>
          <a:p>
            <a:r>
              <a:rPr lang="de-DE" dirty="0">
                <a:hlinkClick r:id="rId4"/>
              </a:rPr>
              <a:t>http://colah.github.io/posts/2015-08-Understanding-LSTMs</a:t>
            </a:r>
            <a:r>
              <a:rPr lang="de-DE" dirty="0" smtClean="0">
                <a:hlinkClick r:id="rId4"/>
              </a:rPr>
              <a:t>/</a:t>
            </a:r>
            <a:endParaRPr lang="de-DE" dirty="0" smtClean="0"/>
          </a:p>
          <a:p>
            <a:r>
              <a:rPr lang="de-DE" dirty="0" smtClean="0"/>
              <a:t>C224d </a:t>
            </a:r>
            <a:r>
              <a:rPr lang="de-DE" dirty="0" err="1" smtClean="0"/>
              <a:t>Lecture</a:t>
            </a:r>
            <a:r>
              <a:rPr lang="de-DE" dirty="0"/>
              <a:t> 7: </a:t>
            </a:r>
            <a:r>
              <a:rPr lang="de-DE" dirty="0">
                <a:hlinkClick r:id="rId5"/>
              </a:rPr>
              <a:t>https://</a:t>
            </a:r>
            <a:r>
              <a:rPr lang="de-DE" dirty="0" smtClean="0">
                <a:hlinkClick r:id="rId5"/>
              </a:rPr>
              <a:t>www.youtube.com/watch?v=rFVYTydGLr4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98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Models </a:t>
            </a: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Word </a:t>
            </a:r>
            <a:r>
              <a:rPr lang="de-DE" dirty="0" err="1" smtClean="0"/>
              <a:t>Classifcation</a:t>
            </a:r>
            <a:endParaRPr lang="de-DE" dirty="0" smtClean="0"/>
          </a:p>
          <a:p>
            <a:pPr lvl="1"/>
            <a:r>
              <a:rPr lang="de-DE" dirty="0" smtClean="0"/>
              <a:t>SENNA</a:t>
            </a:r>
          </a:p>
          <a:p>
            <a:pPr lvl="1"/>
            <a:r>
              <a:rPr lang="de-DE" dirty="0" err="1" smtClean="0"/>
              <a:t>Convolutional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Networks</a:t>
            </a:r>
          </a:p>
          <a:p>
            <a:pPr lvl="1"/>
            <a:r>
              <a:rPr lang="de-DE" dirty="0" err="1" smtClean="0"/>
              <a:t>Recurrent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Networks</a:t>
            </a:r>
          </a:p>
          <a:p>
            <a:r>
              <a:rPr lang="de-DE" dirty="0" err="1" smtClean="0"/>
              <a:t>Sentence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endParaRPr lang="de-DE" dirty="0" smtClean="0"/>
          </a:p>
          <a:p>
            <a:pPr lvl="1"/>
            <a:r>
              <a:rPr lang="de-DE" dirty="0" err="1" smtClean="0"/>
              <a:t>Recursive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Networks, </a:t>
            </a:r>
          </a:p>
          <a:p>
            <a:pPr lvl="1"/>
            <a:r>
              <a:rPr lang="de-DE" dirty="0" err="1" smtClean="0"/>
              <a:t>Convolutional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Networks</a:t>
            </a:r>
          </a:p>
          <a:p>
            <a:pPr lvl="1"/>
            <a:r>
              <a:rPr lang="de-DE" dirty="0" err="1" smtClean="0"/>
              <a:t>Recurrent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Networks</a:t>
            </a:r>
          </a:p>
          <a:p>
            <a:r>
              <a:rPr lang="de-DE" dirty="0" err="1" smtClean="0"/>
              <a:t>Document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endParaRPr lang="de-DE" dirty="0" smtClean="0"/>
          </a:p>
          <a:p>
            <a:pPr lvl="1"/>
            <a:r>
              <a:rPr lang="de-DE" dirty="0" err="1" smtClean="0"/>
              <a:t>Bag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Words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Deep</a:t>
            </a:r>
            <a:r>
              <a:rPr lang="de-DE" dirty="0" smtClean="0"/>
              <a:t> Feed Forward Network</a:t>
            </a:r>
          </a:p>
          <a:p>
            <a:pPr lvl="1"/>
            <a:r>
              <a:rPr lang="de-DE" dirty="0" smtClean="0"/>
              <a:t>(</a:t>
            </a:r>
            <a:r>
              <a:rPr lang="de-DE" dirty="0" err="1" smtClean="0"/>
              <a:t>Convolutional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Network) </a:t>
            </a:r>
          </a:p>
          <a:p>
            <a:pPr lvl="1"/>
            <a:r>
              <a:rPr lang="de-DE" dirty="0" err="1" smtClean="0"/>
              <a:t>Recurrent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</a:t>
            </a:r>
          </a:p>
          <a:p>
            <a:r>
              <a:rPr lang="de-DE" dirty="0" smtClean="0"/>
              <a:t>Generative Models</a:t>
            </a:r>
          </a:p>
          <a:p>
            <a:pPr lvl="1"/>
            <a:r>
              <a:rPr lang="de-DE" dirty="0" err="1" smtClean="0"/>
              <a:t>Recurrent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86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Excursion: Language Model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the probability of a sentence</a:t>
            </a:r>
          </a:p>
          <a:p>
            <a:endParaRPr lang="en-US" dirty="0"/>
          </a:p>
          <a:p>
            <a:r>
              <a:rPr lang="en-US" dirty="0"/>
              <a:t>Useful in machine </a:t>
            </a:r>
            <a:r>
              <a:rPr lang="en-US" dirty="0" smtClean="0"/>
              <a:t>translation</a:t>
            </a:r>
          </a:p>
          <a:p>
            <a:pPr lvl="1"/>
            <a:r>
              <a:rPr lang="en-US" dirty="0" smtClean="0"/>
              <a:t>Word ordering: p(the cat is small) &gt; p(small the cat is)</a:t>
            </a:r>
          </a:p>
          <a:p>
            <a:pPr lvl="1"/>
            <a:r>
              <a:rPr lang="en-US" dirty="0" smtClean="0"/>
              <a:t>Word choice: p(walking home after school) &gt; p(walking house after school)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09.11.2015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Excursion: Language Model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484784"/>
            <a:ext cx="8640763" cy="4789487"/>
          </a:xfrm>
        </p:spPr>
        <p:txBody>
          <a:bodyPr/>
          <a:lstStyle/>
          <a:p>
            <a:r>
              <a:rPr lang="en-US" sz="1800" dirty="0" smtClean="0"/>
              <a:t>unigram language model: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bigram language model: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Such models can also be used to generate new sentences</a:t>
            </a:r>
          </a:p>
          <a:p>
            <a:pPr lvl="1"/>
            <a:r>
              <a:rPr lang="en-US" sz="1600" dirty="0" smtClean="0"/>
              <a:t>Sample word </a:t>
            </a:r>
            <a:r>
              <a:rPr lang="en-US" sz="1600" i="1" dirty="0" smtClean="0"/>
              <a:t>w</a:t>
            </a:r>
            <a:r>
              <a:rPr lang="en-US" sz="1600" i="1" baseline="-25000" dirty="0" smtClean="0"/>
              <a:t>i</a:t>
            </a:r>
            <a:r>
              <a:rPr lang="en-US" sz="1600" dirty="0" smtClean="0"/>
              <a:t> with probability</a:t>
            </a:r>
          </a:p>
          <a:p>
            <a:pPr marL="180975" lvl="1" indent="0">
              <a:buNone/>
            </a:pPr>
            <a:r>
              <a:rPr lang="en-US" sz="1600" dirty="0" smtClean="0"/>
              <a:t>	</a:t>
            </a:r>
          </a:p>
          <a:p>
            <a:r>
              <a:rPr lang="en-US" sz="1800" dirty="0" smtClean="0"/>
              <a:t>Longer n-gram models give a better accuracy </a:t>
            </a:r>
          </a:p>
          <a:p>
            <a:pPr lvl="1"/>
            <a:r>
              <a:rPr lang="en-US" sz="1600" dirty="0" smtClean="0"/>
              <a:t>Required training data &amp;model size increases extremely</a:t>
            </a:r>
          </a:p>
          <a:p>
            <a:pPr lvl="1"/>
            <a:endParaRPr lang="en-US" sz="1600" dirty="0" smtClean="0"/>
          </a:p>
          <a:p>
            <a:r>
              <a:rPr lang="en-US" sz="1800" dirty="0"/>
              <a:t>Long term relationships </a:t>
            </a:r>
            <a:r>
              <a:rPr lang="en-US" sz="1800" dirty="0" smtClean="0"/>
              <a:t>impossible to capture</a:t>
            </a:r>
          </a:p>
          <a:p>
            <a:pPr lvl="1"/>
            <a:r>
              <a:rPr lang="en-US" sz="1400" dirty="0" smtClean="0"/>
              <a:t>p(I grew up in </a:t>
            </a:r>
            <a:r>
              <a:rPr lang="en-US" sz="1400" i="1" dirty="0" smtClean="0"/>
              <a:t>France</a:t>
            </a:r>
            <a:r>
              <a:rPr lang="en-US" sz="1400" dirty="0" smtClean="0"/>
              <a:t> and lived there until I was 18. Therefore I speak fluent </a:t>
            </a:r>
            <a:r>
              <a:rPr lang="en-US" sz="1400" i="1" dirty="0" smtClean="0"/>
              <a:t>French</a:t>
            </a:r>
            <a:r>
              <a:rPr lang="en-US" sz="1400" dirty="0" smtClean="0"/>
              <a:t>) &gt;</a:t>
            </a:r>
            <a:br>
              <a:rPr lang="en-US" sz="1400" dirty="0" smtClean="0"/>
            </a:br>
            <a:r>
              <a:rPr lang="en-US" sz="1400" dirty="0" smtClean="0"/>
              <a:t>p(I grew up in </a:t>
            </a:r>
            <a:r>
              <a:rPr lang="en-US" sz="1400" i="1" dirty="0" smtClean="0"/>
              <a:t>France</a:t>
            </a:r>
            <a:r>
              <a:rPr lang="en-US" sz="1400" dirty="0" smtClean="0"/>
              <a:t> and lived there until I was 18. Therefore I speak fluent </a:t>
            </a:r>
            <a:r>
              <a:rPr lang="en-US" sz="1400" i="1" dirty="0" smtClean="0"/>
              <a:t>English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pic>
        <p:nvPicPr>
          <p:cNvPr id="5" name="Grafik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105045"/>
            <a:ext cx="1219370" cy="25301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996952"/>
            <a:ext cx="1856750" cy="2540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060848"/>
            <a:ext cx="2936043" cy="39029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924944"/>
            <a:ext cx="4024913" cy="39086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005064"/>
            <a:ext cx="1856750" cy="25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600,0838"/>
  <p:tag name="LATEXADDIN" val="\documentclass{article}&#10;\usepackage{amsmath}&#10;\pagestyle{empty}&#10;\begin{document}&#10;&#10;$P(w_i | w_{i-1})$&#10;&#10;&#10;\end{document}"/>
  <p:tag name="IGUANATEXSIZE" val="20"/>
  <p:tag name="IGUANATEXCURSOR" val="99"/>
  <p:tag name="TRANSPARENCY" val="Wahr"/>
  <p:tag name="FILENAME" val=""/>
  <p:tag name="INPUTTYPE" val="0"/>
  <p:tag name="LATEXENGINEID" val="1"/>
  <p:tag name="TEMPFOLDER" val="C:\Users\reimers\t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13,6276"/>
  <p:tag name="LATEXADDIN" val="\documentclass{article}&#10;\usepackage{amsmath}&#10;\pagestyle{empty}&#10;\begin{document}&#10;&#10;$P(w_i | w_{i-1}, w_{i-2})$&#10;&#10;&#10;\end{document}"/>
  <p:tag name="IGUANATEXSIZE" val="20"/>
  <p:tag name="IGUANATEXCURSOR" val="106"/>
  <p:tag name="TRANSPARENCY" val="Wahr"/>
  <p:tag name="FILENAME" val=""/>
  <p:tag name="INPUTTYPE" val="0"/>
  <p:tag name="LATEXENGINEID" val="1"/>
  <p:tag name="TEMPFOLDER" val="C:\Users\reimers\t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1,2767"/>
  <p:tag name="ORIGINALWIDTH" val="1444,702"/>
  <p:tag name="LATEXADDIN" val="\documentclass{article}&#10;\usepackage{amsmath}&#10;\pagestyle{empty}&#10;\begin{document}&#10;&#10;$P(w_i | w_{i-1}) = \frac{\text{count}(w_{i-1}w_i)}{\text{count}(w_{i-1})}$&#10;&#10;&#10;\end{document}"/>
  <p:tag name="IGUANATEXSIZE" val="20"/>
  <p:tag name="IGUANATEXCURSOR" val="133"/>
  <p:tag name="TRANSPARENCY" val="Wahr"/>
  <p:tag name="FILENAME" val=""/>
  <p:tag name="INPUTTYPE" val="0"/>
  <p:tag name="LATEXENGINEID" val="1"/>
  <p:tag name="TEMPFOLDER" val="C:\Users\reimers\t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1,2767"/>
  <p:tag name="ORIGINALWIDTH" val="1979,526"/>
  <p:tag name="LATEXADDIN" val="\documentclass{article}&#10;\usepackage{amsmath}&#10;\pagestyle{empty}&#10;\begin{document}&#10;&#10;$P(w_i | w_{i-1},w_{i-2}) = \frac{\text{count}(w_{i-2}w_{i-1}w_i)}{\text{count}(w_{i-2}w_{i-1})}$&#10;&#10;&#10;\end{document}"/>
  <p:tag name="IGUANATEXSIZE" val="20"/>
  <p:tag name="IGUANATEXCURSOR" val="168"/>
  <p:tag name="TRANSPARENCY" val="Wahr"/>
  <p:tag name="FILENAME" val=""/>
  <p:tag name="INPUTTYPE" val="0"/>
  <p:tag name="LATEXENGINEID" val="1"/>
  <p:tag name="TEMPFOLDER" val="C:\Users\reimers\t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13,6276"/>
  <p:tag name="LATEXADDIN" val="\documentclass{article}&#10;\usepackage{amsmath}&#10;\pagestyle{empty}&#10;\begin{document}&#10;&#10;$P(w_i | w_{i-1}, w_{i-2})$&#10;&#10;&#10;\end{document}"/>
  <p:tag name="IGUANATEXSIZE" val="20"/>
  <p:tag name="IGUANATEXCURSOR" val="106"/>
  <p:tag name="TRANSPARENCY" val="Wahr"/>
  <p:tag name="FILENAME" val=""/>
  <p:tag name="INPUTTYPE" val="0"/>
  <p:tag name="LATEXENGINEID" val="1"/>
  <p:tag name="TEMPFOLDER" val="C:\Users\reimers\t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2,2671"/>
  <p:tag name="ORIGINALWIDTH" val="856,6196"/>
  <p:tag name="LATEXADDIN" val="\documentclass{article}&#10;\usepackage{amsmath}&#10;\pagestyle{empty}&#10;\begin{document}&#10;&#10;&#10;$y_{t+1} = W_{hy}h_{t+1}$&#10;&#10;\end{document}"/>
  <p:tag name="IGUANATEXSIZE" val="20"/>
  <p:tag name="IGUANATEXCURSOR" val="106"/>
  <p:tag name="TRANSPARENCY" val="Wahr"/>
  <p:tag name="FILENAME" val=""/>
  <p:tag name="INPUTTYPE" val="0"/>
  <p:tag name="LATEXENGINEID" val="1"/>
  <p:tag name="TEMPFOLDER" val="C:\Users\reimers\t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596,973"/>
  <p:tag name="LATEXADDIN" val="\documentclass{article}&#10;\usepackage{amsmath}&#10;\pagestyle{empty}&#10;\begin{document}&#10;&#10;&#10;$h_{t+1} = \tanh(W_{hh}h_t + W_{xh}x_t)$&#10;&#10;\end{document}"/>
  <p:tag name="IGUANATEXSIZE" val="20"/>
  <p:tag name="IGUANATEXCURSOR" val="122"/>
  <p:tag name="TRANSPARENCY" val="Wahr"/>
  <p:tag name="FILENAME" val=""/>
  <p:tag name="INPUTTYPE" val="0"/>
  <p:tag name="LATEXENGINEID" val="1"/>
  <p:tag name="TEMPFOLDER" val="C:\Users\reimers\tmp\"/>
</p:tagLst>
</file>

<file path=ppt/theme/theme1.xml><?xml version="1.0" encoding="utf-8"?>
<a:theme xmlns:a="http://schemas.openxmlformats.org/drawingml/2006/main" name="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kp_template_TUD_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kp_template_TUD_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ukp_template_TUD_CD</Template>
  <TotalTime>0</TotalTime>
  <Words>2286</Words>
  <Application>Microsoft Office PowerPoint</Application>
  <PresentationFormat>Bildschirmpräsentation (4:3)</PresentationFormat>
  <Paragraphs>311</Paragraphs>
  <Slides>42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42</vt:i4>
      </vt:variant>
    </vt:vector>
  </HeadingPairs>
  <TitlesOfParts>
    <vt:vector size="44" baseType="lpstr">
      <vt:lpstr>ukp_template_TUD_CD</vt:lpstr>
      <vt:lpstr>1_ukp_template_TUD_CD</vt:lpstr>
      <vt:lpstr>Deep Learning for NLP Recurrent Neural Networks </vt:lpstr>
      <vt:lpstr>When you start with Deep Learning…</vt:lpstr>
      <vt:lpstr>Semantic Text Similarity</vt:lpstr>
      <vt:lpstr>Semantic Text Similarity</vt:lpstr>
      <vt:lpstr>Semantic Text Similarity</vt:lpstr>
      <vt:lpstr>Recommended Readings </vt:lpstr>
      <vt:lpstr>Models Overview</vt:lpstr>
      <vt:lpstr>Excursion: Language Model</vt:lpstr>
      <vt:lpstr>Excursion: Language Model</vt:lpstr>
      <vt:lpstr>Excursion: Language Models</vt:lpstr>
      <vt:lpstr>Recurrent Neural Network</vt:lpstr>
      <vt:lpstr>Language Models with RNN</vt:lpstr>
      <vt:lpstr>RNN as Generative Language Models</vt:lpstr>
      <vt:lpstr>RNN as Generative Language Models</vt:lpstr>
      <vt:lpstr>Topologies of Recurrent Neural Network</vt:lpstr>
      <vt:lpstr>(Vanilla) RNN</vt:lpstr>
      <vt:lpstr>(Vanilla) RNN</vt:lpstr>
      <vt:lpstr>No Magic Involved (in Theory)</vt:lpstr>
      <vt:lpstr>Long-Short-Term Memory (LSTM)</vt:lpstr>
      <vt:lpstr>LSTM Model</vt:lpstr>
      <vt:lpstr>LSTM Model</vt:lpstr>
      <vt:lpstr>Forgot-Gate</vt:lpstr>
      <vt:lpstr>Set-Gate</vt:lpstr>
      <vt:lpstr>Update Internal Cell State</vt:lpstr>
      <vt:lpstr>Compute Output ht</vt:lpstr>
      <vt:lpstr>Training</vt:lpstr>
      <vt:lpstr>Searching for interpretable cells</vt:lpstr>
      <vt:lpstr>Searching for interpretable cells</vt:lpstr>
      <vt:lpstr>Searching for interpretable cells</vt:lpstr>
      <vt:lpstr>Searching for interpretable cells</vt:lpstr>
      <vt:lpstr>Variants of LSTM</vt:lpstr>
      <vt:lpstr>Tree-LSTM </vt:lpstr>
      <vt:lpstr>Tree-LSTM</vt:lpstr>
      <vt:lpstr>Tree-LSTM - Performance</vt:lpstr>
      <vt:lpstr>Tree-LSTM - Performance</vt:lpstr>
      <vt:lpstr>The Future of Deep Learning</vt:lpstr>
      <vt:lpstr>NLP as a Q&amp;A-Problem?</vt:lpstr>
      <vt:lpstr>Example</vt:lpstr>
      <vt:lpstr>Overview of the Dynamic Memory Model</vt:lpstr>
      <vt:lpstr>DMN – Q&amp;A Results</vt:lpstr>
      <vt:lpstr>DMN – Results on NLP Tasks</vt:lpstr>
      <vt:lpstr>Hot Future Trends in Machine Learning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zesch</dc:creator>
  <cp:lastModifiedBy>Nils Reimers</cp:lastModifiedBy>
  <cp:revision>1635</cp:revision>
  <cp:lastPrinted>1601-01-01T00:00:00Z</cp:lastPrinted>
  <dcterms:created xsi:type="dcterms:W3CDTF">1601-01-01T00:00:00Z</dcterms:created>
  <dcterms:modified xsi:type="dcterms:W3CDTF">2015-11-09T09:22:30Z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