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2DC09D-1417-405A-ADAD-480CF1125B27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серверного программного обеспечения для обмена данными на основе </a:t>
            </a:r>
            <a:r>
              <a:rPr lang="ru-RU" sz="4000" dirty="0" smtClean="0"/>
              <a:t>асимметричного </a:t>
            </a:r>
            <a:r>
              <a:rPr lang="ru-RU" sz="4000" dirty="0"/>
              <a:t>шифрования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Описание технологий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состояния вопроса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обладает высокой ценностью в современном мире</a:t>
            </a:r>
          </a:p>
          <a:p>
            <a:r>
              <a:rPr lang="ru-RU" dirty="0" smtClean="0"/>
              <a:t>Создано множество алгоритмов и защищенных протоколов</a:t>
            </a:r>
          </a:p>
          <a:p>
            <a:r>
              <a:rPr lang="ru-RU" dirty="0" smtClean="0"/>
              <a:t>Используемые алгоритмы проверены многолетним опытом</a:t>
            </a:r>
          </a:p>
          <a:p>
            <a:r>
              <a:rPr lang="ru-RU" dirty="0" smtClean="0"/>
              <a:t>Используемые алгоритмы основаны на нерешенных математических задачах</a:t>
            </a:r>
          </a:p>
          <a:p>
            <a:r>
              <a:rPr lang="ru-RU" dirty="0" smtClean="0"/>
              <a:t>Практическая реализация не менее важна, чем теоретическое построение</a:t>
            </a:r>
          </a:p>
          <a:p>
            <a:r>
              <a:rPr lang="ru-RU" dirty="0" smtClean="0"/>
              <a:t>Не существует абсолютно защищенных систем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84" y="1392465"/>
            <a:ext cx="1684564" cy="1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404189" cy="706964"/>
          </a:xfrm>
        </p:spPr>
        <p:txBody>
          <a:bodyPr>
            <a:noAutofit/>
          </a:bodyPr>
          <a:lstStyle/>
          <a:p>
            <a:r>
              <a:rPr lang="ru-RU" dirty="0" smtClean="0"/>
              <a:t>Существующие методы шифрования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Делятся на асимметричные и симметричные</a:t>
            </a:r>
          </a:p>
          <a:p>
            <a:r>
              <a:rPr lang="ru-RU" dirty="0" smtClean="0"/>
              <a:t>Симметричные выигрывают в скорости</a:t>
            </a:r>
          </a:p>
          <a:p>
            <a:r>
              <a:rPr lang="ru-RU" dirty="0" smtClean="0"/>
              <a:t>Асимметричные</a:t>
            </a:r>
            <a:r>
              <a:rPr lang="en-US" dirty="0" smtClean="0"/>
              <a:t> </a:t>
            </a:r>
            <a:r>
              <a:rPr lang="ru-RU" dirty="0" smtClean="0"/>
              <a:t>методы подходят для первоначального обмена данными</a:t>
            </a:r>
          </a:p>
          <a:p>
            <a:r>
              <a:rPr lang="ru-RU" dirty="0" smtClean="0"/>
              <a:t>Концепт цифровой подписи</a:t>
            </a:r>
          </a:p>
          <a:p>
            <a:r>
              <a:rPr lang="ru-RU" dirty="0" smtClean="0"/>
              <a:t>Концепт хеш-функции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656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некоторых алгоритмов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Криптосистема </a:t>
            </a:r>
            <a:r>
              <a:rPr lang="en-US" dirty="0" smtClean="0"/>
              <a:t>RSA</a:t>
            </a:r>
            <a:endParaRPr lang="ru-RU" dirty="0" smtClean="0"/>
          </a:p>
          <a:p>
            <a:r>
              <a:rPr lang="ru-RU" dirty="0" smtClean="0"/>
              <a:t>Алгоритм обмена ключами Диффи-Хеллмана</a:t>
            </a:r>
          </a:p>
          <a:p>
            <a:r>
              <a:rPr lang="en-US" dirty="0" smtClean="0"/>
              <a:t>AES (Rijndael)</a:t>
            </a:r>
          </a:p>
          <a:p>
            <a:r>
              <a:rPr lang="ru-RU" dirty="0" smtClean="0"/>
              <a:t>Хеш-функция </a:t>
            </a:r>
            <a:r>
              <a:rPr lang="en-US" dirty="0" smtClean="0"/>
              <a:t>SHA2</a:t>
            </a:r>
            <a:endParaRPr lang="ru-RU" dirty="0" smtClean="0"/>
          </a:p>
          <a:p>
            <a:r>
              <a:rPr lang="ru-RU" dirty="0" smtClean="0"/>
              <a:t>Концепт </a:t>
            </a:r>
            <a:r>
              <a:rPr lang="en-US" dirty="0" smtClean="0"/>
              <a:t>Public Key Infrastructure</a:t>
            </a:r>
          </a:p>
          <a:p>
            <a:r>
              <a:rPr lang="ru-RU" dirty="0" smtClean="0"/>
              <a:t>Аутентификация и защита от прослушивания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5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нового протокола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Точка доверия и аутентификации</a:t>
            </a:r>
          </a:p>
          <a:p>
            <a:r>
              <a:rPr lang="ru-RU" dirty="0" smtClean="0"/>
              <a:t>Начальный обмен данными</a:t>
            </a:r>
          </a:p>
          <a:p>
            <a:r>
              <a:rPr lang="ru-RU" dirty="0" smtClean="0"/>
              <a:t>Установление соединения</a:t>
            </a:r>
            <a:endParaRPr lang="en-US" dirty="0" smtClean="0"/>
          </a:p>
          <a:p>
            <a:r>
              <a:rPr lang="ru-RU" dirty="0" smtClean="0"/>
              <a:t>Достижение аутентичности</a:t>
            </a:r>
          </a:p>
          <a:p>
            <a:r>
              <a:rPr lang="ru-RU" dirty="0" smtClean="0"/>
              <a:t>Достижение защиты от прослушивания</a:t>
            </a:r>
          </a:p>
        </p:txBody>
      </p:sp>
    </p:spTree>
    <p:extLst>
      <p:ext uri="{BB962C8B-B14F-4D97-AF65-F5344CB8AC3E}">
        <p14:creationId xmlns:p14="http://schemas.microsoft.com/office/powerpoint/2010/main" val="38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установления соединения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00" y="2264784"/>
            <a:ext cx="7826600" cy="4593216"/>
          </a:xfrm>
        </p:spPr>
      </p:pic>
    </p:spTree>
    <p:extLst>
      <p:ext uri="{BB962C8B-B14F-4D97-AF65-F5344CB8AC3E}">
        <p14:creationId xmlns:p14="http://schemas.microsoft.com/office/powerpoint/2010/main" val="29714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10340360" cy="946242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протокола</a:t>
            </a:r>
            <a:r>
              <a:rPr lang="en-US" sz="3200" dirty="0" smtClean="0"/>
              <a:t>: </a:t>
            </a:r>
            <a:r>
              <a:rPr lang="ru-RU" sz="3200" dirty="0" smtClean="0"/>
              <a:t>серверное приложение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83103" cy="3416300"/>
          </a:xfrm>
        </p:spPr>
        <p:txBody>
          <a:bodyPr/>
          <a:lstStyle/>
          <a:p>
            <a:r>
              <a:rPr lang="ru-RU" dirty="0" smtClean="0"/>
              <a:t>Используемые инструменты</a:t>
            </a:r>
          </a:p>
          <a:p>
            <a:r>
              <a:rPr lang="ru-RU" dirty="0" smtClean="0"/>
              <a:t>Требования к серверу</a:t>
            </a:r>
          </a:p>
          <a:p>
            <a:r>
              <a:rPr lang="ru-RU" dirty="0" smtClean="0"/>
              <a:t>Общая архитектура сервера</a:t>
            </a:r>
            <a:endParaRPr lang="en-US" dirty="0" smtClean="0"/>
          </a:p>
          <a:p>
            <a:r>
              <a:rPr lang="ru-RU" dirty="0" smtClean="0"/>
              <a:t>Первичный поток</a:t>
            </a:r>
          </a:p>
          <a:p>
            <a:r>
              <a:rPr lang="ru-RU" dirty="0" smtClean="0"/>
              <a:t>Вторичный поток</a:t>
            </a:r>
            <a:endParaRPr lang="en-US" dirty="0" smtClean="0"/>
          </a:p>
          <a:p>
            <a:r>
              <a:rPr lang="ru-RU" dirty="0" smtClean="0"/>
              <a:t>Взаимодействие потоков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77984" y="4691743"/>
            <a:ext cx="4615544" cy="13280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Первичный поток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Управление базой 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данных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Чтение настроек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0526485" y="5355771"/>
            <a:ext cx="1502228" cy="11974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База данных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9893528" y="5355772"/>
            <a:ext cx="720043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ingle Corner Rectangle 11"/>
          <p:cNvSpPr/>
          <p:nvPr/>
        </p:nvSpPr>
        <p:spPr>
          <a:xfrm>
            <a:off x="7091783" y="6177643"/>
            <a:ext cx="1524000" cy="48985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Settings.ini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7853783" y="6030686"/>
            <a:ext cx="5703" cy="14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25735" y="2808513"/>
            <a:ext cx="4320042" cy="13933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Вторичный поток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Общение с </a:t>
            </a:r>
          </a:p>
          <a:p>
            <a:pPr algn="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клиентами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Запросы на получение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изменение данных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91783" y="4201885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15200" y="4201884"/>
            <a:ext cx="0" cy="4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7585756" y="4201884"/>
            <a:ext cx="0" cy="4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/>
        </p:nvSpPr>
        <p:spPr>
          <a:xfrm>
            <a:off x="10146534" y="2126255"/>
            <a:ext cx="1483605" cy="77118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10651474" y="3082887"/>
            <a:ext cx="1483605" cy="77118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Hexagon 27"/>
          <p:cNvSpPr/>
          <p:nvPr/>
        </p:nvSpPr>
        <p:spPr>
          <a:xfrm>
            <a:off x="10280703" y="4003177"/>
            <a:ext cx="1483605" cy="77118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Клиент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27894" y="2688116"/>
            <a:ext cx="525655" cy="20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3"/>
          </p:cNvCxnSpPr>
          <p:nvPr/>
        </p:nvCxnSpPr>
        <p:spPr>
          <a:xfrm flipV="1">
            <a:off x="9746773" y="3468478"/>
            <a:ext cx="904701" cy="3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3"/>
          </p:cNvCxnSpPr>
          <p:nvPr/>
        </p:nvCxnSpPr>
        <p:spPr>
          <a:xfrm>
            <a:off x="9727894" y="4110329"/>
            <a:ext cx="552809" cy="27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745777" y="4003177"/>
            <a:ext cx="534926" cy="24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765992" y="3631002"/>
            <a:ext cx="884486" cy="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704291" y="2800152"/>
            <a:ext cx="549258" cy="18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5105400" cy="947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 работы сервера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" y="1066801"/>
            <a:ext cx="5007560" cy="5921828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Запуск </a:t>
            </a:r>
            <a:r>
              <a:rPr lang="ru-RU" sz="1900" dirty="0" smtClean="0">
                <a:effectLst/>
              </a:rPr>
              <a:t>программы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Начало инициализации и чтения </a:t>
            </a:r>
            <a:r>
              <a:rPr lang="ru-RU" sz="1900" dirty="0" smtClean="0">
                <a:effectLst/>
              </a:rPr>
              <a:t>настроек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соединения с базой </a:t>
            </a:r>
            <a:r>
              <a:rPr lang="ru-RU" sz="1900" dirty="0" smtClean="0">
                <a:effectLst/>
              </a:rPr>
              <a:t>данных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открыть порт для получения входящих соединений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Сведения об используемом </a:t>
            </a:r>
            <a:r>
              <a:rPr lang="en-US" sz="1900" dirty="0">
                <a:effectLst/>
              </a:rPr>
              <a:t>RSA </a:t>
            </a:r>
            <a:r>
              <a:rPr lang="ru-RU" sz="1900" dirty="0">
                <a:effectLst/>
              </a:rPr>
              <a:t>ключе (используется уже существующий ключ из файла </a:t>
            </a:r>
            <a:r>
              <a:rPr lang="en-US" sz="1900" dirty="0">
                <a:effectLst/>
              </a:rPr>
              <a:t>settings</a:t>
            </a:r>
            <a:r>
              <a:rPr lang="ru-RU" sz="1900" dirty="0">
                <a:effectLst/>
              </a:rPr>
              <a:t>.</a:t>
            </a:r>
            <a:r>
              <a:rPr lang="en-US" sz="1900" dirty="0" err="1">
                <a:effectLst/>
              </a:rPr>
              <a:t>ini</a:t>
            </a:r>
            <a:r>
              <a:rPr lang="ru-RU" sz="1900" dirty="0" smtClean="0">
                <a:effectLst/>
              </a:rPr>
              <a:t>)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Входящее </a:t>
            </a:r>
            <a:r>
              <a:rPr lang="ru-RU" sz="1900" dirty="0" smtClean="0">
                <a:effectLst/>
              </a:rPr>
              <a:t>соединение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Описание установления безопасного </a:t>
            </a:r>
            <a:r>
              <a:rPr lang="ru-RU" sz="1900" dirty="0" smtClean="0">
                <a:effectLst/>
              </a:rPr>
              <a:t>соединения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войти в систему </a:t>
            </a:r>
            <a:r>
              <a:rPr lang="ru-RU" sz="1900" dirty="0" smtClean="0">
                <a:effectLst/>
              </a:rPr>
              <a:t>успешна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Соединение завершается по запросу </a:t>
            </a:r>
            <a:r>
              <a:rPr lang="ru-RU" sz="1900" dirty="0" smtClean="0">
                <a:effectLst/>
              </a:rPr>
              <a:t>клиента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Другое входящее </a:t>
            </a:r>
            <a:r>
              <a:rPr lang="ru-RU" sz="1900" dirty="0" smtClean="0">
                <a:effectLst/>
              </a:rPr>
              <a:t>соединение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Безопасное соединение </a:t>
            </a:r>
            <a:r>
              <a:rPr lang="ru-RU" sz="1900" dirty="0" smtClean="0">
                <a:effectLst/>
              </a:rPr>
              <a:t>установлено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Соединение завершилось из-за неверно поданной команды (после слова </a:t>
            </a:r>
            <a:r>
              <a:rPr lang="en-US" sz="1900" dirty="0">
                <a:effectLst/>
              </a:rPr>
              <a:t>disconnect </a:t>
            </a:r>
            <a:r>
              <a:rPr lang="ru-RU" sz="1900" dirty="0">
                <a:effectLst/>
              </a:rPr>
              <a:t>отсутствует точка с запятой</a:t>
            </a:r>
            <a:r>
              <a:rPr lang="ru-RU" sz="1900" dirty="0" smtClean="0">
                <a:effectLst/>
              </a:rPr>
              <a:t>)</a:t>
            </a:r>
            <a:endParaRPr lang="en-US" sz="19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61" y="545426"/>
            <a:ext cx="7072727" cy="63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245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Разработка серверного программного обеспечения для обмена данными на основе асимметричного шифрования</vt:lpstr>
      <vt:lpstr>Анализ состояния вопроса</vt:lpstr>
      <vt:lpstr>Существующие методы шифрования</vt:lpstr>
      <vt:lpstr>Описание некоторых алгоритмов</vt:lpstr>
      <vt:lpstr>Создание нового протокола</vt:lpstr>
      <vt:lpstr>Схема установления соединения</vt:lpstr>
      <vt:lpstr>Реализация протокола: серверное приложение</vt:lpstr>
      <vt:lpstr>Пример работы сервера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серверного программного обеспечения для обмена данными на основе ассиметричного шифрования</dc:title>
  <dc:creator>1</dc:creator>
  <cp:lastModifiedBy>1</cp:lastModifiedBy>
  <cp:revision>33</cp:revision>
  <dcterms:created xsi:type="dcterms:W3CDTF">2014-06-18T15:00:01Z</dcterms:created>
  <dcterms:modified xsi:type="dcterms:W3CDTF">2014-06-28T16:08:13Z</dcterms:modified>
</cp:coreProperties>
</file>