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338437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smtClean="0"/>
              <a:t>encapsulation</a:t>
            </a:r>
            <a:r>
              <a:rPr lang="en-US" smtClean="0"/>
              <a:t> 		(</a:t>
            </a:r>
            <a:r>
              <a:rPr lang="en-US" sz="2800" smtClean="0"/>
              <a:t>inkapseling, </a:t>
            </a:r>
            <a:r>
              <a:rPr lang="en-US" smtClean="0"/>
              <a:t>		</a:t>
            </a:r>
            <a:r>
              <a:rPr lang="en-US" sz="2400" smtClean="0"/>
              <a:t>programmeren 2</a:t>
            </a:r>
            <a:r>
              <a:rPr lang="en-US" smtClean="0"/>
              <a:t>)</a:t>
            </a:r>
          </a:p>
          <a:p>
            <a:pPr>
              <a:buNone/>
            </a:pPr>
            <a:r>
              <a:rPr lang="en-US" b="1" smtClean="0"/>
              <a:t>inheritance</a:t>
            </a:r>
            <a:r>
              <a:rPr lang="en-US" smtClean="0"/>
              <a:t> 		(</a:t>
            </a:r>
            <a:r>
              <a:rPr lang="en-US" sz="2800" smtClean="0"/>
              <a:t>overerving, </a:t>
            </a:r>
            <a:r>
              <a:rPr lang="en-US" smtClean="0"/>
              <a:t>		</a:t>
            </a:r>
            <a:r>
              <a:rPr lang="en-US" sz="2400" smtClean="0"/>
              <a:t>programmeren 3</a:t>
            </a:r>
            <a:r>
              <a:rPr lang="en-US" smtClean="0"/>
              <a:t>)</a:t>
            </a:r>
          </a:p>
          <a:p>
            <a:pPr>
              <a:buNone/>
            </a:pPr>
            <a:r>
              <a:rPr lang="en-US" b="1" smtClean="0"/>
              <a:t>polymorphism</a:t>
            </a:r>
            <a:r>
              <a:rPr lang="en-US" smtClean="0"/>
              <a:t> 		(</a:t>
            </a:r>
            <a:r>
              <a:rPr lang="en-US" sz="2800" smtClean="0"/>
              <a:t>veelvormigheid,</a:t>
            </a:r>
            <a:r>
              <a:rPr lang="en-US" smtClean="0"/>
              <a:t>	</a:t>
            </a:r>
            <a:r>
              <a:rPr lang="en-US" sz="2400" smtClean="0"/>
              <a:t>programmeren 4</a:t>
            </a:r>
            <a:r>
              <a:rPr lang="en-US" smtClean="0"/>
              <a:t>)</a:t>
            </a:r>
          </a:p>
          <a:p>
            <a:pPr>
              <a:buNone/>
            </a:pPr>
            <a:r>
              <a:rPr lang="en-US" b="1" smtClean="0"/>
              <a:t>________________ +</a:t>
            </a:r>
          </a:p>
          <a:p>
            <a:pPr>
              <a:buNone/>
            </a:pPr>
            <a:r>
              <a:rPr lang="en-US" sz="3500" b="1" smtClean="0"/>
              <a:t>object orientation</a:t>
            </a:r>
            <a:endParaRPr lang="en-US" sz="3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88640"/>
            <a:ext cx="7992888" cy="648072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In Java zijn bijv. </a:t>
            </a:r>
            <a:r>
              <a:rPr lang="en-US" sz="2400" b="1" smtClean="0"/>
              <a:t>int</a:t>
            </a:r>
            <a:r>
              <a:rPr lang="en-US" sz="2400" smtClean="0"/>
              <a:t>, </a:t>
            </a:r>
            <a:r>
              <a:rPr lang="en-US" sz="2400" b="1" smtClean="0"/>
              <a:t>float</a:t>
            </a:r>
            <a:r>
              <a:rPr lang="en-US" sz="2400" smtClean="0"/>
              <a:t> en </a:t>
            </a:r>
            <a:r>
              <a:rPr lang="en-US" sz="2400" b="1" smtClean="0"/>
              <a:t>char</a:t>
            </a:r>
            <a:r>
              <a:rPr lang="en-US" sz="2400" smtClean="0"/>
              <a:t> standaard datatypen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b="1" smtClean="0"/>
              <a:t>10</a:t>
            </a:r>
            <a:r>
              <a:rPr lang="en-US" sz="2400" smtClean="0"/>
              <a:t>, </a:t>
            </a:r>
            <a:r>
              <a:rPr lang="en-US" sz="2400" b="1" smtClean="0"/>
              <a:t>3.14</a:t>
            </a:r>
            <a:r>
              <a:rPr lang="en-US" sz="2400" smtClean="0"/>
              <a:t> en </a:t>
            </a:r>
            <a:r>
              <a:rPr lang="en-US" sz="2400" b="1" smtClean="0"/>
              <a:t>’a’ </a:t>
            </a:r>
            <a:r>
              <a:rPr lang="en-US" sz="2400" smtClean="0"/>
              <a:t>zijn geldige waarden voor variabelen van deze typen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smtClean="0"/>
              <a:t>Een </a:t>
            </a:r>
            <a:r>
              <a:rPr lang="en-US" sz="2400" b="1" smtClean="0"/>
              <a:t>class </a:t>
            </a:r>
            <a:r>
              <a:rPr lang="en-US" sz="2400" smtClean="0"/>
              <a:t>is een </a:t>
            </a:r>
            <a:r>
              <a:rPr lang="en-US" sz="2400" b="1" smtClean="0"/>
              <a:t>zelf gedefinieerd</a:t>
            </a:r>
            <a:r>
              <a:rPr lang="en-US" sz="2400" smtClean="0"/>
              <a:t> datatype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smtClean="0"/>
              <a:t>Een </a:t>
            </a:r>
            <a:r>
              <a:rPr lang="en-US" sz="2400" b="1" smtClean="0"/>
              <a:t>object </a:t>
            </a:r>
            <a:r>
              <a:rPr lang="en-US" sz="2400" smtClean="0"/>
              <a:t>is een </a:t>
            </a:r>
            <a:r>
              <a:rPr lang="en-US" sz="2400" u="sng" smtClean="0"/>
              <a:t>variabele</a:t>
            </a:r>
            <a:r>
              <a:rPr lang="en-US" sz="2400" smtClean="0"/>
              <a:t> van zo’n zelf gedefinieerd type, oftewel een </a:t>
            </a:r>
            <a:r>
              <a:rPr lang="en-US" sz="2400" u="sng" smtClean="0"/>
              <a:t>instance</a:t>
            </a:r>
            <a:r>
              <a:rPr lang="en-US" sz="2400" smtClean="0"/>
              <a:t> van een class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b="1" smtClean="0"/>
              <a:t>				</a:t>
            </a:r>
            <a:r>
              <a:rPr lang="en-US" sz="2400" smtClean="0"/>
              <a:t>dus: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class		≈	datatype</a:t>
            </a:r>
          </a:p>
          <a:p>
            <a:pPr>
              <a:buNone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			object	≈	variabele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</a:t>
            </a:r>
            <a:r>
              <a:rPr lang="en-US" sz="3600" smtClean="0"/>
              <a:t>(inkapseling)</a:t>
            </a:r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840760" cy="4391769"/>
          </a:xfrm>
          <a:prstGeom prst="rect">
            <a:avLst/>
          </a:prstGeom>
          <a:noFill/>
        </p:spPr>
      </p:pic>
      <p:sp>
        <p:nvSpPr>
          <p:cNvPr id="4" name="Rechthoek 3"/>
          <p:cNvSpPr/>
          <p:nvPr/>
        </p:nvSpPr>
        <p:spPr>
          <a:xfrm>
            <a:off x="5364088" y="2132856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5580112" y="1988840"/>
            <a:ext cx="22322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/>
              <a:t>Outside view</a:t>
            </a:r>
            <a:endParaRPr lang="en-US"/>
          </a:p>
        </p:txBody>
      </p:sp>
      <p:sp>
        <p:nvSpPr>
          <p:cNvPr id="7" name="Tekstvak 6"/>
          <p:cNvSpPr txBox="1"/>
          <p:nvPr/>
        </p:nvSpPr>
        <p:spPr>
          <a:xfrm>
            <a:off x="3275856" y="4725144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receive ()</a:t>
            </a:r>
          </a:p>
          <a:p>
            <a:r>
              <a:rPr lang="en-US" sz="1400" smtClean="0"/>
              <a:t>dial ()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555776" y="3645024"/>
            <a:ext cx="7553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serialNr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xponential cur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9"/>
            <a:ext cx="8877300" cy="6597352"/>
          </a:xfrm>
          <a:prstGeom prst="rect">
            <a:avLst/>
          </a:prstGeom>
          <a:noFill/>
        </p:spPr>
      </p:pic>
      <p:sp>
        <p:nvSpPr>
          <p:cNvPr id="5" name="Rechthoek 4"/>
          <p:cNvSpPr/>
          <p:nvPr/>
        </p:nvSpPr>
        <p:spPr>
          <a:xfrm>
            <a:off x="3275856" y="263691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2</a:t>
            </a:r>
            <a:endParaRPr lang="en-US" sz="2800"/>
          </a:p>
        </p:txBody>
      </p:sp>
      <p:sp>
        <p:nvSpPr>
          <p:cNvPr id="6" name="Rechthoek 5"/>
          <p:cNvSpPr/>
          <p:nvPr/>
        </p:nvSpPr>
        <p:spPr>
          <a:xfrm>
            <a:off x="395536" y="263691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1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7308304" y="263691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n</a:t>
            </a:r>
            <a:endParaRPr lang="en-US" sz="3200"/>
          </a:p>
        </p:txBody>
      </p:sp>
      <p:sp>
        <p:nvSpPr>
          <p:cNvPr id="8" name="Tekstvak 7"/>
          <p:cNvSpPr txBox="1"/>
          <p:nvPr/>
        </p:nvSpPr>
        <p:spPr>
          <a:xfrm>
            <a:off x="467544" y="1844824"/>
            <a:ext cx="84249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smtClean="0"/>
              <a:t>Stel bijvoorbeeld 10 ontwerpbeslissingen per blokje code</a:t>
            </a:r>
            <a:endParaRPr lang="en-US" sz="2800"/>
          </a:p>
        </p:txBody>
      </p:sp>
      <p:sp>
        <p:nvSpPr>
          <p:cNvPr id="9" name="Tekstvak 8"/>
          <p:cNvSpPr txBox="1"/>
          <p:nvPr/>
        </p:nvSpPr>
        <p:spPr>
          <a:xfrm>
            <a:off x="5076056" y="2420888"/>
            <a:ext cx="824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/>
              <a:t>...</a:t>
            </a:r>
            <a:endParaRPr lang="en-US" sz="6600"/>
          </a:p>
        </p:txBody>
      </p:sp>
      <p:sp>
        <p:nvSpPr>
          <p:cNvPr id="10" name="Tekstvak 9"/>
          <p:cNvSpPr txBox="1"/>
          <p:nvPr/>
        </p:nvSpPr>
        <p:spPr>
          <a:xfrm>
            <a:off x="467544" y="3789040"/>
            <a:ext cx="42484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smtClean="0"/>
              <a:t>Zonder inkapseling hangt alles van alles af!</a:t>
            </a:r>
          </a:p>
          <a:p>
            <a:r>
              <a:rPr lang="en-US" sz="2800" smtClean="0"/>
              <a:t>In totaal 10 x 10  x .... x 10 = 10^n ontwerpbeslissingen</a:t>
            </a:r>
            <a:endParaRPr lang="en-US" sz="2800"/>
          </a:p>
        </p:txBody>
      </p:sp>
      <p:sp>
        <p:nvSpPr>
          <p:cNvPr id="17" name="Wolk 16"/>
          <p:cNvSpPr/>
          <p:nvPr/>
        </p:nvSpPr>
        <p:spPr>
          <a:xfrm>
            <a:off x="1979712" y="2564904"/>
            <a:ext cx="1224136" cy="108012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Wolk 17"/>
          <p:cNvSpPr/>
          <p:nvPr/>
        </p:nvSpPr>
        <p:spPr>
          <a:xfrm>
            <a:off x="5940152" y="2564904"/>
            <a:ext cx="1224136" cy="108012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JL-LINKS en -RECHTS 13"/>
          <p:cNvSpPr/>
          <p:nvPr/>
        </p:nvSpPr>
        <p:spPr>
          <a:xfrm>
            <a:off x="2051720" y="2636912"/>
            <a:ext cx="1080120" cy="86409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-LINKS en -RECHTS 15"/>
          <p:cNvSpPr/>
          <p:nvPr/>
        </p:nvSpPr>
        <p:spPr>
          <a:xfrm>
            <a:off x="6012160" y="2636912"/>
            <a:ext cx="1080120" cy="86409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73616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mtClean="0"/>
              <a:t>Inkapseling is het verbergen van ontwerpbeslissingen </a:t>
            </a:r>
            <a:r>
              <a:rPr lang="en-US" sz="3100" smtClean="0"/>
              <a:t>(dus niet persee van data)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hte verbindingslijn 16"/>
          <p:cNvCxnSpPr/>
          <p:nvPr/>
        </p:nvCxnSpPr>
        <p:spPr>
          <a:xfrm flipV="1">
            <a:off x="179512" y="3356992"/>
            <a:ext cx="8784976" cy="3312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/>
        </p:nvSpPr>
        <p:spPr>
          <a:xfrm>
            <a:off x="3203848" y="29969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2</a:t>
            </a:r>
            <a:endParaRPr lang="en-US" sz="2800"/>
          </a:p>
        </p:txBody>
      </p:sp>
      <p:sp>
        <p:nvSpPr>
          <p:cNvPr id="6" name="Rechthoek 5"/>
          <p:cNvSpPr/>
          <p:nvPr/>
        </p:nvSpPr>
        <p:spPr>
          <a:xfrm>
            <a:off x="467544" y="29969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1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7164288" y="29969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n</a:t>
            </a:r>
            <a:endParaRPr lang="en-US" sz="3200"/>
          </a:p>
        </p:txBody>
      </p:sp>
      <p:sp>
        <p:nvSpPr>
          <p:cNvPr id="9" name="Tekstvak 8"/>
          <p:cNvSpPr txBox="1"/>
          <p:nvPr/>
        </p:nvSpPr>
        <p:spPr>
          <a:xfrm>
            <a:off x="5076056" y="2708920"/>
            <a:ext cx="824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/>
              <a:t>...</a:t>
            </a:r>
            <a:endParaRPr lang="en-US" sz="6600"/>
          </a:p>
        </p:txBody>
      </p:sp>
      <p:sp>
        <p:nvSpPr>
          <p:cNvPr id="10" name="Tekstvak 9"/>
          <p:cNvSpPr txBox="1"/>
          <p:nvPr/>
        </p:nvSpPr>
        <p:spPr>
          <a:xfrm>
            <a:off x="467544" y="1340768"/>
            <a:ext cx="849694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smtClean="0"/>
              <a:t>Ontwerpbelissingen binnen ‘t ene blokje onafhankelijk van die in ‘t andere, dus in totaal:</a:t>
            </a:r>
          </a:p>
          <a:p>
            <a:r>
              <a:rPr lang="en-US" sz="2800" smtClean="0"/>
              <a:t> 10 + 10  + .... + 10 = 10 x n ontwerpbeslissingen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373616" cy="936104"/>
          </a:xfrm>
        </p:spPr>
        <p:txBody>
          <a:bodyPr>
            <a:normAutofit fontScale="90000"/>
          </a:bodyPr>
          <a:lstStyle/>
          <a:p>
            <a:r>
              <a:rPr lang="en-US" smtClean="0"/>
              <a:t>Inkapseling: dunne, stabiele interfaces  </a:t>
            </a:r>
            <a:endParaRPr lang="en-US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179512" y="476672"/>
            <a:ext cx="0" cy="61926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179512" y="6597352"/>
            <a:ext cx="8568952" cy="720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JL-LINKS en -RECHTS 27"/>
          <p:cNvSpPr/>
          <p:nvPr/>
        </p:nvSpPr>
        <p:spPr>
          <a:xfrm>
            <a:off x="2051720" y="3356992"/>
            <a:ext cx="1080120" cy="21602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JL-LINKS en -RECHTS 28"/>
          <p:cNvSpPr/>
          <p:nvPr/>
        </p:nvSpPr>
        <p:spPr>
          <a:xfrm>
            <a:off x="6012160" y="3356992"/>
            <a:ext cx="1080120" cy="21602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kstvak 29"/>
          <p:cNvSpPr txBox="1"/>
          <p:nvPr/>
        </p:nvSpPr>
        <p:spPr>
          <a:xfrm>
            <a:off x="0" y="5157192"/>
            <a:ext cx="9144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smtClean="0"/>
              <a:t>Je kunt dus makkelijk de “binnenkant” van modules wijzigen (flexibiliteit), ook als er veel modules zijn (uitbreidbaarheid).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7413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class MotionController {</a:t>
            </a:r>
            <a:endParaRPr lang="en-US" sz="2800" smtClean="0"/>
          </a:p>
          <a:p>
            <a:pPr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// ===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Outside view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 ===</a:t>
            </a:r>
          </a:p>
          <a:p>
            <a:pPr>
              <a:buNone/>
            </a:pP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smtClean="0"/>
              <a:t>public MotionController () {</a:t>
            </a:r>
          </a:p>
          <a:p>
            <a:pPr>
              <a:buNone/>
            </a:pPr>
            <a:r>
              <a:rPr lang="en-US" sz="2800" smtClean="0"/>
              <a:t>		driver.powerUp ();</a:t>
            </a:r>
          </a:p>
          <a:p>
            <a:pPr>
              <a:buNone/>
            </a:pPr>
            <a:r>
              <a:rPr lang="en-US" sz="2800" smtClean="0"/>
              <a:t>		sensor.calibrate ();</a:t>
            </a:r>
          </a:p>
          <a:p>
            <a:pPr>
              <a:buNone/>
            </a:pPr>
            <a:r>
              <a:rPr lang="en-US" sz="2800" smtClean="0"/>
              <a:t>	}</a:t>
            </a:r>
          </a:p>
          <a:p>
            <a:pPr>
              <a:buNone/>
            </a:pPr>
            <a:r>
              <a:rPr lang="en-US" sz="2800" smtClean="0"/>
              <a:t>	public void enable () {</a:t>
            </a:r>
          </a:p>
          <a:p>
            <a:pPr>
              <a:buNone/>
            </a:pPr>
            <a:r>
              <a:rPr lang="en-US" sz="2800" smtClean="0"/>
              <a:t>		driver.enable ();</a:t>
            </a:r>
          </a:p>
          <a:p>
            <a:pPr>
              <a:buNone/>
            </a:pPr>
            <a:r>
              <a:rPr lang="en-US" sz="2800" smtClean="0"/>
              <a:t>		sensor.enable ();</a:t>
            </a:r>
          </a:p>
          <a:p>
            <a:pPr>
              <a:buNone/>
            </a:pPr>
            <a:r>
              <a:rPr lang="en-US" sz="2800" smtClean="0"/>
              <a:t>	}</a:t>
            </a:r>
          </a:p>
          <a:p>
            <a:pPr>
              <a:buNone/>
            </a:pPr>
            <a:r>
              <a:rPr lang="en-US" sz="2800" smtClean="0"/>
              <a:t>	public void move (float position) {</a:t>
            </a:r>
          </a:p>
          <a:p>
            <a:pPr>
              <a:buNone/>
            </a:pPr>
            <a:r>
              <a:rPr lang="en-US" sz="2800" smtClean="0"/>
              <a:t>		allocate (driver, sensor);</a:t>
            </a:r>
          </a:p>
          <a:p>
            <a:pPr>
              <a:buNone/>
            </a:pPr>
            <a:r>
              <a:rPr lang="en-US" sz="2800" smtClean="0"/>
              <a:t>		driver.goto (position);</a:t>
            </a:r>
          </a:p>
          <a:p>
            <a:pPr>
              <a:buNone/>
            </a:pPr>
            <a:r>
              <a:rPr lang="en-US" sz="2800" smtClean="0"/>
              <a:t>	}</a:t>
            </a:r>
          </a:p>
          <a:p>
            <a:pPr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// ===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Inside view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===</a:t>
            </a:r>
          </a:p>
          <a:p>
            <a:pPr>
              <a:buNone/>
            </a:pPr>
            <a:r>
              <a:rPr lang="en-US" sz="2800" smtClean="0"/>
              <a:t>	private static final protocol = “JSON”;</a:t>
            </a:r>
          </a:p>
          <a:p>
            <a:pPr>
              <a:buNone/>
            </a:pPr>
            <a:r>
              <a:rPr lang="en-US" sz="2800" smtClean="0"/>
              <a:t>	private MotorDriver driver = new MotorDriver ();</a:t>
            </a:r>
          </a:p>
          <a:p>
            <a:pPr>
              <a:buNone/>
            </a:pPr>
            <a:r>
              <a:rPr lang="en-US" sz="2800" smtClean="0"/>
              <a:t>	private PositionSensor sensor = new PositionSensor ();</a:t>
            </a:r>
          </a:p>
          <a:p>
            <a:pPr>
              <a:buNone/>
            </a:pPr>
            <a:r>
              <a:rPr lang="en-US" sz="2800" smtClean="0"/>
              <a:t>	private void allocate (MotorDriver driver, PositionSensor sensor) {</a:t>
            </a:r>
          </a:p>
          <a:p>
            <a:pPr>
              <a:buNone/>
            </a:pPr>
            <a:r>
              <a:rPr lang="en-US" sz="2800" smtClean="0"/>
              <a:t>		driver.setProtocol (protocol);</a:t>
            </a:r>
          </a:p>
          <a:p>
            <a:pPr>
              <a:buNone/>
            </a:pPr>
            <a:r>
              <a:rPr lang="en-US" sz="2800" smtClean="0"/>
              <a:t>		sensor.setProtocol (protocol);</a:t>
            </a:r>
          </a:p>
          <a:p>
            <a:pPr>
              <a:buNone/>
            </a:pPr>
            <a:r>
              <a:rPr lang="en-US" sz="2800" smtClean="0"/>
              <a:t>		driver.positionSource = sensor;</a:t>
            </a:r>
          </a:p>
          <a:p>
            <a:pPr>
              <a:buNone/>
            </a:pPr>
            <a:r>
              <a:rPr lang="en-US" sz="2800" smtClean="0"/>
              <a:t>	} </a:t>
            </a:r>
          </a:p>
          <a:p>
            <a:pPr>
              <a:buNone/>
            </a:pPr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sz="28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499992" y="476672"/>
            <a:ext cx="4248472" cy="273630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FF00"/>
                </a:solidFill>
              </a:rPr>
              <a:t>In main:</a:t>
            </a:r>
          </a:p>
          <a:p>
            <a:endParaRPr lang="en-US" smtClean="0"/>
          </a:p>
          <a:p>
            <a:r>
              <a:rPr lang="en-US" smtClean="0"/>
              <a:t>MotionController mainController = new M..</a:t>
            </a:r>
          </a:p>
          <a:p>
            <a:r>
              <a:rPr lang="en-US" smtClean="0"/>
              <a:t>mainController.enable ();</a:t>
            </a:r>
          </a:p>
          <a:p>
            <a:r>
              <a:rPr lang="en-US" smtClean="0"/>
              <a:t>mainController.move (startPosition);</a:t>
            </a:r>
          </a:p>
          <a:p>
            <a:r>
              <a:rPr lang="en-US" smtClean="0"/>
              <a:t>...</a:t>
            </a:r>
          </a:p>
          <a:p>
            <a:r>
              <a:rPr lang="en-US" smtClean="0"/>
              <a:t>mainController.move (endPosition);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/>
          <a:lstStyle/>
          <a:p>
            <a:r>
              <a:rPr lang="en-US" smtClean="0"/>
              <a:t>Static: what and why?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smtClean="0"/>
              <a:t>A static field exists once for its class</a:t>
            </a:r>
            <a:r>
              <a:rPr lang="en-US" smtClean="0"/>
              <a:t>, rather than inside each object of that class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It’s called like that, since </a:t>
            </a:r>
            <a:r>
              <a:rPr lang="en-US" u="sng" smtClean="0"/>
              <a:t>in C it has a fixed location in memory</a:t>
            </a:r>
            <a:r>
              <a:rPr lang="en-US" smtClean="0"/>
              <a:t>, so it’s not on the stack or the heap. The Java VM makes no such guarantees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u="sng" smtClean="0"/>
              <a:t>Constants</a:t>
            </a:r>
            <a:r>
              <a:rPr lang="en-US" smtClean="0"/>
              <a:t> (finals) </a:t>
            </a:r>
            <a:r>
              <a:rPr lang="en-US" u="sng" smtClean="0"/>
              <a:t>are always static</a:t>
            </a:r>
            <a:r>
              <a:rPr lang="en-US" smtClean="0"/>
              <a:t>, there’s no point in having multiple copies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u="sng" smtClean="0"/>
              <a:t>Variables may be static</a:t>
            </a:r>
            <a:r>
              <a:rPr lang="en-US" smtClean="0"/>
              <a:t> if they e.g. count the number of objects that have been instantiated for that class or hold a list of those objects for later use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u="sng" smtClean="0"/>
              <a:t>If a method ONLY uses static variables and static methods</a:t>
            </a:r>
            <a:r>
              <a:rPr lang="en-US" smtClean="0"/>
              <a:t>, it doesn’t need “this”, and </a:t>
            </a:r>
            <a:r>
              <a:rPr lang="en-US" u="sng" smtClean="0"/>
              <a:t>it MAY be declared static itself</a:t>
            </a:r>
            <a:r>
              <a:rPr lang="en-US" smtClean="0"/>
              <a:t>. There are NEVER multiple copies of method code, just different values of “this” if the method is non-static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u="sng" smtClean="0"/>
              <a:t>Method main is always static</a:t>
            </a:r>
            <a:r>
              <a:rPr lang="en-US" smtClean="0"/>
              <a:t>, since there’s no object to instantiate its class,</a:t>
            </a:r>
          </a:p>
          <a:p>
            <a:pPr>
              <a:buNone/>
            </a:pPr>
            <a:r>
              <a:rPr lang="en-US" smtClean="0"/>
              <a:t> a chicken-and-egg type problem due to OCD (object compulsive disorder)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3744416" cy="1196752"/>
          </a:xfrm>
        </p:spPr>
        <p:txBody>
          <a:bodyPr>
            <a:normAutofit fontScale="90000"/>
          </a:bodyPr>
          <a:lstStyle/>
          <a:p>
            <a:r>
              <a:rPr lang="en-US" smtClean="0"/>
              <a:t>Oefenopdracht 1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mtClean="0"/>
              <a:t> Maak een klasse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TrafficLight</a:t>
            </a:r>
            <a:r>
              <a:rPr lang="en-US" smtClean="0"/>
              <a:t> met ten minste de</a:t>
            </a:r>
          </a:p>
          <a:p>
            <a:pPr lvl="1">
              <a:buNone/>
            </a:pPr>
            <a:r>
              <a:rPr lang="en-US" smtClean="0"/>
              <a:t>public methods:</a:t>
            </a:r>
          </a:p>
          <a:p>
            <a:pPr lvl="1"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TrafficLight (String location) {...}</a:t>
            </a:r>
          </a:p>
          <a:p>
            <a:pPr lvl="1"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void goToNextState () {...}</a:t>
            </a:r>
          </a:p>
          <a:p>
            <a:pPr lvl="1">
              <a:buNone/>
            </a:pPr>
            <a:r>
              <a:rPr lang="en-US" smtClean="0"/>
              <a:t>en private field: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int state = 0;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Field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state</a:t>
            </a:r>
            <a:r>
              <a:rPr lang="en-US" smtClean="0"/>
              <a:t> kan de waarden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(groen)</a:t>
            </a:r>
            <a:r>
              <a:rPr lang="en-US" smtClean="0"/>
              <a:t>,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mtClean="0"/>
              <a:t> </a:t>
            </a:r>
            <a:r>
              <a:rPr lang="en-US" smtClean="0">
                <a:solidFill>
                  <a:srgbClr val="FFC000"/>
                </a:solidFill>
              </a:rPr>
              <a:t>(geel) </a:t>
            </a:r>
            <a:r>
              <a:rPr lang="en-US" smtClean="0"/>
              <a:t>en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(rood) </a:t>
            </a:r>
            <a:r>
              <a:rPr lang="en-US" smtClean="0"/>
              <a:t>doorlopen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mtClean="0"/>
              <a:t> Maak twee stoplichten in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en-US" smtClean="0"/>
              <a:t> en laat ze onafhankelijk van elkaar hun states doorlopen aan de hand van user input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88640"/>
            <a:ext cx="1143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smtClean="0"/>
              <a:t>Oefenopdracht 2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504" y="908720"/>
            <a:ext cx="8712968" cy="5949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mtClean="0"/>
              <a:t> Maak een klasse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Heater</a:t>
            </a:r>
            <a:r>
              <a:rPr lang="en-US" smtClean="0"/>
              <a:t> met public: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Heater ();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setTemperature (float quantity, char unit);	// K, C, F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float getTemperature (char unit);</a:t>
            </a:r>
          </a:p>
          <a:p>
            <a:pPr>
              <a:buNone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mtClean="0"/>
              <a:t>en private: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float temperature = 0;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void setCelsius (float temperature) {...}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float getCelsius () {...}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float setFahrenheit (float temperature) {...}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	float getFahrenheid () {...}</a:t>
            </a:r>
          </a:p>
          <a:p>
            <a:pPr>
              <a:buNone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mtClean="0"/>
              <a:t> Maak twee instanties van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Heater</a:t>
            </a:r>
            <a:r>
              <a:rPr lang="en-US" smtClean="0"/>
              <a:t> en gebruik ze in main voor instellen en uitlezen van de temperatuur in verscheidene eenheden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mtClean="0"/>
              <a:t> Schrijf een testfunctie die de correcte werking van alle mogelijkheden verifieert</a:t>
            </a:r>
          </a:p>
          <a:p>
            <a:pPr>
              <a:buNone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204864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394</Words>
  <Application>Microsoft Office PowerPoint</Application>
  <PresentationFormat>Diavoorstelling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Dia 1</vt:lpstr>
      <vt:lpstr>Dia 2</vt:lpstr>
      <vt:lpstr>Encapsulation (inkapseling)</vt:lpstr>
      <vt:lpstr>Inkapseling is het verbergen van ontwerpbeslissingen (dus niet persee van data)</vt:lpstr>
      <vt:lpstr>Inkapseling: dunne, stabiele interfaces  </vt:lpstr>
      <vt:lpstr>Dia 6</vt:lpstr>
      <vt:lpstr>Static: what and why?</vt:lpstr>
      <vt:lpstr>Oefenopdracht 1</vt:lpstr>
      <vt:lpstr>Oefenopdracht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57</cp:revision>
  <dcterms:created xsi:type="dcterms:W3CDTF">2018-11-22T15:18:59Z</dcterms:created>
  <dcterms:modified xsi:type="dcterms:W3CDTF">2018-12-01T13:58:01Z</dcterms:modified>
</cp:coreProperties>
</file>