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nl/url?sa=i&amp;rct=j&amp;q=image%20compression%20fourier&amp;source=images&amp;cd=&amp;cad=rja&amp;docid=QfI7P6U5epmkbM&amp;tbnid=vhY2mdS2hDHZCM:&amp;ved=0CAUQjRw&amp;url=http%3A%2F%2Fwww.sciencedirect.com%2Fscience%2Farticle%2Fpii%2FS0262885604002276&amp;ei=GOJFUYOsIenA0QWSuYG4Ag&amp;bvm=bv.43828540,d.d2k&amp;psig=AFQjCNFnAN1lPj8VVUPzdw-EUjhxEcavIw&amp;ust=1363620690621469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nl/url?sa=i&amp;rct=j&amp;q=image%20compression%20fourier&amp;source=images&amp;cd=&amp;cad=rja&amp;docid=DgKMos0oreDjaM&amp;tbnid=y4xZgmmn130t1M:&amp;ved=0CAUQjRw&amp;url=http%3A%2F%2Fwww.mathworks.com%2Fmatlabcentral%2Ffileexchange%2F9554-a-numerical-tour-of-signal-processing%2Fcontent%2Fnumerical-tour%2Fcs_fourier%2Findex.html&amp;ei=ZuNFUb_rEsiG0AWm4YGoDQ&amp;bvm=bv.43828540,d.d2k&amp;psig=AFQjCNE1oCEGOwXgymyx6uYjAHtQnCH2jg&amp;ust=1363621070031755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image%20compression%20vector%20quantisation&amp;source=images&amp;cd=&amp;cad=rja&amp;docid=Gr8TV59z-5hsAM&amp;tbnid=sv7J2yn4WQsK1M:&amp;ved=0CAUQjRw&amp;url=http%3A%2F%2Fblog.vene.ro%2Ftag%2Fscikit-learn%2F&amp;ei=kuZFUZrSDqy20QXl14DwDA&amp;bvm=bv.43828540,d.d2k&amp;psig=AFQjCNE8ii_aALbPnaU1hrcRkBayjI7O-g&amp;ust=1363621879144499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://www.google.nl/url?sa=i&amp;rct=j&amp;q=image%20compression%20vector%20quantisation&amp;source=images&amp;cd=&amp;cad=rja&amp;docid=Javpf0LoN3-4QM&amp;tbnid=7KQ5CiSsaTuZOM:&amp;ved=0CAUQjRw&amp;url=http%3A%2F%2Fwww.squeezechart.com%2Fpeople.html&amp;ei=rOZFUZL1MMnH0QXQoIGwAw&amp;bvm=bv.43828540,d.d2k&amp;psig=AFQjCNE8ii_aALbPnaU1hrcRkBayjI7O-g&amp;ust=1363621879144499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image%20compression%20interframe&amp;source=images&amp;cd=&amp;cad=rja&amp;docid=GGNPicREg1kR9M&amp;tbnid=gpxTJnCvvsIe1M:&amp;ved=0CAUQjRw&amp;url=http%3A%2F%2Fwww.intechopen.com%2Fbooks%2Fdigital-video%2Fbuilding-principles-and-application-of-multifunctional-video-information-system&amp;ei=NOdFUdawNcqq0QWUx4HgDg&amp;bvm=bv.43828540,d.d2k&amp;psig=AFQjCNGrcwGqpIi70yhvjUfuFTy7cFjcgw&amp;ust=136362204738174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image%20compression%20segmentation%20model&amp;source=images&amp;cd=&amp;cad=rja&amp;docid=nDDX8JloG1HI-M&amp;tbnid=ZO9RJKwR31FHiM:&amp;ved=0CAUQjRw&amp;url=http%3A%2F%2Fwww.merl.com%2Fprojects%2Fcompress-segment%2F&amp;ei=f-hFUe-kK-bI0QWEkIH4Dg&amp;bvm=bv.43828540,d.d2k&amp;psig=AFQjCNGn92k9j54WdeAm5IQ9LXt8YtX9eQ&amp;ust=1363622388040316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6480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Compression: Why? Shannon!</a:t>
            </a:r>
            <a:endParaRPr lang="nl-NL" sz="3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692696"/>
            <a:ext cx="6400800" cy="273630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4400" dirty="0" smtClean="0">
                <a:solidFill>
                  <a:schemeClr val="tx1"/>
                </a:solidFill>
              </a:rPr>
              <a:t>H = ²log </a:t>
            </a:r>
            <a:r>
              <a:rPr lang="en-US" sz="4400" dirty="0" err="1" smtClean="0">
                <a:solidFill>
                  <a:schemeClr val="tx1"/>
                </a:solidFill>
              </a:rPr>
              <a:t>S^n</a:t>
            </a:r>
            <a:r>
              <a:rPr lang="en-US" sz="4400" dirty="0" smtClean="0">
                <a:solidFill>
                  <a:schemeClr val="tx1"/>
                </a:solidFill>
              </a:rPr>
              <a:t> = n log 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5" algn="l"/>
            <a:r>
              <a:rPr lang="en-US" sz="2600" dirty="0" smtClean="0">
                <a:solidFill>
                  <a:schemeClr val="tx1"/>
                </a:solidFill>
              </a:rPr>
              <a:t>H: information</a:t>
            </a:r>
          </a:p>
          <a:p>
            <a:pPr lvl="5" algn="l"/>
            <a:r>
              <a:rPr lang="en-US" sz="2600" dirty="0" smtClean="0">
                <a:solidFill>
                  <a:schemeClr val="tx1"/>
                </a:solidFill>
              </a:rPr>
              <a:t>S: number of symbols</a:t>
            </a:r>
          </a:p>
          <a:p>
            <a:pPr lvl="5" algn="l"/>
            <a:r>
              <a:rPr lang="en-US" sz="2600" dirty="0" smtClean="0">
                <a:solidFill>
                  <a:schemeClr val="tx1"/>
                </a:solidFill>
              </a:rPr>
              <a:t>n</a:t>
            </a:r>
            <a:r>
              <a:rPr lang="en-US" sz="2600" dirty="0" smtClean="0">
                <a:solidFill>
                  <a:schemeClr val="tx1"/>
                </a:solidFill>
              </a:rPr>
              <a:t>: </a:t>
            </a:r>
            <a:r>
              <a:rPr lang="en-US" sz="2600" dirty="0" err="1" smtClean="0">
                <a:solidFill>
                  <a:schemeClr val="tx1"/>
                </a:solidFill>
              </a:rPr>
              <a:t>messagelength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5" algn="l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But what if we know what to expect?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79512" y="3212976"/>
            <a:ext cx="5336910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 S = 2, n = 4 has same info content as S = 16, n = 1</a:t>
            </a:r>
          </a:p>
          <a:p>
            <a:r>
              <a:rPr lang="en-US" dirty="0" smtClean="0"/>
              <a:t>Because 4 log 2 = 1 log 16</a:t>
            </a:r>
          </a:p>
          <a:p>
            <a:r>
              <a:rPr lang="en-US" dirty="0" smtClean="0"/>
              <a:t>So we can e.g. code 4 bits as one hexadecimal number </a:t>
            </a:r>
            <a:endParaRPr lang="nl-NL" dirty="0"/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403648" y="4581128"/>
            <a:ext cx="640871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100" dirty="0" smtClean="0">
                <a:solidFill>
                  <a:srgbClr val="FF0000"/>
                </a:solidFill>
              </a:rPr>
              <a:t>Entropy:</a:t>
            </a:r>
            <a:endParaRPr kumimoji="0" lang="en-US" sz="4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5">
              <a:spcBef>
                <a:spcPct val="20000"/>
              </a:spcBef>
              <a:buFont typeface="Arial" pitchFamily="34" charset="0"/>
              <a:buNone/>
            </a:pPr>
            <a:r>
              <a:rPr lang="en-US" sz="3100" dirty="0" smtClean="0"/>
              <a:t>m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possible 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</a:p>
          <a:p>
            <a:pPr lvl="5">
              <a:spcBef>
                <a:spcPct val="20000"/>
              </a:spcBef>
              <a:buFont typeface="Arial" pitchFamily="34" charset="0"/>
              <a:buNone/>
            </a:pPr>
            <a:r>
              <a:rPr lang="en-US" sz="3100" dirty="0" smtClean="0"/>
              <a:t>p</a:t>
            </a:r>
            <a:r>
              <a:rPr lang="en-US" sz="3100" dirty="0" smtClean="0"/>
              <a:t>: probability</a:t>
            </a:r>
            <a:endParaRPr kumimoji="0" lang="en-US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 = </a:t>
            </a:r>
            <a:r>
              <a:rPr kumimoji="0" lang="en-US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l-GR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p(m) ²log p(m)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100" dirty="0" smtClean="0"/>
              <a:t> </a:t>
            </a:r>
            <a:endParaRPr kumimoji="0" lang="en-US" sz="4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724128" y="4437112"/>
            <a:ext cx="324036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 random bits (16 </a:t>
            </a:r>
            <a:r>
              <a:rPr lang="en-US" smtClean="0"/>
              <a:t>r. messages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H = - 16 *  1/16 </a:t>
            </a:r>
            <a:r>
              <a:rPr lang="nl-NL" dirty="0" err="1" smtClean="0"/>
              <a:t>²log</a:t>
            </a:r>
            <a:r>
              <a:rPr lang="nl-NL" dirty="0" smtClean="0"/>
              <a:t> </a:t>
            </a:r>
            <a:r>
              <a:rPr lang="nl-NL" dirty="0" smtClean="0"/>
              <a:t>1/16 = 4 bit   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Image compression: Fourier</a:t>
            </a:r>
            <a:endParaRPr lang="nl-NL" dirty="0"/>
          </a:p>
        </p:txBody>
      </p:sp>
      <p:pic>
        <p:nvPicPr>
          <p:cNvPr id="1026" name="Picture 2" descr="http://ars.els-cdn.com/content/image/1-s2.0-S0262885604002276-gr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340768"/>
            <a:ext cx="7848872" cy="4891683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179512" y="4581128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Freq.</a:t>
            </a:r>
            <a:endParaRPr lang="nl-NL" sz="3600" dirty="0">
              <a:solidFill>
                <a:srgbClr val="FF0000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79512" y="2204864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Time</a:t>
            </a:r>
            <a:endParaRPr lang="nl-NL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Fourier: filter out high spatial frequencies</a:t>
            </a:r>
            <a:endParaRPr lang="nl-NL" sz="3600" dirty="0"/>
          </a:p>
        </p:txBody>
      </p:sp>
      <p:pic>
        <p:nvPicPr>
          <p:cNvPr id="14340" name="Picture 4" descr="http://www.mathworks.com/matlabcentral/fx_files/9554/5/content/numerical-tour/cs_fourier/index_0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7416824" cy="5555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Blockwise</a:t>
            </a:r>
            <a:r>
              <a:rPr lang="en-US" dirty="0" smtClean="0"/>
              <a:t> Fourier: blocking </a:t>
            </a:r>
            <a:r>
              <a:rPr lang="en-US" dirty="0" err="1" smtClean="0"/>
              <a:t>artefact</a:t>
            </a:r>
            <a:endParaRPr lang="nl-NL" dirty="0"/>
          </a:p>
        </p:txBody>
      </p:sp>
      <p:pic>
        <p:nvPicPr>
          <p:cNvPr id="15362" name="Picture 2" descr="A test image with maximum JPEG compression shown at three levels of magnification: full size, enlarged 8 times, enlarged 16 ti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7543333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dirty="0" err="1" smtClean="0"/>
              <a:t>Quantisation</a:t>
            </a:r>
            <a:r>
              <a:rPr lang="en-US" dirty="0" smtClean="0"/>
              <a:t> </a:t>
            </a:r>
            <a:r>
              <a:rPr lang="en-US" dirty="0" err="1" smtClean="0"/>
              <a:t>artefact</a:t>
            </a:r>
            <a:endParaRPr lang="nl-NL" dirty="0"/>
          </a:p>
        </p:txBody>
      </p:sp>
      <p:pic>
        <p:nvPicPr>
          <p:cNvPr id="16386" name="Picture 2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88" name="Picture 4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90" name="Picture 6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7073900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 smtClean="0"/>
              <a:t>Vector </a:t>
            </a:r>
            <a:r>
              <a:rPr lang="en-US" dirty="0" err="1" smtClean="0"/>
              <a:t>quantisation</a:t>
            </a:r>
            <a:endParaRPr lang="nl-NL" dirty="0"/>
          </a:p>
        </p:txBody>
      </p:sp>
      <p:pic>
        <p:nvPicPr>
          <p:cNvPr id="16386" name="Picture 2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88" name="Picture 4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90" name="Picture 6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97" name="Picture 13" descr="http://blog.vene.ro/wp-content/uploads/2011/07/kmeans_w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584" y="1384994"/>
            <a:ext cx="3790950" cy="4634805"/>
          </a:xfrm>
          <a:prstGeom prst="rect">
            <a:avLst/>
          </a:prstGeom>
          <a:noFill/>
        </p:spPr>
      </p:pic>
      <p:pic>
        <p:nvPicPr>
          <p:cNvPr id="16399" name="Picture 15" descr="http://www.squeezechart.com/image133.jpe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844824"/>
            <a:ext cx="3856296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r>
              <a:rPr lang="en-US" dirty="0" smtClean="0"/>
              <a:t>Inter-frame compression</a:t>
            </a:r>
            <a:endParaRPr lang="nl-NL" dirty="0"/>
          </a:p>
        </p:txBody>
      </p:sp>
      <p:pic>
        <p:nvPicPr>
          <p:cNvPr id="16386" name="Picture 2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88" name="Picture 4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90" name="Picture 6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8434" name="Picture 2" descr="http://www.intechopen.com/source/html/8531/media/image52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268760"/>
            <a:ext cx="6192688" cy="5265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/>
          <a:lstStyle/>
          <a:p>
            <a:r>
              <a:rPr lang="en-US" dirty="0" smtClean="0"/>
              <a:t>Inter-frame compression </a:t>
            </a:r>
            <a:r>
              <a:rPr lang="en-US" dirty="0" err="1" smtClean="0"/>
              <a:t>artefacts</a:t>
            </a:r>
            <a:endParaRPr lang="nl-NL" dirty="0"/>
          </a:p>
        </p:txBody>
      </p:sp>
      <p:pic>
        <p:nvPicPr>
          <p:cNvPr id="16386" name="Picture 2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88" name="Picture 4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90" name="Picture 6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060848"/>
            <a:ext cx="893172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>
            <a:noAutofit/>
          </a:bodyPr>
          <a:lstStyle/>
          <a:p>
            <a:r>
              <a:rPr lang="en-US" sz="2800" dirty="0" smtClean="0"/>
              <a:t>Segmentation: Use most </a:t>
            </a:r>
            <a:r>
              <a:rPr lang="en-US" sz="2800" dirty="0" err="1" smtClean="0"/>
              <a:t>bandwith</a:t>
            </a:r>
            <a:r>
              <a:rPr lang="en-US" sz="2800" dirty="0" smtClean="0"/>
              <a:t> for important parts</a:t>
            </a:r>
            <a:endParaRPr lang="nl-NL" sz="2800" dirty="0"/>
          </a:p>
        </p:txBody>
      </p:sp>
      <p:pic>
        <p:nvPicPr>
          <p:cNvPr id="16386" name="Picture 2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88" name="Picture 4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16390" name="Picture 6" descr="Full-size image (29 K)">
            <a:hlinkClick r:id="" tooltip="Full-size image (29 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313" y="-5722938"/>
            <a:ext cx="1190625" cy="581025"/>
          </a:xfrm>
          <a:prstGeom prst="rect">
            <a:avLst/>
          </a:prstGeom>
          <a:noFill/>
        </p:spPr>
      </p:pic>
      <p:pic>
        <p:nvPicPr>
          <p:cNvPr id="20482" name="Picture 2" descr="http://www.merl.com/projects/images/compress-segmen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268760"/>
            <a:ext cx="7056784" cy="5252703"/>
          </a:xfrm>
          <a:prstGeom prst="rect">
            <a:avLst/>
          </a:prstGeom>
          <a:noFill/>
        </p:spPr>
      </p:pic>
      <p:sp>
        <p:nvSpPr>
          <p:cNvPr id="9" name="Rechthoek 8"/>
          <p:cNvSpPr/>
          <p:nvPr/>
        </p:nvSpPr>
        <p:spPr>
          <a:xfrm>
            <a:off x="1403648" y="1484784"/>
            <a:ext cx="61926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150</Words>
  <Application>Microsoft Office PowerPoint</Application>
  <PresentationFormat>Diavoorstelling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Office-thema</vt:lpstr>
      <vt:lpstr>Compression: Why? Shannon!</vt:lpstr>
      <vt:lpstr>Image compression: Fourier</vt:lpstr>
      <vt:lpstr>Fourier: filter out high spatial frequencies</vt:lpstr>
      <vt:lpstr>Blockwise Fourier: blocking artefact</vt:lpstr>
      <vt:lpstr>Quantisation artefact</vt:lpstr>
      <vt:lpstr>Vector quantisation</vt:lpstr>
      <vt:lpstr>Inter-frame compression</vt:lpstr>
      <vt:lpstr>Inter-frame compression artefacts</vt:lpstr>
      <vt:lpstr>Segmentation: Use most bandwith for important parts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compression: Fourier</dc:title>
  <dc:creator>Jacques</dc:creator>
  <cp:lastModifiedBy>Jacques</cp:lastModifiedBy>
  <cp:revision>12</cp:revision>
  <dcterms:created xsi:type="dcterms:W3CDTF">2013-03-17T15:26:18Z</dcterms:created>
  <dcterms:modified xsi:type="dcterms:W3CDTF">2013-03-17T16:47:24Z</dcterms:modified>
</cp:coreProperties>
</file>