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690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17-3-2013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17-3-2013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17-3-2013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17-3-2013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17-3-2013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17-3-2013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17-3-2013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17-3-2013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17-3-2013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17-3-2013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17-3-2013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8F0FA-503B-447F-A02E-6BF1D880434F}" type="datetimeFigureOut">
              <a:rPr lang="nl-NL" smtClean="0"/>
              <a:pPr/>
              <a:t>17-3-2013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nl/url?sa=i&amp;rct=j&amp;q=wooden+spline&amp;source=images&amp;cd=&amp;cad=rja&amp;docid=rxqZczUtk5WR0M&amp;tbnid=dCQ8t8I-Y_3oUM:&amp;ved=0CAUQjRw&amp;url=http%3A%2F%2Fparametricwood2011.wordpress.com%2Fpage%2F12%2F&amp;ei=kttFUfqhLPSX0QWNpIDwAg&amp;bvm=bv.43828540,d.d2k&amp;psig=AFQjCNGXwaZ_3kW9zpYDUQUWKFrx5YrUAQ&amp;ust=1363619032854878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gif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Curved lines and planes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1043608" y="620688"/>
            <a:ext cx="69127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many applications, curved lines and planes are needed:</a:t>
            </a:r>
          </a:p>
          <a:p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Landscapes</a:t>
            </a:r>
          </a:p>
          <a:p>
            <a:pPr>
              <a:buFontTx/>
              <a:buChar char="-"/>
            </a:pPr>
            <a:r>
              <a:rPr lang="en-US" dirty="0" smtClean="0"/>
              <a:t>Engineering models with fluent lines</a:t>
            </a:r>
          </a:p>
          <a:p>
            <a:pPr>
              <a:buFontTx/>
              <a:buChar char="-"/>
            </a:pPr>
            <a:r>
              <a:rPr lang="en-US" dirty="0" smtClean="0"/>
              <a:t>Movement paths </a:t>
            </a:r>
          </a:p>
          <a:p>
            <a:endParaRPr lang="en-US" dirty="0" smtClean="0"/>
          </a:p>
          <a:p>
            <a:r>
              <a:rPr lang="en-US" dirty="0" smtClean="0"/>
              <a:t>A line is described by a mathematical function y = f(x)</a:t>
            </a:r>
          </a:p>
          <a:p>
            <a:r>
              <a:rPr lang="en-US" dirty="0" smtClean="0"/>
              <a:t>A plane is described by a mathematical function z = f (x, y)</a:t>
            </a:r>
          </a:p>
          <a:p>
            <a:endParaRPr lang="en-US" dirty="0" smtClean="0"/>
          </a:p>
          <a:p>
            <a:r>
              <a:rPr lang="en-US" dirty="0" smtClean="0"/>
              <a:t>The explanation given here holds for lines, but the same concepts can be generalized to planes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971600" y="3789040"/>
            <a:ext cx="7019807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Generally polynomial of degree n can connect n + 1 points</a:t>
            </a:r>
          </a:p>
          <a:p>
            <a:endParaRPr lang="en-US" dirty="0" smtClean="0"/>
          </a:p>
          <a:p>
            <a:r>
              <a:rPr lang="en-US" dirty="0" smtClean="0"/>
              <a:t>Example:  y = f (x) = </a:t>
            </a:r>
            <a:r>
              <a:rPr lang="en-US" dirty="0" err="1" smtClean="0"/>
              <a:t>ax^n</a:t>
            </a:r>
            <a:r>
              <a:rPr lang="en-US" dirty="0" smtClean="0"/>
              <a:t> + bx^n-1 + cx^n-2 + ………. + px^1 + q</a:t>
            </a:r>
          </a:p>
          <a:p>
            <a:endParaRPr lang="en-US" dirty="0" smtClean="0"/>
          </a:p>
          <a:p>
            <a:r>
              <a:rPr lang="en-US" dirty="0" smtClean="0"/>
              <a:t>However such a polynomial tends to oscillate wildly, which is undesirable</a:t>
            </a:r>
            <a:endParaRPr lang="nl-NL" dirty="0"/>
          </a:p>
        </p:txBody>
      </p:sp>
      <p:sp>
        <p:nvSpPr>
          <p:cNvPr id="6" name="Vrije vorm 5"/>
          <p:cNvSpPr/>
          <p:nvPr/>
        </p:nvSpPr>
        <p:spPr>
          <a:xfrm>
            <a:off x="1115616" y="5373216"/>
            <a:ext cx="6362700" cy="1293813"/>
          </a:xfrm>
          <a:custGeom>
            <a:avLst/>
            <a:gdLst>
              <a:gd name="connsiteX0" fmla="*/ 0 w 6362700"/>
              <a:gd name="connsiteY0" fmla="*/ 982663 h 1293813"/>
              <a:gd name="connsiteX1" fmla="*/ 438150 w 6362700"/>
              <a:gd name="connsiteY1" fmla="*/ 334963 h 1293813"/>
              <a:gd name="connsiteX2" fmla="*/ 809625 w 6362700"/>
              <a:gd name="connsiteY2" fmla="*/ 39688 h 1293813"/>
              <a:gd name="connsiteX3" fmla="*/ 942975 w 6362700"/>
              <a:gd name="connsiteY3" fmla="*/ 515938 h 1293813"/>
              <a:gd name="connsiteX4" fmla="*/ 1009650 w 6362700"/>
              <a:gd name="connsiteY4" fmla="*/ 1030288 h 1293813"/>
              <a:gd name="connsiteX5" fmla="*/ 1295400 w 6362700"/>
              <a:gd name="connsiteY5" fmla="*/ 1230313 h 1293813"/>
              <a:gd name="connsiteX6" fmla="*/ 1590675 w 6362700"/>
              <a:gd name="connsiteY6" fmla="*/ 649288 h 1293813"/>
              <a:gd name="connsiteX7" fmla="*/ 2028825 w 6362700"/>
              <a:gd name="connsiteY7" fmla="*/ 87313 h 1293813"/>
              <a:gd name="connsiteX8" fmla="*/ 2619375 w 6362700"/>
              <a:gd name="connsiteY8" fmla="*/ 677863 h 1293813"/>
              <a:gd name="connsiteX9" fmla="*/ 3076575 w 6362700"/>
              <a:gd name="connsiteY9" fmla="*/ 77788 h 1293813"/>
              <a:gd name="connsiteX10" fmla="*/ 3486150 w 6362700"/>
              <a:gd name="connsiteY10" fmla="*/ 1144588 h 1293813"/>
              <a:gd name="connsiteX11" fmla="*/ 3705225 w 6362700"/>
              <a:gd name="connsiteY11" fmla="*/ 287338 h 1293813"/>
              <a:gd name="connsiteX12" fmla="*/ 4229100 w 6362700"/>
              <a:gd name="connsiteY12" fmla="*/ 1192213 h 1293813"/>
              <a:gd name="connsiteX13" fmla="*/ 4676775 w 6362700"/>
              <a:gd name="connsiteY13" fmla="*/ 77788 h 1293813"/>
              <a:gd name="connsiteX14" fmla="*/ 5324475 w 6362700"/>
              <a:gd name="connsiteY14" fmla="*/ 1058863 h 1293813"/>
              <a:gd name="connsiteX15" fmla="*/ 6076950 w 6362700"/>
              <a:gd name="connsiteY15" fmla="*/ 106363 h 1293813"/>
              <a:gd name="connsiteX16" fmla="*/ 6362700 w 6362700"/>
              <a:gd name="connsiteY16" fmla="*/ 992188 h 1293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362700" h="1293813">
                <a:moveTo>
                  <a:pt x="0" y="982663"/>
                </a:moveTo>
                <a:cubicBezTo>
                  <a:pt x="151606" y="737394"/>
                  <a:pt x="303213" y="492125"/>
                  <a:pt x="438150" y="334963"/>
                </a:cubicBezTo>
                <a:cubicBezTo>
                  <a:pt x="573087" y="177801"/>
                  <a:pt x="725488" y="9526"/>
                  <a:pt x="809625" y="39688"/>
                </a:cubicBezTo>
                <a:cubicBezTo>
                  <a:pt x="893762" y="69850"/>
                  <a:pt x="909638" y="350838"/>
                  <a:pt x="942975" y="515938"/>
                </a:cubicBezTo>
                <a:cubicBezTo>
                  <a:pt x="976312" y="681038"/>
                  <a:pt x="950913" y="911226"/>
                  <a:pt x="1009650" y="1030288"/>
                </a:cubicBezTo>
                <a:cubicBezTo>
                  <a:pt x="1068387" y="1149350"/>
                  <a:pt x="1198563" y="1293813"/>
                  <a:pt x="1295400" y="1230313"/>
                </a:cubicBezTo>
                <a:cubicBezTo>
                  <a:pt x="1392237" y="1166813"/>
                  <a:pt x="1468438" y="839788"/>
                  <a:pt x="1590675" y="649288"/>
                </a:cubicBezTo>
                <a:cubicBezTo>
                  <a:pt x="1712912" y="458788"/>
                  <a:pt x="1857375" y="82551"/>
                  <a:pt x="2028825" y="87313"/>
                </a:cubicBezTo>
                <a:cubicBezTo>
                  <a:pt x="2200275" y="92075"/>
                  <a:pt x="2444750" y="679450"/>
                  <a:pt x="2619375" y="677863"/>
                </a:cubicBezTo>
                <a:cubicBezTo>
                  <a:pt x="2794000" y="676276"/>
                  <a:pt x="2932112" y="0"/>
                  <a:pt x="3076575" y="77788"/>
                </a:cubicBezTo>
                <a:cubicBezTo>
                  <a:pt x="3221038" y="155576"/>
                  <a:pt x="3381375" y="1109663"/>
                  <a:pt x="3486150" y="1144588"/>
                </a:cubicBezTo>
                <a:cubicBezTo>
                  <a:pt x="3590925" y="1179513"/>
                  <a:pt x="3581400" y="279401"/>
                  <a:pt x="3705225" y="287338"/>
                </a:cubicBezTo>
                <a:cubicBezTo>
                  <a:pt x="3829050" y="295276"/>
                  <a:pt x="4067175" y="1227138"/>
                  <a:pt x="4229100" y="1192213"/>
                </a:cubicBezTo>
                <a:cubicBezTo>
                  <a:pt x="4391025" y="1157288"/>
                  <a:pt x="4494213" y="100013"/>
                  <a:pt x="4676775" y="77788"/>
                </a:cubicBezTo>
                <a:cubicBezTo>
                  <a:pt x="4859337" y="55563"/>
                  <a:pt x="5091113" y="1054101"/>
                  <a:pt x="5324475" y="1058863"/>
                </a:cubicBezTo>
                <a:cubicBezTo>
                  <a:pt x="5557837" y="1063625"/>
                  <a:pt x="5903913" y="117475"/>
                  <a:pt x="6076950" y="106363"/>
                </a:cubicBezTo>
                <a:cubicBezTo>
                  <a:pt x="6249987" y="95251"/>
                  <a:pt x="6315075" y="862013"/>
                  <a:pt x="6362700" y="992188"/>
                </a:cubicBezTo>
              </a:path>
            </a:pathLst>
          </a:cu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5-puntige ster 6"/>
          <p:cNvSpPr/>
          <p:nvPr/>
        </p:nvSpPr>
        <p:spPr>
          <a:xfrm>
            <a:off x="1403648" y="5733256"/>
            <a:ext cx="144016" cy="1440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5-puntige ster 7"/>
          <p:cNvSpPr/>
          <p:nvPr/>
        </p:nvSpPr>
        <p:spPr>
          <a:xfrm>
            <a:off x="3275856" y="5589240"/>
            <a:ext cx="144016" cy="1440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5-puntige ster 8"/>
          <p:cNvSpPr/>
          <p:nvPr/>
        </p:nvSpPr>
        <p:spPr>
          <a:xfrm>
            <a:off x="2023145" y="6142062"/>
            <a:ext cx="144016" cy="1440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5-puntige ster 9"/>
          <p:cNvSpPr/>
          <p:nvPr/>
        </p:nvSpPr>
        <p:spPr>
          <a:xfrm>
            <a:off x="4347592" y="5947792"/>
            <a:ext cx="144016" cy="1440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5-puntige ster 10"/>
          <p:cNvSpPr/>
          <p:nvPr/>
        </p:nvSpPr>
        <p:spPr>
          <a:xfrm>
            <a:off x="3865637" y="5705053"/>
            <a:ext cx="144016" cy="1440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5-puntige ster 11"/>
          <p:cNvSpPr/>
          <p:nvPr/>
        </p:nvSpPr>
        <p:spPr>
          <a:xfrm>
            <a:off x="4746873" y="5589240"/>
            <a:ext cx="144016" cy="1440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5-puntige ster 12"/>
          <p:cNvSpPr/>
          <p:nvPr/>
        </p:nvSpPr>
        <p:spPr>
          <a:xfrm>
            <a:off x="5580112" y="5589240"/>
            <a:ext cx="144016" cy="1440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5-puntige ster 13"/>
          <p:cNvSpPr/>
          <p:nvPr/>
        </p:nvSpPr>
        <p:spPr>
          <a:xfrm>
            <a:off x="6588224" y="6165304"/>
            <a:ext cx="144016" cy="1440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5-puntige ster 14"/>
          <p:cNvSpPr/>
          <p:nvPr/>
        </p:nvSpPr>
        <p:spPr>
          <a:xfrm>
            <a:off x="7236296" y="5589240"/>
            <a:ext cx="144016" cy="1440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Building up a line piecewise helps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1043608" y="692696"/>
            <a:ext cx="691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pieces have to fit together at least as follows: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Same y value at connections (no jumps)</a:t>
            </a:r>
          </a:p>
          <a:p>
            <a:pPr marL="342900" indent="-342900">
              <a:buAutoNum type="arabicPeriod"/>
            </a:pPr>
            <a:r>
              <a:rPr lang="en-US" dirty="0" smtClean="0"/>
              <a:t>Same y’ value at connections (first order derivative: smooth joint)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1619672" y="1988840"/>
            <a:ext cx="5712141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It takes polynomials of at least degree 3 to accomplish this:</a:t>
            </a:r>
          </a:p>
          <a:p>
            <a:endParaRPr lang="en-US" dirty="0" smtClean="0"/>
          </a:p>
          <a:p>
            <a:r>
              <a:rPr lang="en-US" dirty="0" smtClean="0"/>
              <a:t>y = f (x) = ax^3 + bx^2 + </a:t>
            </a:r>
            <a:r>
              <a:rPr lang="en-US" dirty="0" err="1" smtClean="0"/>
              <a:t>cx</a:t>
            </a:r>
            <a:r>
              <a:rPr lang="en-US" dirty="0" smtClean="0"/>
              <a:t> + d</a:t>
            </a:r>
          </a:p>
          <a:p>
            <a:r>
              <a:rPr lang="en-US" dirty="0" smtClean="0"/>
              <a:t>( So y’ = f’(x) = 3ax^2 + 2bx + c )</a:t>
            </a:r>
          </a:p>
          <a:p>
            <a:endParaRPr lang="en-US" dirty="0" smtClean="0"/>
          </a:p>
          <a:p>
            <a:r>
              <a:rPr lang="en-US" dirty="0" smtClean="0"/>
              <a:t>To make a smooth connection:</a:t>
            </a:r>
          </a:p>
          <a:p>
            <a:endParaRPr lang="en-US" dirty="0" smtClean="0"/>
          </a:p>
          <a:p>
            <a:r>
              <a:rPr lang="en-US" dirty="0" smtClean="0"/>
              <a:t>(1)   ax^3 </a:t>
            </a:r>
            <a:r>
              <a:rPr lang="en-US" dirty="0" smtClean="0"/>
              <a:t>+ bx^2 + </a:t>
            </a:r>
            <a:r>
              <a:rPr lang="en-US" dirty="0" err="1" smtClean="0"/>
              <a:t>cx</a:t>
            </a:r>
            <a:r>
              <a:rPr lang="en-US" dirty="0" smtClean="0"/>
              <a:t> + d = </a:t>
            </a:r>
            <a:r>
              <a:rPr lang="en-US" dirty="0" err="1" smtClean="0"/>
              <a:t>y_left_neighbor</a:t>
            </a:r>
            <a:endParaRPr lang="en-US" dirty="0" smtClean="0"/>
          </a:p>
          <a:p>
            <a:r>
              <a:rPr lang="en-US" dirty="0" smtClean="0"/>
              <a:t>(2)   3ax^2 </a:t>
            </a:r>
            <a:r>
              <a:rPr lang="en-US" dirty="0" smtClean="0"/>
              <a:t>+ 2bx + c = </a:t>
            </a:r>
            <a:r>
              <a:rPr lang="en-US" dirty="0" err="1" smtClean="0"/>
              <a:t>y’_left_neighbor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(3)   ax^3 </a:t>
            </a:r>
            <a:r>
              <a:rPr lang="en-US" dirty="0" smtClean="0"/>
              <a:t>+ bx^2 + </a:t>
            </a:r>
            <a:r>
              <a:rPr lang="en-US" dirty="0" err="1" smtClean="0"/>
              <a:t>cx</a:t>
            </a:r>
            <a:r>
              <a:rPr lang="en-US" dirty="0" smtClean="0"/>
              <a:t> + d = </a:t>
            </a:r>
            <a:r>
              <a:rPr lang="en-US" dirty="0" err="1" smtClean="0"/>
              <a:t>y_right</a:t>
            </a:r>
            <a:r>
              <a:rPr lang="en-US" dirty="0" err="1" smtClean="0"/>
              <a:t>_</a:t>
            </a:r>
            <a:r>
              <a:rPr lang="en-US" dirty="0" err="1" smtClean="0"/>
              <a:t>neighbor</a:t>
            </a:r>
            <a:endParaRPr lang="en-US" dirty="0" smtClean="0"/>
          </a:p>
          <a:p>
            <a:r>
              <a:rPr lang="en-US" dirty="0" smtClean="0"/>
              <a:t>(4)   3ax^2 </a:t>
            </a:r>
            <a:r>
              <a:rPr lang="en-US" dirty="0" smtClean="0"/>
              <a:t>+ 2bx + c = </a:t>
            </a:r>
            <a:r>
              <a:rPr lang="en-US" dirty="0" err="1" smtClean="0"/>
              <a:t>y’_right_neighbor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4 equations with 4 unknowns have 1 exact solution!</a:t>
            </a:r>
            <a:endParaRPr lang="en-US" dirty="0" smtClean="0"/>
          </a:p>
        </p:txBody>
      </p:sp>
      <p:sp>
        <p:nvSpPr>
          <p:cNvPr id="16" name="Tekstvak 15"/>
          <p:cNvSpPr txBox="1"/>
          <p:nvPr/>
        </p:nvSpPr>
        <p:spPr>
          <a:xfrm>
            <a:off x="1547664" y="6093296"/>
            <a:ext cx="597666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In this way the line will go exactly through the specified points</a:t>
            </a:r>
          </a:p>
        </p:txBody>
      </p:sp>
      <p:sp>
        <p:nvSpPr>
          <p:cNvPr id="17" name="Rechthoek 16"/>
          <p:cNvSpPr/>
          <p:nvPr/>
        </p:nvSpPr>
        <p:spPr>
          <a:xfrm>
            <a:off x="5364088" y="2348880"/>
            <a:ext cx="3384376" cy="1584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Vrije vorm 17"/>
          <p:cNvSpPr/>
          <p:nvPr/>
        </p:nvSpPr>
        <p:spPr>
          <a:xfrm>
            <a:off x="5707782" y="2884562"/>
            <a:ext cx="676275" cy="612775"/>
          </a:xfrm>
          <a:custGeom>
            <a:avLst/>
            <a:gdLst>
              <a:gd name="connsiteX0" fmla="*/ 0 w 676275"/>
              <a:gd name="connsiteY0" fmla="*/ 371475 h 371475"/>
              <a:gd name="connsiteX1" fmla="*/ 381000 w 676275"/>
              <a:gd name="connsiteY1" fmla="*/ 47625 h 371475"/>
              <a:gd name="connsiteX2" fmla="*/ 676275 w 676275"/>
              <a:gd name="connsiteY2" fmla="*/ 8572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6275" h="371475">
                <a:moveTo>
                  <a:pt x="0" y="371475"/>
                </a:moveTo>
                <a:cubicBezTo>
                  <a:pt x="134144" y="233362"/>
                  <a:pt x="268288" y="95250"/>
                  <a:pt x="381000" y="47625"/>
                </a:cubicBezTo>
                <a:cubicBezTo>
                  <a:pt x="493712" y="0"/>
                  <a:pt x="627062" y="79375"/>
                  <a:pt x="676275" y="85725"/>
                </a:cubicBezTo>
              </a:path>
            </a:pathLst>
          </a:cu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Vrije vorm 18"/>
          <p:cNvSpPr/>
          <p:nvPr/>
        </p:nvSpPr>
        <p:spPr>
          <a:xfrm>
            <a:off x="6372200" y="2708920"/>
            <a:ext cx="1228725" cy="696912"/>
          </a:xfrm>
          <a:custGeom>
            <a:avLst/>
            <a:gdLst>
              <a:gd name="connsiteX0" fmla="*/ 0 w 1228725"/>
              <a:gd name="connsiteY0" fmla="*/ 327025 h 696912"/>
              <a:gd name="connsiteX1" fmla="*/ 619125 w 1228725"/>
              <a:gd name="connsiteY1" fmla="*/ 660400 h 696912"/>
              <a:gd name="connsiteX2" fmla="*/ 971550 w 1228725"/>
              <a:gd name="connsiteY2" fmla="*/ 107950 h 696912"/>
              <a:gd name="connsiteX3" fmla="*/ 1228725 w 1228725"/>
              <a:gd name="connsiteY3" fmla="*/ 12700 h 696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8725" h="696912">
                <a:moveTo>
                  <a:pt x="0" y="327025"/>
                </a:moveTo>
                <a:cubicBezTo>
                  <a:pt x="228600" y="511968"/>
                  <a:pt x="457200" y="696912"/>
                  <a:pt x="619125" y="660400"/>
                </a:cubicBezTo>
                <a:cubicBezTo>
                  <a:pt x="781050" y="623888"/>
                  <a:pt x="869950" y="215900"/>
                  <a:pt x="971550" y="107950"/>
                </a:cubicBezTo>
                <a:cubicBezTo>
                  <a:pt x="1073150" y="0"/>
                  <a:pt x="1154113" y="15875"/>
                  <a:pt x="1228725" y="12700"/>
                </a:cubicBezTo>
              </a:path>
            </a:pathLst>
          </a:cu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Vrije vorm 21"/>
          <p:cNvSpPr/>
          <p:nvPr/>
        </p:nvSpPr>
        <p:spPr>
          <a:xfrm>
            <a:off x="7600925" y="2710508"/>
            <a:ext cx="723900" cy="592137"/>
          </a:xfrm>
          <a:custGeom>
            <a:avLst/>
            <a:gdLst>
              <a:gd name="connsiteX0" fmla="*/ 0 w 723900"/>
              <a:gd name="connsiteY0" fmla="*/ 11112 h 592137"/>
              <a:gd name="connsiteX1" fmla="*/ 476250 w 723900"/>
              <a:gd name="connsiteY1" fmla="*/ 96837 h 592137"/>
              <a:gd name="connsiteX2" fmla="*/ 723900 w 723900"/>
              <a:gd name="connsiteY2" fmla="*/ 592137 h 592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900" h="592137">
                <a:moveTo>
                  <a:pt x="0" y="11112"/>
                </a:moveTo>
                <a:cubicBezTo>
                  <a:pt x="177800" y="5556"/>
                  <a:pt x="355600" y="0"/>
                  <a:pt x="476250" y="96837"/>
                </a:cubicBezTo>
                <a:cubicBezTo>
                  <a:pt x="596900" y="193674"/>
                  <a:pt x="665163" y="509587"/>
                  <a:pt x="723900" y="592137"/>
                </a:cubicBezTo>
              </a:path>
            </a:pathLst>
          </a:cu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5-puntige ster 22"/>
          <p:cNvSpPr/>
          <p:nvPr/>
        </p:nvSpPr>
        <p:spPr>
          <a:xfrm>
            <a:off x="6307807" y="2969146"/>
            <a:ext cx="144016" cy="1440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5-puntige ster 23"/>
          <p:cNvSpPr/>
          <p:nvPr/>
        </p:nvSpPr>
        <p:spPr>
          <a:xfrm>
            <a:off x="7528942" y="2637284"/>
            <a:ext cx="144016" cy="1440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B-Spline closed pat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2420888"/>
            <a:ext cx="4766223" cy="2461125"/>
          </a:xfrm>
          <a:prstGeom prst="rect">
            <a:avLst/>
          </a:prstGeom>
          <a:noFill/>
        </p:spPr>
      </p:pic>
      <p:pic>
        <p:nvPicPr>
          <p:cNvPr id="1032" name="Picture 8" descr="http://t0.gstatic.com/images?q=tbn:ANd9GcRMeukvvmZjjoEjlVzlt6PZwCIUFSxXRiKHaWViwuBx9oWh8xDbIQ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4365104"/>
            <a:ext cx="4608512" cy="2318396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247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Bezier </a:t>
            </a:r>
            <a:r>
              <a:rPr lang="en-US" dirty="0" err="1" smtClean="0"/>
              <a:t>splines</a:t>
            </a:r>
            <a:r>
              <a:rPr lang="en-US" dirty="0" smtClean="0"/>
              <a:t> are another possibility</a:t>
            </a:r>
            <a:br>
              <a:rPr lang="en-US" dirty="0" smtClean="0"/>
            </a:br>
            <a:r>
              <a:rPr lang="en-US" sz="3600" dirty="0" smtClean="0"/>
              <a:t>C</a:t>
            </a:r>
            <a:r>
              <a:rPr lang="en-US" sz="3600" dirty="0" smtClean="0"/>
              <a:t>ontrol points “</a:t>
            </a:r>
            <a:r>
              <a:rPr lang="en-US" sz="3600" dirty="0" err="1" smtClean="0"/>
              <a:t>attrackt</a:t>
            </a:r>
            <a:r>
              <a:rPr lang="en-US" sz="3600" dirty="0" smtClean="0"/>
              <a:t>” curve 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285403" y="4392935"/>
            <a:ext cx="4369081" cy="369332"/>
          </a:xfrm>
          <a:prstGeom prst="rect">
            <a:avLst/>
          </a:prstGeom>
          <a:solidFill>
            <a:srgbClr val="FFFF00">
              <a:alpha val="6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spline</a:t>
            </a:r>
            <a:r>
              <a:rPr lang="en-US" dirty="0" smtClean="0"/>
              <a:t> is a fluently bendable piece of wood</a:t>
            </a:r>
            <a:endParaRPr lang="nl-NL" dirty="0"/>
          </a:p>
        </p:txBody>
      </p:sp>
      <p:pic>
        <p:nvPicPr>
          <p:cNvPr id="1028" name="Picture 4" descr="B-Spline open path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3" y="1124744"/>
            <a:ext cx="4824536" cy="16561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hthoek 60"/>
          <p:cNvSpPr/>
          <p:nvPr/>
        </p:nvSpPr>
        <p:spPr>
          <a:xfrm>
            <a:off x="4024309" y="5081618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solidFill>
                  <a:schemeClr val="accent2"/>
                </a:solidFill>
              </a:rPr>
              <a:t>A1</a:t>
            </a:r>
            <a:endParaRPr lang="nl-NL" dirty="0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M</a:t>
            </a:r>
            <a:r>
              <a:rPr lang="en-US" sz="3600" dirty="0" smtClean="0"/>
              <a:t>athematical description of B. </a:t>
            </a:r>
            <a:r>
              <a:rPr lang="en-US" sz="3600" dirty="0" err="1" smtClean="0"/>
              <a:t>spline</a:t>
            </a:r>
            <a:endParaRPr lang="nl-NL" sz="3600" dirty="0"/>
          </a:p>
        </p:txBody>
      </p:sp>
      <p:sp>
        <p:nvSpPr>
          <p:cNvPr id="3" name="Tekstvak 2"/>
          <p:cNvSpPr txBox="1"/>
          <p:nvPr/>
        </p:nvSpPr>
        <p:spPr>
          <a:xfrm>
            <a:off x="1115616" y="548680"/>
            <a:ext cx="6831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Capital letters denote vectors</a:t>
            </a:r>
          </a:p>
          <a:p>
            <a:r>
              <a:rPr lang="en-US" dirty="0" smtClean="0"/>
              <a:t>Parameter: 0 &lt;= t &lt;= 1</a:t>
            </a:r>
          </a:p>
          <a:p>
            <a:r>
              <a:rPr lang="en-US" dirty="0" smtClean="0"/>
              <a:t>Curves stay the same if </a:t>
            </a:r>
            <a:r>
              <a:rPr lang="en-US" dirty="0" smtClean="0"/>
              <a:t>t and t-1 are interchanged, </a:t>
            </a:r>
            <a:r>
              <a:rPr lang="en-US" dirty="0" smtClean="0"/>
              <a:t>s </a:t>
            </a:r>
            <a:r>
              <a:rPr lang="en-US" dirty="0" smtClean="0"/>
              <a:t>= t-1, rename s to </a:t>
            </a:r>
            <a:r>
              <a:rPr lang="en-US" dirty="0" smtClean="0"/>
              <a:t>t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1259632" y="1556792"/>
            <a:ext cx="6624736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Degree 1:</a:t>
            </a:r>
          </a:p>
          <a:p>
            <a:endParaRPr lang="en-US" dirty="0" smtClean="0"/>
          </a:p>
          <a:p>
            <a:r>
              <a:rPr lang="en-US" dirty="0" smtClean="0"/>
              <a:t>B = </a:t>
            </a:r>
            <a:r>
              <a:rPr lang="en-US" dirty="0" smtClean="0">
                <a:solidFill>
                  <a:srgbClr val="00B050"/>
                </a:solidFill>
              </a:rPr>
              <a:t>(1-t) A0 + t (A1)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1259632" y="3645024"/>
            <a:ext cx="6624736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Degree 2:</a:t>
            </a:r>
          </a:p>
          <a:p>
            <a:endParaRPr lang="en-US" dirty="0" smtClean="0"/>
          </a:p>
          <a:p>
            <a:r>
              <a:rPr lang="en-US" dirty="0" smtClean="0"/>
              <a:t>C = </a:t>
            </a:r>
            <a:r>
              <a:rPr lang="en-US" dirty="0" smtClean="0">
                <a:solidFill>
                  <a:srgbClr val="7030A0"/>
                </a:solidFill>
              </a:rPr>
              <a:t>(1-t) B0 + t B1 </a:t>
            </a:r>
            <a:r>
              <a:rPr lang="en-US" dirty="0" smtClean="0"/>
              <a:t>= (1-t) [</a:t>
            </a:r>
            <a:r>
              <a:rPr lang="en-US" dirty="0" smtClean="0">
                <a:solidFill>
                  <a:srgbClr val="00B050"/>
                </a:solidFill>
              </a:rPr>
              <a:t>(1-t) A0 + t (A1)</a:t>
            </a:r>
            <a:r>
              <a:rPr lang="en-US" dirty="0" smtClean="0"/>
              <a:t>]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+ t [</a:t>
            </a:r>
            <a:r>
              <a:rPr lang="en-US" dirty="0" smtClean="0">
                <a:solidFill>
                  <a:schemeClr val="accent2"/>
                </a:solidFill>
              </a:rPr>
              <a:t>(1-t) </a:t>
            </a:r>
            <a:r>
              <a:rPr lang="en-US" dirty="0" smtClean="0">
                <a:solidFill>
                  <a:schemeClr val="accent2"/>
                </a:solidFill>
              </a:rPr>
              <a:t>A1 </a:t>
            </a:r>
            <a:r>
              <a:rPr lang="en-US" dirty="0" smtClean="0">
                <a:solidFill>
                  <a:schemeClr val="accent2"/>
                </a:solidFill>
              </a:rPr>
              <a:t>+ t (</a:t>
            </a:r>
            <a:r>
              <a:rPr lang="en-US" dirty="0" smtClean="0">
                <a:solidFill>
                  <a:schemeClr val="accent2"/>
                </a:solidFill>
              </a:rPr>
              <a:t>A2)</a:t>
            </a:r>
            <a:r>
              <a:rPr lang="en-US" dirty="0" smtClean="0"/>
              <a:t>]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ym typeface="Wingdings" pitchFamily="2" charset="2"/>
              </a:rPr>
              <a:t>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 = (1-t)^2 A0 + 2t (1-t) A1 + t^2 A2</a:t>
            </a:r>
          </a:p>
        </p:txBody>
      </p:sp>
      <p:cxnSp>
        <p:nvCxnSpPr>
          <p:cNvPr id="7" name="Rechte verbindingslijn 6"/>
          <p:cNvCxnSpPr/>
          <p:nvPr/>
        </p:nvCxnSpPr>
        <p:spPr>
          <a:xfrm flipV="1">
            <a:off x="3266331" y="2646437"/>
            <a:ext cx="2088232" cy="720080"/>
          </a:xfrm>
          <a:prstGeom prst="line">
            <a:avLst/>
          </a:prstGeom>
          <a:ln w="158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5-puntige ster 7"/>
          <p:cNvSpPr/>
          <p:nvPr/>
        </p:nvSpPr>
        <p:spPr>
          <a:xfrm>
            <a:off x="3203848" y="3284984"/>
            <a:ext cx="144016" cy="144016"/>
          </a:xfrm>
          <a:prstGeom prst="star5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5-puntige ster 8"/>
          <p:cNvSpPr/>
          <p:nvPr/>
        </p:nvSpPr>
        <p:spPr>
          <a:xfrm>
            <a:off x="5292080" y="2564904"/>
            <a:ext cx="144016" cy="144016"/>
          </a:xfrm>
          <a:prstGeom prst="star5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5-puntige ster 10"/>
          <p:cNvSpPr/>
          <p:nvPr/>
        </p:nvSpPr>
        <p:spPr>
          <a:xfrm>
            <a:off x="3690367" y="3116585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3" name="Rechte verbindingslijn met pijl 12"/>
          <p:cNvCxnSpPr/>
          <p:nvPr/>
        </p:nvCxnSpPr>
        <p:spPr>
          <a:xfrm flipV="1">
            <a:off x="3707904" y="3284984"/>
            <a:ext cx="308992" cy="113159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14"/>
          <p:cNvCxnSpPr/>
          <p:nvPr/>
        </p:nvCxnSpPr>
        <p:spPr>
          <a:xfrm flipV="1">
            <a:off x="2483768" y="5301208"/>
            <a:ext cx="2088232" cy="720080"/>
          </a:xfrm>
          <a:prstGeom prst="line">
            <a:avLst/>
          </a:prstGeom>
          <a:ln w="158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/>
        </p:nvCxnSpPr>
        <p:spPr>
          <a:xfrm>
            <a:off x="4572000" y="5301208"/>
            <a:ext cx="2880320" cy="936104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5-puntige ster 22"/>
          <p:cNvSpPr/>
          <p:nvPr/>
        </p:nvSpPr>
        <p:spPr>
          <a:xfrm>
            <a:off x="2411760" y="5949280"/>
            <a:ext cx="144016" cy="144016"/>
          </a:xfrm>
          <a:prstGeom prst="star5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5-puntige ster 23"/>
          <p:cNvSpPr/>
          <p:nvPr/>
        </p:nvSpPr>
        <p:spPr>
          <a:xfrm>
            <a:off x="4499992" y="5229200"/>
            <a:ext cx="144016" cy="144016"/>
          </a:xfrm>
          <a:prstGeom prst="star5">
            <a:avLst/>
          </a:prstGeom>
          <a:solidFill>
            <a:srgbClr val="00B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5-puntige ster 24"/>
          <p:cNvSpPr/>
          <p:nvPr/>
        </p:nvSpPr>
        <p:spPr>
          <a:xfrm>
            <a:off x="7380312" y="6165304"/>
            <a:ext cx="144016" cy="144016"/>
          </a:xfrm>
          <a:prstGeom prst="star5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5-puntige ster 25"/>
          <p:cNvSpPr/>
          <p:nvPr/>
        </p:nvSpPr>
        <p:spPr>
          <a:xfrm>
            <a:off x="2796183" y="5805264"/>
            <a:ext cx="144016" cy="144016"/>
          </a:xfrm>
          <a:prstGeom prst="star5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5-puntige ster 26"/>
          <p:cNvSpPr/>
          <p:nvPr/>
        </p:nvSpPr>
        <p:spPr>
          <a:xfrm>
            <a:off x="5004048" y="5373216"/>
            <a:ext cx="144016" cy="144016"/>
          </a:xfrm>
          <a:prstGeom prst="star5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8" name="Rechte verbindingslijn 27"/>
          <p:cNvCxnSpPr/>
          <p:nvPr/>
        </p:nvCxnSpPr>
        <p:spPr>
          <a:xfrm flipV="1">
            <a:off x="2915816" y="5465068"/>
            <a:ext cx="2161009" cy="412206"/>
          </a:xfrm>
          <a:prstGeom prst="line">
            <a:avLst/>
          </a:prstGeom>
          <a:ln w="158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met pijl 31"/>
          <p:cNvCxnSpPr/>
          <p:nvPr/>
        </p:nvCxnSpPr>
        <p:spPr>
          <a:xfrm flipV="1">
            <a:off x="2699792" y="5661248"/>
            <a:ext cx="308992" cy="113159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met pijl 32"/>
          <p:cNvCxnSpPr/>
          <p:nvPr/>
        </p:nvCxnSpPr>
        <p:spPr>
          <a:xfrm>
            <a:off x="5004048" y="5229200"/>
            <a:ext cx="339477" cy="154335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5-puntige ster 34"/>
          <p:cNvSpPr/>
          <p:nvPr/>
        </p:nvSpPr>
        <p:spPr>
          <a:xfrm>
            <a:off x="3319289" y="5723731"/>
            <a:ext cx="144016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7" name="Rechte verbindingslijn met pijl 36"/>
          <p:cNvCxnSpPr/>
          <p:nvPr/>
        </p:nvCxnSpPr>
        <p:spPr>
          <a:xfrm flipV="1">
            <a:off x="3275856" y="5949280"/>
            <a:ext cx="360040" cy="41152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kstvak 38"/>
          <p:cNvSpPr txBox="1"/>
          <p:nvPr/>
        </p:nvSpPr>
        <p:spPr>
          <a:xfrm>
            <a:off x="5508104" y="249289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A1</a:t>
            </a:r>
            <a:endParaRPr lang="nl-NL" dirty="0">
              <a:solidFill>
                <a:srgbClr val="00B050"/>
              </a:solidFill>
            </a:endParaRPr>
          </a:p>
        </p:txBody>
      </p:sp>
      <p:sp>
        <p:nvSpPr>
          <p:cNvPr id="40" name="Tekstvak 39"/>
          <p:cNvSpPr txBox="1"/>
          <p:nvPr/>
        </p:nvSpPr>
        <p:spPr>
          <a:xfrm>
            <a:off x="2699792" y="321297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A0</a:t>
            </a:r>
            <a:endParaRPr lang="nl-NL" dirty="0">
              <a:solidFill>
                <a:srgbClr val="00B050"/>
              </a:solidFill>
            </a:endParaRPr>
          </a:p>
        </p:txBody>
      </p:sp>
      <p:sp>
        <p:nvSpPr>
          <p:cNvPr id="42" name="Tekstvak 41"/>
          <p:cNvSpPr txBox="1"/>
          <p:nvPr/>
        </p:nvSpPr>
        <p:spPr>
          <a:xfrm>
            <a:off x="3563888" y="270892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43" name="Tekstvak 42"/>
          <p:cNvSpPr txBox="1"/>
          <p:nvPr/>
        </p:nvSpPr>
        <p:spPr>
          <a:xfrm>
            <a:off x="1907704" y="602128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A0</a:t>
            </a:r>
            <a:endParaRPr lang="nl-NL" dirty="0">
              <a:solidFill>
                <a:srgbClr val="00B050"/>
              </a:solidFill>
            </a:endParaRPr>
          </a:p>
        </p:txBody>
      </p:sp>
      <p:sp>
        <p:nvSpPr>
          <p:cNvPr id="44" name="Tekstvak 43"/>
          <p:cNvSpPr txBox="1"/>
          <p:nvPr/>
        </p:nvSpPr>
        <p:spPr>
          <a:xfrm>
            <a:off x="3995936" y="508518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A1</a:t>
            </a:r>
            <a:endParaRPr lang="nl-NL" dirty="0">
              <a:solidFill>
                <a:srgbClr val="00B050"/>
              </a:solidFill>
            </a:endParaRPr>
          </a:p>
        </p:txBody>
      </p:sp>
      <p:sp>
        <p:nvSpPr>
          <p:cNvPr id="45" name="Tekstvak 44"/>
          <p:cNvSpPr txBox="1"/>
          <p:nvPr/>
        </p:nvSpPr>
        <p:spPr>
          <a:xfrm>
            <a:off x="7308304" y="573325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A2</a:t>
            </a:r>
            <a:endParaRPr lang="nl-NL" dirty="0">
              <a:solidFill>
                <a:schemeClr val="accent2"/>
              </a:solidFill>
            </a:endParaRPr>
          </a:p>
        </p:txBody>
      </p:sp>
      <p:sp>
        <p:nvSpPr>
          <p:cNvPr id="46" name="Tekstvak 45"/>
          <p:cNvSpPr txBox="1"/>
          <p:nvPr/>
        </p:nvSpPr>
        <p:spPr>
          <a:xfrm>
            <a:off x="2699792" y="594928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B</a:t>
            </a:r>
            <a:r>
              <a:rPr lang="en-US" dirty="0" smtClean="0">
                <a:solidFill>
                  <a:srgbClr val="7030A0"/>
                </a:solidFill>
              </a:rPr>
              <a:t>0</a:t>
            </a:r>
            <a:endParaRPr lang="nl-NL" dirty="0">
              <a:solidFill>
                <a:srgbClr val="7030A0"/>
              </a:solidFill>
            </a:endParaRPr>
          </a:p>
        </p:txBody>
      </p:sp>
      <p:sp>
        <p:nvSpPr>
          <p:cNvPr id="47" name="Tekstvak 46"/>
          <p:cNvSpPr txBox="1"/>
          <p:nvPr/>
        </p:nvSpPr>
        <p:spPr>
          <a:xfrm>
            <a:off x="4860032" y="551723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B</a:t>
            </a:r>
            <a:r>
              <a:rPr lang="en-US" dirty="0" smtClean="0">
                <a:solidFill>
                  <a:srgbClr val="7030A0"/>
                </a:solidFill>
              </a:rPr>
              <a:t>1</a:t>
            </a:r>
            <a:endParaRPr lang="nl-NL" dirty="0">
              <a:solidFill>
                <a:srgbClr val="7030A0"/>
              </a:solidFill>
            </a:endParaRPr>
          </a:p>
        </p:txBody>
      </p:sp>
      <p:sp>
        <p:nvSpPr>
          <p:cNvPr id="55" name="Vrije vorm 54"/>
          <p:cNvSpPr/>
          <p:nvPr/>
        </p:nvSpPr>
        <p:spPr>
          <a:xfrm>
            <a:off x="2486025" y="5653981"/>
            <a:ext cx="4953000" cy="611187"/>
          </a:xfrm>
          <a:custGeom>
            <a:avLst/>
            <a:gdLst>
              <a:gd name="connsiteX0" fmla="*/ 0 w 4953000"/>
              <a:gd name="connsiteY0" fmla="*/ 373062 h 611187"/>
              <a:gd name="connsiteX1" fmla="*/ 2152650 w 4953000"/>
              <a:gd name="connsiteY1" fmla="*/ 39687 h 611187"/>
              <a:gd name="connsiteX2" fmla="*/ 4953000 w 4953000"/>
              <a:gd name="connsiteY2" fmla="*/ 611187 h 611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53000" h="611187">
                <a:moveTo>
                  <a:pt x="0" y="373062"/>
                </a:moveTo>
                <a:cubicBezTo>
                  <a:pt x="663575" y="186531"/>
                  <a:pt x="1327150" y="0"/>
                  <a:pt x="2152650" y="39687"/>
                </a:cubicBezTo>
                <a:cubicBezTo>
                  <a:pt x="2978150" y="79374"/>
                  <a:pt x="3965575" y="345280"/>
                  <a:pt x="4953000" y="611187"/>
                </a:cubicBez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7" name="Rechte verbindingslijn 56"/>
          <p:cNvCxnSpPr/>
          <p:nvPr/>
        </p:nvCxnSpPr>
        <p:spPr>
          <a:xfrm flipV="1">
            <a:off x="3301380" y="2657103"/>
            <a:ext cx="2066156" cy="71551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kstvak 61"/>
          <p:cNvSpPr txBox="1"/>
          <p:nvPr/>
        </p:nvSpPr>
        <p:spPr>
          <a:xfrm>
            <a:off x="3203848" y="530120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63" name="Tekstvak 62"/>
          <p:cNvSpPr txBox="1"/>
          <p:nvPr/>
        </p:nvSpPr>
        <p:spPr>
          <a:xfrm>
            <a:off x="1604814" y="6438478"/>
            <a:ext cx="597666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In this way the line will only approach intermediate 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B. </a:t>
            </a:r>
            <a:r>
              <a:rPr lang="en-US" sz="3600" dirty="0" err="1" smtClean="0"/>
              <a:t>s</a:t>
            </a:r>
            <a:r>
              <a:rPr lang="en-US" sz="3600" dirty="0" err="1" smtClean="0"/>
              <a:t>pline</a:t>
            </a:r>
            <a:r>
              <a:rPr lang="en-US" sz="3600" dirty="0" smtClean="0"/>
              <a:t> of degree 1  (linear)</a:t>
            </a:r>
            <a:endParaRPr lang="nl-NL" sz="3600" dirty="0"/>
          </a:p>
        </p:txBody>
      </p:sp>
      <p:pic>
        <p:nvPicPr>
          <p:cNvPr id="26630" name="Picture 6" descr="File:Bezier 1 big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132856"/>
            <a:ext cx="6912769" cy="28803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B. </a:t>
            </a:r>
            <a:r>
              <a:rPr lang="en-US" sz="3600" dirty="0" err="1" smtClean="0"/>
              <a:t>s</a:t>
            </a:r>
            <a:r>
              <a:rPr lang="en-US" sz="3600" dirty="0" err="1" smtClean="0"/>
              <a:t>pline</a:t>
            </a:r>
            <a:r>
              <a:rPr lang="en-US" sz="3600" dirty="0" smtClean="0"/>
              <a:t> of degree 2  (quadratic)</a:t>
            </a:r>
            <a:endParaRPr lang="nl-NL" sz="3600" dirty="0"/>
          </a:p>
        </p:txBody>
      </p:sp>
      <p:pic>
        <p:nvPicPr>
          <p:cNvPr id="26628" name="Picture 4" descr="File:Bezier 2 big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060848"/>
            <a:ext cx="7431226" cy="30963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B. </a:t>
            </a:r>
            <a:r>
              <a:rPr lang="en-US" sz="3600" dirty="0" err="1" smtClean="0"/>
              <a:t>s</a:t>
            </a:r>
            <a:r>
              <a:rPr lang="en-US" sz="3600" dirty="0" err="1" smtClean="0"/>
              <a:t>pline</a:t>
            </a:r>
            <a:r>
              <a:rPr lang="en-US" sz="3600" dirty="0" smtClean="0"/>
              <a:t> of degree 3  (cubic)</a:t>
            </a:r>
            <a:endParaRPr lang="nl-NL" sz="3600" dirty="0"/>
          </a:p>
        </p:txBody>
      </p:sp>
      <p:pic>
        <p:nvPicPr>
          <p:cNvPr id="26632" name="Picture 8" descr="File:Bezier 3 big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276872"/>
            <a:ext cx="6221491" cy="2592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B. </a:t>
            </a:r>
            <a:r>
              <a:rPr lang="en-US" sz="3600" dirty="0" err="1" smtClean="0"/>
              <a:t>s</a:t>
            </a:r>
            <a:r>
              <a:rPr lang="en-US" sz="3600" dirty="0" err="1" smtClean="0"/>
              <a:t>pline</a:t>
            </a:r>
            <a:r>
              <a:rPr lang="en-US" sz="3600" dirty="0" smtClean="0"/>
              <a:t> of degree 4  (</a:t>
            </a:r>
            <a:r>
              <a:rPr lang="en-US" sz="3600" dirty="0" err="1" smtClean="0"/>
              <a:t>quartic</a:t>
            </a:r>
            <a:r>
              <a:rPr lang="en-US" sz="3600" dirty="0" smtClean="0"/>
              <a:t>)</a:t>
            </a:r>
            <a:endParaRPr lang="nl-NL" sz="3600" dirty="0"/>
          </a:p>
        </p:txBody>
      </p:sp>
      <p:pic>
        <p:nvPicPr>
          <p:cNvPr id="26634" name="Picture 10" descr="File:Bezier 4 big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204864"/>
            <a:ext cx="6567130" cy="27363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</Words>
  <Application>Microsoft Office PowerPoint</Application>
  <PresentationFormat>Diavoorstelling (4:3)</PresentationFormat>
  <Paragraphs>65</Paragraphs>
  <Slides>8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9" baseType="lpstr">
      <vt:lpstr>Office-thema</vt:lpstr>
      <vt:lpstr>Curved lines and planes</vt:lpstr>
      <vt:lpstr>Building up a line piecewise helps</vt:lpstr>
      <vt:lpstr>Bezier splines are another possibility Control points “attrackt” curve </vt:lpstr>
      <vt:lpstr>Mathematical description of B. spline</vt:lpstr>
      <vt:lpstr>B. spline of degree 1  (linear)</vt:lpstr>
      <vt:lpstr>B. spline of degree 2  (quadratic)</vt:lpstr>
      <vt:lpstr>B. spline of degree 3  (cubic)</vt:lpstr>
      <vt:lpstr>B. spline of degree 4  (quartic)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Curved lines and planes</dc:title>
  <dc:creator>Jacques</dc:creator>
  <cp:lastModifiedBy>Jacques</cp:lastModifiedBy>
  <cp:revision>1</cp:revision>
  <dcterms:created xsi:type="dcterms:W3CDTF">2013-03-17T15:23:57Z</dcterms:created>
  <dcterms:modified xsi:type="dcterms:W3CDTF">2013-03-17T15:24:58Z</dcterms:modified>
</cp:coreProperties>
</file>