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22-3-2013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22-3-2013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22-3-2013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22-3-2013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22-3-2013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22-3-2013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22-3-2013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22-3-2013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22-3-2013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22-3-2013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22-3-2013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F0FA-503B-447F-A02E-6BF1D880434F}" type="datetimeFigureOut">
              <a:rPr lang="nl-NL" smtClean="0"/>
              <a:pPr/>
              <a:t>22-3-2013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//upload.wikimedia.org/wikipedia/commons/d/dc/LCD_layers.sv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//upload.wikimedia.org/wikipedia/commons/7/7b/Crt14.j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//upload.wikimedia.org/wikipedia/commons/5/5d/Plasma-display-composition.sv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//upload.wikimedia.org/wikipedia/commons/3/38/E-ink.sv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//upload.wikimedia.org/wikipedia/commons/9/94/Wire-grid-polarizer.sv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94122"/>
          </a:xfrm>
        </p:spPr>
        <p:txBody>
          <a:bodyPr/>
          <a:lstStyle/>
          <a:p>
            <a:r>
              <a:rPr lang="en-US" dirty="0" smtClean="0"/>
              <a:t>Displays: requirements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Resolution</a:t>
            </a:r>
          </a:p>
          <a:p>
            <a:r>
              <a:rPr lang="en-US" dirty="0" smtClean="0"/>
              <a:t>Contrast</a:t>
            </a:r>
          </a:p>
          <a:p>
            <a:r>
              <a:rPr lang="en-US" dirty="0" smtClean="0"/>
              <a:t>Brightness</a:t>
            </a:r>
          </a:p>
          <a:p>
            <a:r>
              <a:rPr lang="en-US" dirty="0" smtClean="0"/>
              <a:t>Color rendition</a:t>
            </a:r>
          </a:p>
          <a:p>
            <a:r>
              <a:rPr lang="en-US" dirty="0" smtClean="0"/>
              <a:t>Speed</a:t>
            </a:r>
          </a:p>
          <a:p>
            <a:r>
              <a:rPr lang="en-US" dirty="0" smtClean="0"/>
              <a:t>Power consumption</a:t>
            </a:r>
          </a:p>
          <a:p>
            <a:r>
              <a:rPr lang="en-US" dirty="0" smtClean="0"/>
              <a:t>Cost</a:t>
            </a:r>
          </a:p>
          <a:p>
            <a:r>
              <a:rPr lang="en-US" dirty="0" smtClean="0"/>
              <a:t>Ruggedness</a:t>
            </a:r>
          </a:p>
          <a:p>
            <a:r>
              <a:rPr lang="en-US" dirty="0" smtClean="0"/>
              <a:t>UV tolerance</a:t>
            </a:r>
          </a:p>
          <a:p>
            <a:r>
              <a:rPr lang="en-US" dirty="0" smtClean="0"/>
              <a:t>Special features (3D, touch, swipe)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92088"/>
          </a:xfrm>
        </p:spPr>
        <p:txBody>
          <a:bodyPr/>
          <a:lstStyle/>
          <a:p>
            <a:r>
              <a:rPr lang="nl-NL" dirty="0" smtClean="0"/>
              <a:t>3D displays: </a:t>
            </a:r>
            <a:r>
              <a:rPr lang="nl-NL" dirty="0" err="1" smtClean="0"/>
              <a:t>Shutter</a:t>
            </a:r>
            <a:endParaRPr lang="nl-NL" dirty="0"/>
          </a:p>
        </p:txBody>
      </p:sp>
      <p:pic>
        <p:nvPicPr>
          <p:cNvPr id="3074" name="Picture 2" descr="http://www.hawk.ch/media/catalog/product/cache/1/image/9df78eab33525d08d6e5fb8d27136e95/t/d/tdg-br1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16104"/>
            <a:ext cx="4824536" cy="209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940152" y="3573016"/>
            <a:ext cx="2520280" cy="2520279"/>
          </a:xfrm>
        </p:spPr>
        <p:txBody>
          <a:bodyPr>
            <a:normAutofit fontScale="77500" lnSpcReduction="20000"/>
          </a:bodyPr>
          <a:lstStyle/>
          <a:p>
            <a:r>
              <a:rPr lang="nl-NL" dirty="0" err="1" smtClean="0"/>
              <a:t>Good</a:t>
            </a:r>
            <a:r>
              <a:rPr lang="nl-NL" dirty="0" smtClean="0"/>
              <a:t> image </a:t>
            </a:r>
            <a:r>
              <a:rPr lang="nl-NL" dirty="0" err="1" smtClean="0"/>
              <a:t>separation</a:t>
            </a:r>
            <a:endParaRPr lang="nl-NL" dirty="0" smtClean="0"/>
          </a:p>
          <a:p>
            <a:r>
              <a:rPr lang="nl-NL" dirty="0" err="1" smtClean="0"/>
              <a:t>Expensive</a:t>
            </a:r>
            <a:endParaRPr lang="nl-NL" dirty="0" smtClean="0"/>
          </a:p>
          <a:p>
            <a:r>
              <a:rPr lang="nl-NL" dirty="0" err="1" smtClean="0"/>
              <a:t>Stereoscopic</a:t>
            </a:r>
            <a:endParaRPr lang="nl-NL" dirty="0" smtClean="0"/>
          </a:p>
          <a:p>
            <a:r>
              <a:rPr lang="nl-NL" dirty="0" smtClean="0"/>
              <a:t>Interface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normal</a:t>
            </a:r>
            <a:r>
              <a:rPr lang="nl-NL" dirty="0" smtClean="0"/>
              <a:t> display</a:t>
            </a:r>
            <a:endParaRPr lang="nl-NL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80504"/>
            <a:ext cx="4228504" cy="271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14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22114"/>
          </a:xfrm>
        </p:spPr>
        <p:txBody>
          <a:bodyPr/>
          <a:lstStyle/>
          <a:p>
            <a:r>
              <a:rPr lang="nl-NL" dirty="0" smtClean="0"/>
              <a:t>3D displays: Auto-</a:t>
            </a:r>
            <a:r>
              <a:rPr lang="nl-NL" dirty="0" err="1" smtClean="0"/>
              <a:t>stereoscopic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411760" y="4293096"/>
            <a:ext cx="4392488" cy="2448272"/>
          </a:xfrm>
        </p:spPr>
        <p:txBody>
          <a:bodyPr>
            <a:normAutofit fontScale="92500"/>
          </a:bodyPr>
          <a:lstStyle/>
          <a:p>
            <a:r>
              <a:rPr lang="nl-NL" dirty="0" smtClean="0"/>
              <a:t>No </a:t>
            </a:r>
            <a:r>
              <a:rPr lang="nl-NL" dirty="0" err="1" smtClean="0"/>
              <a:t>glasses</a:t>
            </a:r>
            <a:endParaRPr lang="nl-NL" dirty="0" smtClean="0"/>
          </a:p>
          <a:p>
            <a:r>
              <a:rPr lang="nl-NL" dirty="0" smtClean="0"/>
              <a:t>Special </a:t>
            </a:r>
            <a:r>
              <a:rPr lang="nl-NL" dirty="0" err="1" smtClean="0"/>
              <a:t>expensive</a:t>
            </a:r>
            <a:r>
              <a:rPr lang="nl-NL" dirty="0" smtClean="0"/>
              <a:t> display</a:t>
            </a:r>
          </a:p>
          <a:p>
            <a:r>
              <a:rPr lang="nl-NL" dirty="0" smtClean="0"/>
              <a:t>Limited view </a:t>
            </a:r>
            <a:r>
              <a:rPr lang="nl-NL" dirty="0" err="1" smtClean="0"/>
              <a:t>angle</a:t>
            </a:r>
            <a:endParaRPr lang="nl-NL" dirty="0"/>
          </a:p>
          <a:p>
            <a:r>
              <a:rPr lang="nl-NL" dirty="0" smtClean="0"/>
              <a:t>Trend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television</a:t>
            </a:r>
            <a:r>
              <a:rPr lang="nl-NL" dirty="0" smtClean="0"/>
              <a:t> sets</a:t>
            </a:r>
          </a:p>
          <a:p>
            <a:endParaRPr lang="nl-NL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2664296" cy="250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441" y="1413139"/>
            <a:ext cx="374332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328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3D displays: </a:t>
            </a:r>
            <a:r>
              <a:rPr lang="nl-NL" dirty="0" err="1" smtClean="0"/>
              <a:t>Holographic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4011792"/>
            <a:ext cx="2448270" cy="2344906"/>
          </a:xfrm>
        </p:spPr>
        <p:txBody>
          <a:bodyPr>
            <a:normAutofit fontScale="62500" lnSpcReduction="20000"/>
          </a:bodyPr>
          <a:lstStyle/>
          <a:p>
            <a:r>
              <a:rPr lang="nl-NL" sz="2800" b="1" dirty="0" smtClean="0"/>
              <a:t>The </a:t>
            </a:r>
            <a:r>
              <a:rPr lang="nl-NL" sz="2800" b="1" dirty="0" err="1" smtClean="0"/>
              <a:t>future</a:t>
            </a:r>
            <a:endParaRPr lang="nl-NL" sz="2800" b="1" dirty="0" smtClean="0"/>
          </a:p>
          <a:p>
            <a:r>
              <a:rPr lang="nl-NL" sz="2800" dirty="0" err="1" smtClean="0"/>
              <a:t>Not</a:t>
            </a:r>
            <a:r>
              <a:rPr lang="nl-NL" sz="2800" dirty="0" smtClean="0"/>
              <a:t> </a:t>
            </a:r>
            <a:r>
              <a:rPr lang="nl-NL" sz="2800" dirty="0" err="1" smtClean="0"/>
              <a:t>stereoscopic</a:t>
            </a:r>
            <a:r>
              <a:rPr lang="nl-NL" sz="2800" dirty="0" smtClean="0"/>
              <a:t> but </a:t>
            </a:r>
            <a:r>
              <a:rPr lang="nl-NL" sz="2800" dirty="0" err="1" smtClean="0"/>
              <a:t>true</a:t>
            </a:r>
            <a:r>
              <a:rPr lang="nl-NL" sz="2800" dirty="0" smtClean="0"/>
              <a:t> </a:t>
            </a:r>
            <a:r>
              <a:rPr lang="nl-NL" sz="2800" dirty="0" err="1" smtClean="0"/>
              <a:t>multi-angle</a:t>
            </a:r>
            <a:endParaRPr lang="nl-NL" sz="2800" dirty="0" smtClean="0"/>
          </a:p>
          <a:p>
            <a:r>
              <a:rPr lang="nl-NL" sz="2800" dirty="0" err="1" smtClean="0"/>
              <a:t>Very</a:t>
            </a:r>
            <a:r>
              <a:rPr lang="nl-NL" sz="2800" dirty="0" smtClean="0"/>
              <a:t> high </a:t>
            </a:r>
            <a:r>
              <a:rPr lang="nl-NL" sz="2800" dirty="0" err="1" smtClean="0"/>
              <a:t>bandwith</a:t>
            </a:r>
            <a:endParaRPr lang="nl-NL" sz="2800" dirty="0" smtClean="0"/>
          </a:p>
          <a:p>
            <a:r>
              <a:rPr lang="nl-NL" sz="2800" dirty="0" err="1" smtClean="0"/>
              <a:t>Very</a:t>
            </a:r>
            <a:r>
              <a:rPr lang="nl-NL" sz="2800" dirty="0" smtClean="0"/>
              <a:t> high </a:t>
            </a:r>
            <a:r>
              <a:rPr lang="nl-NL" sz="2800" dirty="0" err="1" smtClean="0"/>
              <a:t>screenresolution</a:t>
            </a:r>
            <a:r>
              <a:rPr lang="nl-NL" sz="2800" dirty="0" smtClean="0"/>
              <a:t> </a:t>
            </a:r>
            <a:r>
              <a:rPr lang="nl-NL" sz="2800" dirty="0" err="1" smtClean="0"/>
              <a:t>needed</a:t>
            </a:r>
            <a:endParaRPr lang="nl-NL" sz="2800" dirty="0" smtClean="0"/>
          </a:p>
          <a:p>
            <a:r>
              <a:rPr lang="nl-NL" sz="2800" dirty="0" smtClean="0"/>
              <a:t>Outdoor </a:t>
            </a:r>
            <a:r>
              <a:rPr lang="nl-NL" sz="2800" dirty="0" err="1" smtClean="0"/>
              <a:t>settings</a:t>
            </a:r>
            <a:r>
              <a:rPr lang="nl-NL" sz="2800" dirty="0" smtClean="0"/>
              <a:t> </a:t>
            </a:r>
            <a:r>
              <a:rPr lang="nl-NL" sz="2800" dirty="0" err="1" smtClean="0"/>
              <a:t>problematic</a:t>
            </a:r>
            <a:endParaRPr lang="nl-NL" sz="28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69818"/>
            <a:ext cx="2304256" cy="1543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Rechte verbindingslijn 6"/>
          <p:cNvCxnSpPr/>
          <p:nvPr/>
        </p:nvCxnSpPr>
        <p:spPr>
          <a:xfrm flipV="1">
            <a:off x="395536" y="1071406"/>
            <a:ext cx="2601497" cy="1728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911453"/>
            <a:ext cx="3429159" cy="2815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kstvak 13"/>
          <p:cNvSpPr txBox="1"/>
          <p:nvPr/>
        </p:nvSpPr>
        <p:spPr>
          <a:xfrm>
            <a:off x="5937713" y="3282035"/>
            <a:ext cx="2281907" cy="338554"/>
          </a:xfrm>
          <a:prstGeom prst="rect">
            <a:avLst/>
          </a:prstGeom>
          <a:solidFill>
            <a:schemeClr val="bg1">
              <a:lumMod val="95000"/>
              <a:alpha val="68000"/>
            </a:schemeClr>
          </a:solidFill>
        </p:spPr>
        <p:txBody>
          <a:bodyPr wrap="none" rtlCol="0">
            <a:spAutoFit/>
          </a:bodyPr>
          <a:lstStyle/>
          <a:p>
            <a:r>
              <a:rPr lang="nl-NL" sz="1600" dirty="0" smtClean="0"/>
              <a:t>(</a:t>
            </a:r>
            <a:r>
              <a:rPr lang="nl-NL" sz="1600" dirty="0" err="1" smtClean="0"/>
              <a:t>ethane</a:t>
            </a:r>
            <a:r>
              <a:rPr lang="nl-NL" sz="1600" dirty="0" smtClean="0"/>
              <a:t> molecule model)</a:t>
            </a:r>
            <a:endParaRPr lang="nl-NL" sz="16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997" y="4077071"/>
            <a:ext cx="2381250" cy="2214348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4567394"/>
            <a:ext cx="2962275" cy="1724025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5" name="Tekstvak 14"/>
          <p:cNvSpPr txBox="1"/>
          <p:nvPr/>
        </p:nvSpPr>
        <p:spPr>
          <a:xfrm>
            <a:off x="3186832" y="5590996"/>
            <a:ext cx="767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studio</a:t>
            </a:r>
          </a:p>
        </p:txBody>
      </p:sp>
      <p:sp>
        <p:nvSpPr>
          <p:cNvPr id="20" name="Tekstvak 19"/>
          <p:cNvSpPr txBox="1"/>
          <p:nvPr/>
        </p:nvSpPr>
        <p:spPr>
          <a:xfrm>
            <a:off x="6468509" y="5823002"/>
            <a:ext cx="834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display</a:t>
            </a:r>
            <a:endParaRPr lang="nl-NL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319213"/>
            <a:ext cx="15716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Rechte verbindingslijn 35"/>
          <p:cNvCxnSpPr/>
          <p:nvPr/>
        </p:nvCxnSpPr>
        <p:spPr>
          <a:xfrm flipV="1">
            <a:off x="2483768" y="2247205"/>
            <a:ext cx="1800200" cy="11944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/>
          <p:cNvCxnSpPr/>
          <p:nvPr/>
        </p:nvCxnSpPr>
        <p:spPr>
          <a:xfrm>
            <a:off x="2483768" y="2247205"/>
            <a:ext cx="1800200" cy="11944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chte verbindingslijn 4"/>
          <p:cNvCxnSpPr/>
          <p:nvPr/>
        </p:nvCxnSpPr>
        <p:spPr>
          <a:xfrm>
            <a:off x="395536" y="1071406"/>
            <a:ext cx="2592288" cy="1728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63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(Backlit) LCD: the common workhorse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230425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Rotates </a:t>
            </a:r>
            <a:r>
              <a:rPr lang="en-US" dirty="0" err="1" smtClean="0"/>
              <a:t>polarisation</a:t>
            </a:r>
            <a:r>
              <a:rPr lang="en-US" dirty="0" smtClean="0"/>
              <a:t> angle of light falling through 2 </a:t>
            </a:r>
            <a:r>
              <a:rPr lang="en-US" dirty="0" err="1" smtClean="0"/>
              <a:t>perpendiculary</a:t>
            </a:r>
            <a:r>
              <a:rPr lang="en-US" dirty="0" smtClean="0"/>
              <a:t> polarized plates</a:t>
            </a:r>
          </a:p>
          <a:p>
            <a:r>
              <a:rPr lang="en-US" dirty="0" smtClean="0"/>
              <a:t>Backlight: blue led with yellow phosphor give white impression, diffuser plate</a:t>
            </a:r>
          </a:p>
          <a:p>
            <a:r>
              <a:rPr lang="en-US" dirty="0" smtClean="0"/>
              <a:t>Medium power consumption</a:t>
            </a:r>
          </a:p>
          <a:p>
            <a:r>
              <a:rPr lang="en-US" dirty="0" smtClean="0"/>
              <a:t>(Still) limited view angle</a:t>
            </a:r>
          </a:p>
          <a:p>
            <a:r>
              <a:rPr lang="en-US" dirty="0" smtClean="0"/>
              <a:t>Still a bit slow</a:t>
            </a:r>
            <a:endParaRPr lang="nl-NL" dirty="0"/>
          </a:p>
        </p:txBody>
      </p:sp>
      <p:pic>
        <p:nvPicPr>
          <p:cNvPr id="6146" name="Picture 2" descr="File:LCD layers.sv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412776"/>
            <a:ext cx="6696744" cy="4346848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/>
        </p:nvSpPr>
        <p:spPr>
          <a:xfrm>
            <a:off x="4932040" y="4653136"/>
            <a:ext cx="39604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/>
              <a:t>Polarizing filter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“Per pixel” electrode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Liquid crystals rotate pol. angle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Common electrode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Polarizing filter, </a:t>
            </a:r>
            <a:r>
              <a:rPr lang="en-US" sz="2000" dirty="0" err="1" smtClean="0"/>
              <a:t>perpendic</a:t>
            </a:r>
            <a:r>
              <a:rPr lang="en-US" sz="2000" dirty="0" smtClean="0"/>
              <a:t>. to 1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Backlight or reflector</a:t>
            </a:r>
            <a:endParaRPr lang="nl-N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994122"/>
          </a:xfrm>
        </p:spPr>
        <p:txBody>
          <a:bodyPr/>
          <a:lstStyle/>
          <a:p>
            <a:r>
              <a:rPr lang="en-US" dirty="0" smtClean="0"/>
              <a:t>CRT: speed and vector graphics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79512" y="1124744"/>
            <a:ext cx="4248472" cy="547260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Mass market declining</a:t>
            </a:r>
          </a:p>
          <a:p>
            <a:r>
              <a:rPr lang="en-US" dirty="0" smtClean="0"/>
              <a:t>Niche markets:</a:t>
            </a:r>
          </a:p>
          <a:p>
            <a:pPr lvl="1"/>
            <a:r>
              <a:rPr lang="en-US" dirty="0" smtClean="0"/>
              <a:t>High color fidelity (professional photography and video)</a:t>
            </a:r>
          </a:p>
          <a:p>
            <a:pPr lvl="1"/>
            <a:r>
              <a:rPr lang="en-US" dirty="0" smtClean="0"/>
              <a:t>Wide view angle</a:t>
            </a:r>
          </a:p>
          <a:p>
            <a:pPr lvl="1"/>
            <a:r>
              <a:rPr lang="en-US" dirty="0" smtClean="0"/>
              <a:t>High speed</a:t>
            </a:r>
          </a:p>
          <a:p>
            <a:pPr lvl="1"/>
            <a:r>
              <a:rPr lang="en-US" dirty="0" smtClean="0"/>
              <a:t>High contrast</a:t>
            </a:r>
          </a:p>
          <a:p>
            <a:pPr lvl="1"/>
            <a:r>
              <a:rPr lang="en-US" dirty="0" smtClean="0"/>
              <a:t>High </a:t>
            </a:r>
            <a:r>
              <a:rPr lang="en-US" dirty="0" err="1" smtClean="0"/>
              <a:t>resolutin</a:t>
            </a:r>
            <a:endParaRPr lang="en-US" dirty="0" smtClean="0"/>
          </a:p>
          <a:p>
            <a:pPr lvl="1"/>
            <a:r>
              <a:rPr lang="en-US" dirty="0" smtClean="0"/>
              <a:t>Vector displays</a:t>
            </a:r>
          </a:p>
          <a:p>
            <a:pPr lvl="1"/>
            <a:r>
              <a:rPr lang="en-US" dirty="0" smtClean="0"/>
              <a:t>Light guns / light pens</a:t>
            </a:r>
          </a:p>
          <a:p>
            <a:pPr lvl="1"/>
            <a:r>
              <a:rPr lang="en-US" dirty="0" smtClean="0"/>
              <a:t>Relatively low power consumption compared to high-end LCD</a:t>
            </a:r>
          </a:p>
          <a:p>
            <a:pPr lvl="1"/>
            <a:r>
              <a:rPr lang="en-US" dirty="0" smtClean="0"/>
              <a:t>Can stand extreme cold and heath</a:t>
            </a:r>
          </a:p>
        </p:txBody>
      </p:sp>
      <p:pic>
        <p:nvPicPr>
          <p:cNvPr id="5122" name="Picture 2" descr="File:Crt14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2737648"/>
            <a:ext cx="4932040" cy="4120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Plasma: very high contrast and speed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1520" y="1124744"/>
            <a:ext cx="4248472" cy="388843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Cells filled with ionized gas (plasma), like TL lamp</a:t>
            </a:r>
          </a:p>
          <a:p>
            <a:r>
              <a:rPr lang="en-US" dirty="0" smtClean="0"/>
              <a:t>Very high contrast, deep blacks</a:t>
            </a:r>
          </a:p>
          <a:p>
            <a:r>
              <a:rPr lang="en-US" dirty="0" smtClean="0"/>
              <a:t>High speed</a:t>
            </a:r>
          </a:p>
          <a:p>
            <a:r>
              <a:rPr lang="en-US" dirty="0" smtClean="0"/>
              <a:t>Wider view angle than LCD</a:t>
            </a:r>
          </a:p>
          <a:p>
            <a:r>
              <a:rPr lang="en-US" dirty="0" err="1" smtClean="0"/>
              <a:t>Powerconsumption</a:t>
            </a:r>
            <a:r>
              <a:rPr lang="en-US" dirty="0" smtClean="0"/>
              <a:t> comparable to CRT</a:t>
            </a:r>
          </a:p>
          <a:p>
            <a:r>
              <a:rPr lang="en-US" dirty="0" smtClean="0"/>
              <a:t>Prone to burn in and aging</a:t>
            </a:r>
          </a:p>
          <a:p>
            <a:r>
              <a:rPr lang="en-US" dirty="0" smtClean="0"/>
              <a:t>Economically attractive for </a:t>
            </a:r>
            <a:r>
              <a:rPr lang="en-US" dirty="0" err="1" smtClean="0"/>
              <a:t>screendiag</a:t>
            </a:r>
            <a:r>
              <a:rPr lang="en-US" dirty="0" smtClean="0"/>
              <a:t>. &gt; 80 cm</a:t>
            </a:r>
          </a:p>
          <a:p>
            <a:r>
              <a:rPr lang="en-US" dirty="0" smtClean="0"/>
              <a:t>Good color rendition</a:t>
            </a:r>
          </a:p>
          <a:p>
            <a:r>
              <a:rPr lang="en-US" dirty="0" smtClean="0"/>
              <a:t>Competed by LED</a:t>
            </a:r>
          </a:p>
          <a:p>
            <a:pPr>
              <a:buNone/>
            </a:pPr>
            <a:endParaRPr lang="nl-NL" dirty="0"/>
          </a:p>
        </p:txBody>
      </p:sp>
      <p:pic>
        <p:nvPicPr>
          <p:cNvPr id="4098" name="Picture 2" descr="File:Plasma-display-composition.sv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2708920"/>
            <a:ext cx="5724128" cy="4293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496944" cy="778098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Electronic paper: low power, high contrast, readable in direct daylight</a:t>
            </a:r>
            <a:endParaRPr lang="nl-NL" sz="3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24048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No back lighting, works with environment light, so intrinsically adaptive and low power</a:t>
            </a:r>
          </a:p>
          <a:p>
            <a:r>
              <a:rPr lang="en-US" dirty="0" smtClean="0"/>
              <a:t>Can hold static text without any power consumption</a:t>
            </a:r>
          </a:p>
          <a:p>
            <a:r>
              <a:rPr lang="en-US" dirty="0" smtClean="0"/>
              <a:t>Better contrast that ordinary newspaper</a:t>
            </a:r>
          </a:p>
          <a:p>
            <a:r>
              <a:rPr lang="en-US" dirty="0" smtClean="0"/>
              <a:t>May be flexible (roll up)</a:t>
            </a:r>
          </a:p>
          <a:p>
            <a:r>
              <a:rPr lang="en-US" dirty="0" smtClean="0"/>
              <a:t>Slow</a:t>
            </a:r>
          </a:p>
          <a:p>
            <a:r>
              <a:rPr lang="en-US" dirty="0" smtClean="0"/>
              <a:t>Color just becoming available</a:t>
            </a:r>
          </a:p>
          <a:p>
            <a:endParaRPr lang="nl-NL" dirty="0"/>
          </a:p>
        </p:txBody>
      </p:sp>
      <p:pic>
        <p:nvPicPr>
          <p:cNvPr id="3074" name="Picture 2" descr="File:E-ink.sv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861048"/>
            <a:ext cx="7704856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Beamers: brightness and longevity?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23528" y="1196752"/>
            <a:ext cx="8496944" cy="532859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Mostly use LCD’s with light falling through from a conventional </a:t>
            </a:r>
            <a:r>
              <a:rPr lang="en-US" dirty="0" err="1" smtClean="0"/>
              <a:t>lightbulb</a:t>
            </a:r>
            <a:r>
              <a:rPr lang="en-US" dirty="0" smtClean="0"/>
              <a:t> (longevity?)</a:t>
            </a:r>
          </a:p>
          <a:p>
            <a:r>
              <a:rPr lang="en-US" dirty="0" smtClean="0"/>
              <a:t>LED’s and laser diodes on the rise</a:t>
            </a:r>
          </a:p>
          <a:p>
            <a:r>
              <a:rPr lang="en-US" dirty="0" smtClean="0"/>
              <a:t>Used for smart boards, home cinema’s, promotional purposes, meeting room displays</a:t>
            </a:r>
          </a:p>
          <a:p>
            <a:r>
              <a:rPr lang="en-US" dirty="0" smtClean="0"/>
              <a:t>Pico-projectors on the rise (connect to smart phone etc.)</a:t>
            </a:r>
          </a:p>
          <a:p>
            <a:r>
              <a:rPr lang="en-US" dirty="0" smtClean="0"/>
              <a:t>Noise level may be important (cooling fan)</a:t>
            </a:r>
          </a:p>
          <a:p>
            <a:r>
              <a:rPr lang="en-US" dirty="0" smtClean="0"/>
              <a:t>Not yet common in commercial cinema due to quality limitations, due to change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/>
          <a:lstStyle/>
          <a:p>
            <a:r>
              <a:rPr lang="en-US" dirty="0" smtClean="0"/>
              <a:t>LED: big, bright and expensive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052736"/>
            <a:ext cx="8208912" cy="3024336"/>
          </a:xfrm>
        </p:spPr>
        <p:txBody>
          <a:bodyPr>
            <a:normAutofit/>
          </a:bodyPr>
          <a:lstStyle/>
          <a:p>
            <a:r>
              <a:rPr lang="en-US" dirty="0" smtClean="0"/>
              <a:t>140 m² no exception</a:t>
            </a:r>
          </a:p>
          <a:p>
            <a:r>
              <a:rPr lang="en-US" dirty="0" smtClean="0"/>
              <a:t>Visible even in direct sunlight</a:t>
            </a:r>
          </a:p>
          <a:p>
            <a:r>
              <a:rPr lang="en-US" dirty="0" smtClean="0"/>
              <a:t>About $3000/m², but quite profitable (soccer)</a:t>
            </a:r>
          </a:p>
          <a:p>
            <a:r>
              <a:rPr lang="en-US" dirty="0" smtClean="0"/>
              <a:t>Special driver software</a:t>
            </a:r>
          </a:p>
          <a:p>
            <a:r>
              <a:rPr lang="en-US" dirty="0" smtClean="0"/>
              <a:t>High power consumption</a:t>
            </a:r>
            <a:endParaRPr lang="nl-NL" dirty="0"/>
          </a:p>
        </p:txBody>
      </p:sp>
      <p:pic>
        <p:nvPicPr>
          <p:cNvPr id="1026" name="Picture 2" descr="http://www.skyworthled.com/files/image/case/football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293096"/>
            <a:ext cx="7723386" cy="2304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0106"/>
          </a:xfrm>
        </p:spPr>
        <p:txBody>
          <a:bodyPr/>
          <a:lstStyle/>
          <a:p>
            <a:r>
              <a:rPr lang="nl-NL" dirty="0" smtClean="0"/>
              <a:t>3D displays: </a:t>
            </a:r>
            <a:r>
              <a:rPr lang="nl-NL" dirty="0" err="1" smtClean="0"/>
              <a:t>Anaglyph</a:t>
            </a:r>
            <a:endParaRPr lang="nl-N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47" y="1628800"/>
            <a:ext cx="3951799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805" y="1124744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5278843" y="5301208"/>
            <a:ext cx="3613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dirty="0" err="1" smtClean="0"/>
              <a:t>Cheap</a:t>
            </a:r>
            <a:r>
              <a:rPr lang="nl-NL" dirty="0" smtClean="0"/>
              <a:t> </a:t>
            </a:r>
            <a:r>
              <a:rPr lang="nl-NL" dirty="0" err="1" smtClean="0"/>
              <a:t>glasses</a:t>
            </a:r>
            <a:endParaRPr lang="nl-NL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nl-NL" dirty="0" smtClean="0"/>
              <a:t>No special display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dirty="0" smtClean="0"/>
              <a:t>“</a:t>
            </a:r>
            <a:r>
              <a:rPr lang="nl-NL" dirty="0" err="1" smtClean="0"/>
              <a:t>Normal</a:t>
            </a:r>
            <a:r>
              <a:rPr lang="nl-NL" dirty="0" smtClean="0"/>
              <a:t>” </a:t>
            </a:r>
            <a:r>
              <a:rPr lang="nl-NL" dirty="0" err="1" smtClean="0"/>
              <a:t>colors</a:t>
            </a:r>
            <a:r>
              <a:rPr lang="nl-NL" dirty="0" smtClean="0"/>
              <a:t> </a:t>
            </a:r>
            <a:r>
              <a:rPr lang="nl-NL" dirty="0" err="1" smtClean="0"/>
              <a:t>visible</a:t>
            </a:r>
            <a:r>
              <a:rPr lang="nl-NL" dirty="0" smtClean="0"/>
              <a:t> </a:t>
            </a:r>
            <a:r>
              <a:rPr lang="nl-NL" dirty="0" err="1" smtClean="0"/>
              <a:t>after</a:t>
            </a:r>
            <a:r>
              <a:rPr lang="nl-NL" dirty="0" smtClean="0"/>
              <a:t> </a:t>
            </a:r>
            <a:r>
              <a:rPr lang="nl-NL" dirty="0" err="1" smtClean="0"/>
              <a:t>getting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endParaRPr lang="nl-NL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nl-NL" dirty="0" err="1" smtClean="0"/>
              <a:t>Stereoscopic</a:t>
            </a:r>
            <a:endParaRPr lang="nl-NL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055" y="3556992"/>
            <a:ext cx="2857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976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5340" y="188640"/>
            <a:ext cx="8229600" cy="850106"/>
          </a:xfrm>
        </p:spPr>
        <p:txBody>
          <a:bodyPr/>
          <a:lstStyle/>
          <a:p>
            <a:r>
              <a:rPr lang="nl-NL" dirty="0" smtClean="0"/>
              <a:t>3D displays: </a:t>
            </a:r>
            <a:r>
              <a:rPr lang="nl-NL" dirty="0" err="1" smtClean="0"/>
              <a:t>Polarized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940152" y="4149080"/>
            <a:ext cx="2952328" cy="2088232"/>
          </a:xfrm>
        </p:spPr>
        <p:txBody>
          <a:bodyPr>
            <a:normAutofit fontScale="70000" lnSpcReduction="20000"/>
          </a:bodyPr>
          <a:lstStyle/>
          <a:p>
            <a:r>
              <a:rPr lang="nl-NL" dirty="0" err="1" smtClean="0"/>
              <a:t>Good</a:t>
            </a:r>
            <a:r>
              <a:rPr lang="nl-NL" dirty="0" smtClean="0"/>
              <a:t> image, no </a:t>
            </a:r>
            <a:r>
              <a:rPr lang="nl-NL" dirty="0" err="1" smtClean="0"/>
              <a:t>false</a:t>
            </a:r>
            <a:r>
              <a:rPr lang="nl-NL" dirty="0" smtClean="0"/>
              <a:t> </a:t>
            </a:r>
            <a:r>
              <a:rPr lang="nl-NL" dirty="0" err="1" smtClean="0"/>
              <a:t>color</a:t>
            </a:r>
            <a:endParaRPr lang="nl-NL" dirty="0" smtClean="0"/>
          </a:p>
          <a:p>
            <a:r>
              <a:rPr lang="nl-NL" dirty="0" smtClean="0"/>
              <a:t>Special display</a:t>
            </a:r>
          </a:p>
          <a:p>
            <a:r>
              <a:rPr lang="nl-NL" dirty="0" smtClean="0"/>
              <a:t>Medium </a:t>
            </a:r>
            <a:r>
              <a:rPr lang="nl-NL" dirty="0" err="1" smtClean="0"/>
              <a:t>cost</a:t>
            </a:r>
            <a:r>
              <a:rPr lang="nl-NL" dirty="0" smtClean="0"/>
              <a:t> </a:t>
            </a:r>
            <a:r>
              <a:rPr lang="nl-NL" dirty="0" err="1" smtClean="0"/>
              <a:t>glasses</a:t>
            </a:r>
            <a:endParaRPr lang="nl-NL" dirty="0" smtClean="0"/>
          </a:p>
          <a:p>
            <a:r>
              <a:rPr lang="nl-NL" dirty="0" err="1" smtClean="0"/>
              <a:t>Popular</a:t>
            </a:r>
            <a:r>
              <a:rPr lang="nl-NL" dirty="0" smtClean="0"/>
              <a:t> (cinema)</a:t>
            </a:r>
          </a:p>
          <a:p>
            <a:r>
              <a:rPr lang="nl-NL" dirty="0" err="1" smtClean="0"/>
              <a:t>Stereoscopic</a:t>
            </a:r>
            <a:endParaRPr lang="nl-NL" dirty="0"/>
          </a:p>
        </p:txBody>
      </p:sp>
      <p:pic>
        <p:nvPicPr>
          <p:cNvPr id="2050" name="Picture 2" descr="File:Wire-grid-polarizer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196752"/>
            <a:ext cx="4032448" cy="206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89040"/>
            <a:ext cx="4679801" cy="263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492" y="1412776"/>
            <a:ext cx="3595801" cy="1897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126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</Words>
  <Application>Microsoft Office PowerPoint</Application>
  <PresentationFormat>Diavoorstelling (4:3)</PresentationFormat>
  <Paragraphs>95</Paragraphs>
  <Slides>12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Office-thema</vt:lpstr>
      <vt:lpstr>Displays: requirements</vt:lpstr>
      <vt:lpstr>(Backlit) LCD: the common workhorse</vt:lpstr>
      <vt:lpstr>CRT: speed and vector graphics</vt:lpstr>
      <vt:lpstr>Plasma: very high contrast and speed</vt:lpstr>
      <vt:lpstr>Electronic paper: low power, high contrast, readable in direct daylight</vt:lpstr>
      <vt:lpstr>Beamers: brightness and longevity?</vt:lpstr>
      <vt:lpstr>LED: big, bright and expensive</vt:lpstr>
      <vt:lpstr>3D displays: Anaglyph</vt:lpstr>
      <vt:lpstr>3D displays: Polarized</vt:lpstr>
      <vt:lpstr>3D displays: Shutter</vt:lpstr>
      <vt:lpstr>3D displays: Auto-stereoscopic</vt:lpstr>
      <vt:lpstr>3D displays: Holographic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Displays: requirements</dc:title>
  <dc:creator>Jacques</dc:creator>
  <cp:lastModifiedBy>HoJac</cp:lastModifiedBy>
  <cp:revision>20</cp:revision>
  <dcterms:created xsi:type="dcterms:W3CDTF">2013-03-21T18:55:33Z</dcterms:created>
  <dcterms:modified xsi:type="dcterms:W3CDTF">2013-03-22T12:16:50Z</dcterms:modified>
</cp:coreProperties>
</file>