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56" r:id="rId3"/>
    <p:sldId id="258" r:id="rId4"/>
    <p:sldId id="259" r:id="rId5"/>
    <p:sldId id="260" r:id="rId6"/>
    <p:sldId id="261" r:id="rId7"/>
    <p:sldId id="262" r:id="rId8"/>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4" autoAdjust="0"/>
    <p:restoredTop sz="94585" autoAdjust="0"/>
  </p:normalViewPr>
  <p:slideViewPr>
    <p:cSldViewPr>
      <p:cViewPr varScale="1">
        <p:scale>
          <a:sx n="69" d="100"/>
          <a:sy n="69" d="100"/>
        </p:scale>
        <p:origin x="-366"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81D05A-B107-4131-9A9E-E6C2573E31ED}" type="datetimeFigureOut">
              <a:rPr lang="nl-NL" smtClean="0"/>
              <a:pPr/>
              <a:t>4-3-2013</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46F6F8-FCA2-4CF0-B53E-63AEB7D6ABDF}" type="slidenum">
              <a:rPr lang="nl-NL" smtClean="0"/>
              <a:pPr/>
              <a:t>‹nr.›</a:t>
            </a:fld>
            <a:endParaRPr lang="nl-NL"/>
          </a:p>
        </p:txBody>
      </p:sp>
    </p:spTree>
    <p:extLst>
      <p:ext uri="{BB962C8B-B14F-4D97-AF65-F5344CB8AC3E}">
        <p14:creationId xmlns:p14="http://schemas.microsoft.com/office/powerpoint/2010/main" val="1665836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dirty="0"/>
          </a:p>
        </p:txBody>
      </p:sp>
      <p:sp>
        <p:nvSpPr>
          <p:cNvPr id="4" name="Tijdelijke aanduiding voor dianummer 3"/>
          <p:cNvSpPr>
            <a:spLocks noGrp="1"/>
          </p:cNvSpPr>
          <p:nvPr>
            <p:ph type="sldNum" sz="quarter" idx="10"/>
          </p:nvPr>
        </p:nvSpPr>
        <p:spPr/>
        <p:txBody>
          <a:bodyPr/>
          <a:lstStyle/>
          <a:p>
            <a:fld id="{2C46F6F8-FCA2-4CF0-B53E-63AEB7D6ABDF}" type="slidenum">
              <a:rPr lang="nl-NL" smtClean="0"/>
              <a:pPr/>
              <a:t>3</a:t>
            </a:fld>
            <a:endParaRPr lang="nl-N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nl-NL" smtClean="0"/>
              <a:t>Klik om het opmaakprofiel te bewerken</a:t>
            </a:r>
            <a:endParaRPr lang="nl-NL"/>
          </a:p>
        </p:txBody>
      </p:sp>
      <p:sp>
        <p:nvSpPr>
          <p:cNvPr id="3" name="Ond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het opmaakprofiel van de modelondertitel te bewerken</a:t>
            </a:r>
            <a:endParaRPr lang="nl-NL"/>
          </a:p>
        </p:txBody>
      </p:sp>
      <p:sp>
        <p:nvSpPr>
          <p:cNvPr id="4" name="Tijdelijke aanduiding voor datum 3"/>
          <p:cNvSpPr>
            <a:spLocks noGrp="1"/>
          </p:cNvSpPr>
          <p:nvPr>
            <p:ph type="dt" sz="half" idx="10"/>
          </p:nvPr>
        </p:nvSpPr>
        <p:spPr/>
        <p:txBody>
          <a:bodyPr/>
          <a:lstStyle/>
          <a:p>
            <a:fld id="{8638F0FA-503B-447F-A02E-6BF1D880434F}" type="datetimeFigureOut">
              <a:rPr lang="nl-NL" smtClean="0"/>
              <a:pPr/>
              <a:t>4-3-2013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3EE7185-A582-4542-8FF0-969B3F80C0A5}" type="slidenum">
              <a:rPr lang="nl-NL" smtClean="0"/>
              <a:pPr/>
              <a:t>‹nr.›</a:t>
            </a:fld>
            <a:endParaRPr lang="nl-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het opmaakprofiel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opmaakprofielen van de modeltekst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8638F0FA-503B-447F-A02E-6BF1D880434F}" type="datetimeFigureOut">
              <a:rPr lang="nl-NL" smtClean="0"/>
              <a:pPr/>
              <a:t>4-3-2013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3EE7185-A582-4542-8FF0-969B3F80C0A5}" type="slidenum">
              <a:rPr lang="nl-NL" smtClean="0"/>
              <a:pPr/>
              <a:t>‹nr.›</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38"/>
            <a:ext cx="2057400" cy="5851525"/>
          </a:xfrm>
        </p:spPr>
        <p:txBody>
          <a:bodyPr vert="eaVert"/>
          <a:lstStyle/>
          <a:p>
            <a:r>
              <a:rPr lang="nl-NL" smtClean="0"/>
              <a:t>Klik om het opmaakprofiel te bewerken</a:t>
            </a:r>
            <a:endParaRPr lang="nl-NL"/>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smtClean="0"/>
              <a:t>Klik om de opmaakprofielen van de modeltekst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8638F0FA-503B-447F-A02E-6BF1D880434F}" type="datetimeFigureOut">
              <a:rPr lang="nl-NL" smtClean="0"/>
              <a:pPr/>
              <a:t>4-3-2013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3EE7185-A582-4542-8FF0-969B3F80C0A5}" type="slidenum">
              <a:rPr lang="nl-NL" smtClean="0"/>
              <a:pPr/>
              <a:t>‹nr.›</a:t>
            </a:fld>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het opmaakprofiel te bewerken</a:t>
            </a:r>
            <a:endParaRPr lang="nl-NL"/>
          </a:p>
        </p:txBody>
      </p:sp>
      <p:sp>
        <p:nvSpPr>
          <p:cNvPr id="3" name="Tijdelijke aanduiding voor inhoud 2"/>
          <p:cNvSpPr>
            <a:spLocks noGrp="1"/>
          </p:cNvSpPr>
          <p:nvPr>
            <p:ph idx="1"/>
          </p:nvPr>
        </p:nvSpPr>
        <p:spPr/>
        <p:txBody>
          <a:bodyPr/>
          <a:lstStyle/>
          <a:p>
            <a:pPr lvl="0"/>
            <a:r>
              <a:rPr lang="nl-NL" smtClean="0"/>
              <a:t>Klik om de opmaakprofielen van de modeltekst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8638F0FA-503B-447F-A02E-6BF1D880434F}" type="datetimeFigureOut">
              <a:rPr lang="nl-NL" smtClean="0"/>
              <a:pPr/>
              <a:t>4-3-2013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3EE7185-A582-4542-8FF0-969B3F80C0A5}" type="slidenum">
              <a:rPr lang="nl-NL" smtClean="0"/>
              <a:pPr/>
              <a:t>‹nr.›</a:t>
            </a:fld>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Klik om het opmaakprofiel te bewerken</a:t>
            </a:r>
            <a:endParaRPr lang="nl-NL"/>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opmaakprofielen van de modeltekst te bewerken</a:t>
            </a:r>
          </a:p>
        </p:txBody>
      </p:sp>
      <p:sp>
        <p:nvSpPr>
          <p:cNvPr id="4" name="Tijdelijke aanduiding voor datum 3"/>
          <p:cNvSpPr>
            <a:spLocks noGrp="1"/>
          </p:cNvSpPr>
          <p:nvPr>
            <p:ph type="dt" sz="half" idx="10"/>
          </p:nvPr>
        </p:nvSpPr>
        <p:spPr/>
        <p:txBody>
          <a:bodyPr/>
          <a:lstStyle/>
          <a:p>
            <a:fld id="{8638F0FA-503B-447F-A02E-6BF1D880434F}" type="datetimeFigureOut">
              <a:rPr lang="nl-NL" smtClean="0"/>
              <a:pPr/>
              <a:t>4-3-2013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3EE7185-A582-4542-8FF0-969B3F80C0A5}" type="slidenum">
              <a:rPr lang="nl-NL" smtClean="0"/>
              <a:pPr/>
              <a:t>‹nr.›</a:t>
            </a:fld>
            <a:endParaRPr lang="nl-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het opmaakprofiel te bewerken</a:t>
            </a:r>
            <a:endParaRPr lang="nl-NL"/>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opmaakprofielen van de modeltekst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opmaakprofielen van de modeltekst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8638F0FA-503B-447F-A02E-6BF1D880434F}" type="datetimeFigureOut">
              <a:rPr lang="nl-NL" smtClean="0"/>
              <a:pPr/>
              <a:t>4-3-2013</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3EE7185-A582-4542-8FF0-969B3F80C0A5}" type="slidenum">
              <a:rPr lang="nl-NL" smtClean="0"/>
              <a:pPr/>
              <a:t>‹nr.›</a:t>
            </a:fld>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smtClean="0"/>
              <a:t>Klik om het opmaakprofiel te bewerken</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opmaakprofielen van de modeltekst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opmaakprofielen van de modeltekst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opmaakprofielen van de modeltekst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opmaakprofielen van de modeltekst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8638F0FA-503B-447F-A02E-6BF1D880434F}" type="datetimeFigureOut">
              <a:rPr lang="nl-NL" smtClean="0"/>
              <a:pPr/>
              <a:t>4-3-2013</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C3EE7185-A582-4542-8FF0-969B3F80C0A5}" type="slidenum">
              <a:rPr lang="nl-NL" smtClean="0"/>
              <a:pPr/>
              <a:t>‹nr.›</a:t>
            </a:fld>
            <a:endParaRPr lang="nl-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het opmaakprofiel te bewerken</a:t>
            </a:r>
            <a:endParaRPr lang="nl-NL"/>
          </a:p>
        </p:txBody>
      </p:sp>
      <p:sp>
        <p:nvSpPr>
          <p:cNvPr id="3" name="Tijdelijke aanduiding voor datum 2"/>
          <p:cNvSpPr>
            <a:spLocks noGrp="1"/>
          </p:cNvSpPr>
          <p:nvPr>
            <p:ph type="dt" sz="half" idx="10"/>
          </p:nvPr>
        </p:nvSpPr>
        <p:spPr/>
        <p:txBody>
          <a:bodyPr/>
          <a:lstStyle/>
          <a:p>
            <a:fld id="{8638F0FA-503B-447F-A02E-6BF1D880434F}" type="datetimeFigureOut">
              <a:rPr lang="nl-NL" smtClean="0"/>
              <a:pPr/>
              <a:t>4-3-2013</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C3EE7185-A582-4542-8FF0-969B3F80C0A5}" type="slidenum">
              <a:rPr lang="nl-NL" smtClean="0"/>
              <a:pPr/>
              <a:t>‹nr.›</a:t>
            </a:fld>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8638F0FA-503B-447F-A02E-6BF1D880434F}" type="datetimeFigureOut">
              <a:rPr lang="nl-NL" smtClean="0"/>
              <a:pPr/>
              <a:t>4-3-2013</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C3EE7185-A582-4542-8FF0-969B3F80C0A5}" type="slidenum">
              <a:rPr lang="nl-NL" smtClean="0"/>
              <a:pPr/>
              <a:t>‹nr.›</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smtClean="0"/>
              <a:t>Klik om het opmaakprofiel te bewerken</a:t>
            </a:r>
            <a:endParaRPr lang="nl-NL"/>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opmaakprofielen van de modeltekst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opmaakprofielen van de modeltekst te bewerken</a:t>
            </a:r>
          </a:p>
        </p:txBody>
      </p:sp>
      <p:sp>
        <p:nvSpPr>
          <p:cNvPr id="5" name="Tijdelijke aanduiding voor datum 4"/>
          <p:cNvSpPr>
            <a:spLocks noGrp="1"/>
          </p:cNvSpPr>
          <p:nvPr>
            <p:ph type="dt" sz="half" idx="10"/>
          </p:nvPr>
        </p:nvSpPr>
        <p:spPr/>
        <p:txBody>
          <a:bodyPr/>
          <a:lstStyle/>
          <a:p>
            <a:fld id="{8638F0FA-503B-447F-A02E-6BF1D880434F}" type="datetimeFigureOut">
              <a:rPr lang="nl-NL" smtClean="0"/>
              <a:pPr/>
              <a:t>4-3-2013</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3EE7185-A582-4542-8FF0-969B3F80C0A5}" type="slidenum">
              <a:rPr lang="nl-NL" smtClean="0"/>
              <a:pPr/>
              <a:t>‹nr.›</a:t>
            </a:fld>
            <a:endParaRPr lang="nl-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smtClean="0"/>
              <a:t>Klik om het opmaakprofiel te bewerken</a:t>
            </a:r>
            <a:endParaRPr lang="nl-NL"/>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opmaakprofielen van de modeltekst te bewerken</a:t>
            </a:r>
          </a:p>
        </p:txBody>
      </p:sp>
      <p:sp>
        <p:nvSpPr>
          <p:cNvPr id="5" name="Tijdelijke aanduiding voor datum 4"/>
          <p:cNvSpPr>
            <a:spLocks noGrp="1"/>
          </p:cNvSpPr>
          <p:nvPr>
            <p:ph type="dt" sz="half" idx="10"/>
          </p:nvPr>
        </p:nvSpPr>
        <p:spPr/>
        <p:txBody>
          <a:bodyPr/>
          <a:lstStyle/>
          <a:p>
            <a:fld id="{8638F0FA-503B-447F-A02E-6BF1D880434F}" type="datetimeFigureOut">
              <a:rPr lang="nl-NL" smtClean="0"/>
              <a:pPr/>
              <a:t>4-3-2013</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3EE7185-A582-4542-8FF0-969B3F80C0A5}" type="slidenum">
              <a:rPr lang="nl-NL" smtClean="0"/>
              <a:pPr/>
              <a:t>‹nr.›</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l-NL" smtClean="0"/>
              <a:t>Klik om het opmaakprofiel te bewerken</a:t>
            </a:r>
            <a:endParaRPr lang="nl-NL"/>
          </a:p>
        </p:txBody>
      </p:sp>
      <p:sp>
        <p:nvSpPr>
          <p:cNvPr id="3" name="Tijdelijke aanduiding voor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l-NL" smtClean="0"/>
              <a:t>Klik om de opmaakprofielen van de modeltekst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38F0FA-503B-447F-A02E-6BF1D880434F}" type="datetimeFigureOut">
              <a:rPr lang="nl-NL" smtClean="0"/>
              <a:pPr/>
              <a:t>4-3-2013</a:t>
            </a:fld>
            <a:endParaRPr lang="nl-NL"/>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EE7185-A582-4542-8FF0-969B3F80C0A5}" type="slidenum">
              <a:rPr lang="nl-NL" smtClean="0"/>
              <a:pPr/>
              <a:t>‹nr.›</a:t>
            </a:fld>
            <a:endParaRPr 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544" y="0"/>
            <a:ext cx="8229600" cy="922114"/>
          </a:xfrm>
        </p:spPr>
        <p:txBody>
          <a:bodyPr/>
          <a:lstStyle/>
          <a:p>
            <a:r>
              <a:rPr lang="en-US" dirty="0" smtClean="0"/>
              <a:t>Multiplication</a:t>
            </a:r>
            <a:endParaRPr lang="nl-NL" dirty="0"/>
          </a:p>
        </p:txBody>
      </p:sp>
      <p:sp>
        <p:nvSpPr>
          <p:cNvPr id="3" name="Tijdelijke aanduiding voor inhoud 2"/>
          <p:cNvSpPr>
            <a:spLocks noGrp="1"/>
          </p:cNvSpPr>
          <p:nvPr>
            <p:ph idx="1"/>
          </p:nvPr>
        </p:nvSpPr>
        <p:spPr>
          <a:xfrm>
            <a:off x="467544" y="836712"/>
            <a:ext cx="8229600" cy="1800200"/>
          </a:xfrm>
          <a:solidFill>
            <a:schemeClr val="accent1">
              <a:lumMod val="40000"/>
              <a:lumOff val="60000"/>
            </a:schemeClr>
          </a:solidFill>
        </p:spPr>
        <p:txBody>
          <a:bodyPr>
            <a:normAutofit fontScale="92500" lnSpcReduction="20000"/>
          </a:bodyPr>
          <a:lstStyle/>
          <a:p>
            <a:pPr>
              <a:buNone/>
            </a:pPr>
            <a:r>
              <a:rPr lang="en-US" sz="2400" dirty="0" smtClean="0">
                <a:latin typeface="Courier New" pitchFamily="49" charset="0"/>
                <a:cs typeface="Courier New" pitchFamily="49" charset="0"/>
              </a:rPr>
              <a:t>               M1 v1 = v2</a:t>
            </a:r>
          </a:p>
          <a:p>
            <a:pPr>
              <a:buNone/>
            </a:pPr>
            <a:endParaRPr lang="en-US" sz="2400" dirty="0" smtClean="0">
              <a:latin typeface="Courier New" pitchFamily="49" charset="0"/>
              <a:cs typeface="Courier New" pitchFamily="49" charset="0"/>
            </a:endParaRPr>
          </a:p>
          <a:p>
            <a:pPr>
              <a:buNone/>
            </a:pPr>
            <a:r>
              <a:rPr lang="en-US" sz="2400" dirty="0" smtClean="0">
                <a:latin typeface="Courier New" pitchFamily="49" charset="0"/>
                <a:cs typeface="Courier New" pitchFamily="49" charset="0"/>
              </a:rPr>
              <a:t> 4  0  3   -2     4.-2 +  0.2 + 3.4      4</a:t>
            </a:r>
          </a:p>
          <a:p>
            <a:pPr>
              <a:buNone/>
            </a:pPr>
            <a:r>
              <a:rPr lang="en-US" sz="2400" dirty="0" smtClean="0">
                <a:latin typeface="Courier New" pitchFamily="49" charset="0"/>
                <a:cs typeface="Courier New" pitchFamily="49" charset="0"/>
              </a:rPr>
              <a:t> 1 -1  7    2  =  1.-2 + -1.2 + 7.4  =  24</a:t>
            </a:r>
          </a:p>
          <a:p>
            <a:pPr>
              <a:buNone/>
            </a:pPr>
            <a:r>
              <a:rPr lang="en-US" sz="2400" dirty="0" smtClean="0">
                <a:latin typeface="Courier New" pitchFamily="49" charset="0"/>
                <a:cs typeface="Courier New" pitchFamily="49" charset="0"/>
              </a:rPr>
              <a:t>-3  3  2    4    -3.-2 +  3.2 + </a:t>
            </a:r>
            <a:r>
              <a:rPr lang="en-US" sz="2400" smtClean="0">
                <a:latin typeface="Courier New" pitchFamily="49" charset="0"/>
                <a:cs typeface="Courier New" pitchFamily="49" charset="0"/>
              </a:rPr>
              <a:t>2.4     </a:t>
            </a:r>
            <a:r>
              <a:rPr lang="en-US" sz="2400" smtClean="0">
                <a:latin typeface="Courier New" pitchFamily="49" charset="0"/>
                <a:cs typeface="Courier New" pitchFamily="49" charset="0"/>
              </a:rPr>
              <a:t>20</a:t>
            </a:r>
            <a:endParaRPr lang="nl-NL" sz="2400" dirty="0">
              <a:latin typeface="Courier New" pitchFamily="49" charset="0"/>
              <a:cs typeface="Courier New" pitchFamily="49" charset="0"/>
            </a:endParaRPr>
          </a:p>
        </p:txBody>
      </p:sp>
      <p:sp>
        <p:nvSpPr>
          <p:cNvPr id="4" name="Tijdelijke aanduiding voor inhoud 2"/>
          <p:cNvSpPr txBox="1">
            <a:spLocks/>
          </p:cNvSpPr>
          <p:nvPr/>
        </p:nvSpPr>
        <p:spPr>
          <a:xfrm>
            <a:off x="467544" y="2852936"/>
            <a:ext cx="8229600" cy="1800200"/>
          </a:xfrm>
          <a:prstGeom prst="rect">
            <a:avLst/>
          </a:prstGeom>
          <a:solidFill>
            <a:schemeClr val="accent6">
              <a:lumMod val="40000"/>
              <a:lumOff val="60000"/>
            </a:schemeClr>
          </a:solidFill>
        </p:spPr>
        <p:txBody>
          <a:bodyPr vert="horz" lIns="91440" tIns="45720" rIns="91440" bIns="45720" rtlCol="0">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M1</a:t>
            </a:r>
            <a:r>
              <a:rPr kumimoji="0" lang="en-US" sz="2400" b="0" i="0" u="none" strike="noStrike" kern="1200" cap="none" spc="0" normalizeH="0" noProof="0" dirty="0" smtClean="0">
                <a:ln>
                  <a:noFill/>
                </a:ln>
                <a:solidFill>
                  <a:schemeClr val="tx1"/>
                </a:solidFill>
                <a:effectLst/>
                <a:uLnTx/>
                <a:uFillTx/>
                <a:latin typeface="Courier New" pitchFamily="49" charset="0"/>
                <a:ea typeface="+mn-ea"/>
                <a:cs typeface="Courier New" pitchFamily="49" charset="0"/>
              </a:rPr>
              <a:t> M2</a:t>
            </a:r>
            <a:r>
              <a:rPr kumimoji="0" lang="en-US" sz="24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 M3</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4  0  3   -2  3  1     </a:t>
            </a:r>
            <a:r>
              <a:rPr kumimoji="0" lang="en-US" sz="2400" b="0" i="0" u="none" strike="noStrike" kern="1200" cap="none" spc="0" normalizeH="0" noProof="0" dirty="0" smtClean="0">
                <a:ln>
                  <a:noFill/>
                </a:ln>
                <a:solidFill>
                  <a:schemeClr val="tx1"/>
                </a:solidFill>
                <a:effectLst/>
                <a:uLnTx/>
                <a:uFillTx/>
                <a:latin typeface="Courier New" pitchFamily="49" charset="0"/>
                <a:ea typeface="+mn-ea"/>
                <a:cs typeface="Courier New" pitchFamily="49" charset="0"/>
              </a:rPr>
              <a:t> </a:t>
            </a:r>
            <a:r>
              <a:rPr kumimoji="0" lang="en-US" sz="24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4   12   25</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1 -1  7    2 -3 -5  =  24    6   55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-3  3  2    4  0  7</a:t>
            </a:r>
            <a:r>
              <a:rPr kumimoji="0" lang="en-US" sz="2400" b="0" i="0" u="none" strike="noStrike" kern="1200" cap="none" spc="0" normalizeH="0" noProof="0" dirty="0" smtClean="0">
                <a:ln>
                  <a:noFill/>
                </a:ln>
                <a:solidFill>
                  <a:schemeClr val="tx1"/>
                </a:solidFill>
                <a:effectLst/>
                <a:uLnTx/>
                <a:uFillTx/>
                <a:latin typeface="Courier New" pitchFamily="49" charset="0"/>
                <a:ea typeface="+mn-ea"/>
                <a:cs typeface="Courier New" pitchFamily="49" charset="0"/>
              </a:rPr>
              <a:t>      </a:t>
            </a:r>
            <a:r>
              <a:rPr kumimoji="0" lang="en-US" sz="24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8  -18   -4</a:t>
            </a:r>
            <a:endParaRPr kumimoji="0" lang="nl-NL" sz="2400" b="0" i="0" u="none" strike="noStrike" kern="1200" cap="none" spc="0" normalizeH="0" baseline="0" noProof="0" dirty="0">
              <a:ln>
                <a:noFill/>
              </a:ln>
              <a:solidFill>
                <a:schemeClr val="tx1"/>
              </a:solidFill>
              <a:effectLst/>
              <a:uLnTx/>
              <a:uFillTx/>
              <a:latin typeface="Courier New" pitchFamily="49" charset="0"/>
              <a:ea typeface="+mn-ea"/>
              <a:cs typeface="Courier New" pitchFamily="49" charset="0"/>
            </a:endParaRPr>
          </a:p>
        </p:txBody>
      </p:sp>
      <p:sp>
        <p:nvSpPr>
          <p:cNvPr id="5" name="Rechthoek 4"/>
          <p:cNvSpPr/>
          <p:nvPr/>
        </p:nvSpPr>
        <p:spPr>
          <a:xfrm>
            <a:off x="2411760" y="3501008"/>
            <a:ext cx="432048" cy="1008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hthoek 5"/>
          <p:cNvSpPr/>
          <p:nvPr/>
        </p:nvSpPr>
        <p:spPr>
          <a:xfrm>
            <a:off x="683568" y="3861048"/>
            <a:ext cx="136815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p:cNvSpPr/>
          <p:nvPr/>
        </p:nvSpPr>
        <p:spPr>
          <a:xfrm>
            <a:off x="4499992" y="3861048"/>
            <a:ext cx="57606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Tijdelijke aanduiding voor inhoud 2"/>
          <p:cNvSpPr txBox="1">
            <a:spLocks/>
          </p:cNvSpPr>
          <p:nvPr/>
        </p:nvSpPr>
        <p:spPr>
          <a:xfrm>
            <a:off x="467544" y="4869160"/>
            <a:ext cx="8229600" cy="1800200"/>
          </a:xfrm>
          <a:prstGeom prst="rect">
            <a:avLst/>
          </a:prstGeom>
          <a:solidFill>
            <a:schemeClr val="accent3">
              <a:lumMod val="40000"/>
              <a:lumOff val="60000"/>
            </a:schemeClr>
          </a:solidFill>
        </p:spPr>
        <p:txBody>
          <a:bodyPr vert="horz" lIns="91440" tIns="45720" rIns="91440" bIns="45720" rtlCol="0">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v3</a:t>
            </a:r>
            <a:r>
              <a:rPr kumimoji="0" lang="en-US" sz="2400" b="0" i="0" u="none" strike="noStrike" kern="1200" cap="none" spc="0" normalizeH="0" noProof="0" dirty="0" smtClean="0">
                <a:ln>
                  <a:noFill/>
                </a:ln>
                <a:solidFill>
                  <a:schemeClr val="tx1"/>
                </a:solidFill>
                <a:effectLst/>
                <a:uLnTx/>
                <a:uFillTx/>
                <a:latin typeface="Courier New" pitchFamily="49" charset="0"/>
                <a:ea typeface="+mn-ea"/>
                <a:cs typeface="Courier New" pitchFamily="49" charset="0"/>
              </a:rPr>
              <a:t> M2</a:t>
            </a:r>
            <a:r>
              <a:rPr kumimoji="0" lang="en-US" sz="24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 v4</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smtClean="0">
                <a:ln>
                  <a:noFill/>
                </a:ln>
                <a:solidFill>
                  <a:schemeClr val="tx1"/>
                </a:solidFill>
                <a:effectLst/>
                <a:uLnTx/>
                <a:uFillTx/>
                <a:latin typeface="Courier New" pitchFamily="49" charset="0"/>
                <a:ea typeface="+mn-ea"/>
                <a:cs typeface="Courier New" pitchFamily="49" charset="0"/>
              </a:rPr>
              <a:t>           </a:t>
            </a:r>
            <a:r>
              <a:rPr kumimoji="0" lang="en-US" sz="24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-2  3  1</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1 -1  7    2 -3 -5  =  24    6   55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a:t>
            </a:r>
            <a:r>
              <a:rPr kumimoji="0" lang="en-US" sz="2400" b="0" i="0" u="none" strike="noStrike" kern="1200" cap="none" spc="0" normalizeH="0" noProof="0" dirty="0" smtClean="0">
                <a:ln>
                  <a:noFill/>
                </a:ln>
                <a:solidFill>
                  <a:schemeClr val="tx1"/>
                </a:solidFill>
                <a:effectLst/>
                <a:uLnTx/>
                <a:uFillTx/>
                <a:latin typeface="Courier New" pitchFamily="49" charset="0"/>
                <a:ea typeface="+mn-ea"/>
                <a:cs typeface="Courier New" pitchFamily="49" charset="0"/>
              </a:rPr>
              <a:t>    </a:t>
            </a:r>
            <a:r>
              <a:rPr kumimoji="0" lang="en-US" sz="24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4  0  7</a:t>
            </a:r>
            <a:endParaRPr kumimoji="0" lang="nl-NL" sz="2400" b="0" i="0" u="none" strike="noStrike" kern="1200" cap="none" spc="0" normalizeH="0" baseline="0" noProof="0" dirty="0">
              <a:ln>
                <a:noFill/>
              </a:ln>
              <a:solidFill>
                <a:schemeClr val="tx1"/>
              </a:solidFill>
              <a:effectLst/>
              <a:uLnTx/>
              <a:uFillTx/>
              <a:latin typeface="Courier New" pitchFamily="49" charset="0"/>
              <a:ea typeface="+mn-ea"/>
              <a:cs typeface="Courier New"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544" y="0"/>
            <a:ext cx="8229600" cy="980728"/>
          </a:xfrm>
        </p:spPr>
        <p:txBody>
          <a:bodyPr/>
          <a:lstStyle/>
          <a:p>
            <a:r>
              <a:rPr lang="en-US" dirty="0" smtClean="0"/>
              <a:t>Gauss-Jordan</a:t>
            </a:r>
            <a:endParaRPr lang="nl-NL" dirty="0"/>
          </a:p>
        </p:txBody>
      </p:sp>
      <p:sp>
        <p:nvSpPr>
          <p:cNvPr id="3" name="Tijdelijke aanduiding voor inhoud 2"/>
          <p:cNvSpPr>
            <a:spLocks noGrp="1"/>
          </p:cNvSpPr>
          <p:nvPr>
            <p:ph idx="1"/>
          </p:nvPr>
        </p:nvSpPr>
        <p:spPr>
          <a:xfrm>
            <a:off x="179512" y="1340768"/>
            <a:ext cx="3240360" cy="1512168"/>
          </a:xfrm>
          <a:solidFill>
            <a:schemeClr val="accent1">
              <a:lumMod val="40000"/>
              <a:lumOff val="60000"/>
            </a:schemeClr>
          </a:solidFill>
        </p:spPr>
        <p:txBody>
          <a:bodyPr>
            <a:normAutofit fontScale="92500"/>
          </a:bodyPr>
          <a:lstStyle/>
          <a:p>
            <a:pPr>
              <a:buNone/>
            </a:pPr>
            <a:r>
              <a:rPr lang="en-US" sz="2400" dirty="0" smtClean="0">
                <a:latin typeface="Courier New" pitchFamily="49" charset="0"/>
                <a:ea typeface="Fixedsys Excelsior 2.00" pitchFamily="34" charset="0"/>
                <a:cs typeface="Courier New" pitchFamily="49" charset="0"/>
              </a:rPr>
              <a:t> x +  y +  -z =  7</a:t>
            </a:r>
          </a:p>
          <a:p>
            <a:pPr>
              <a:buNone/>
            </a:pPr>
            <a:r>
              <a:rPr lang="en-US" sz="2400" dirty="0" smtClean="0">
                <a:latin typeface="Courier New" pitchFamily="49" charset="0"/>
                <a:ea typeface="Fixedsys Excelsior 2.00" pitchFamily="34" charset="0"/>
                <a:cs typeface="Courier New" pitchFamily="49" charset="0"/>
              </a:rPr>
              <a:t>-x + 2y +  -z = -5 </a:t>
            </a:r>
          </a:p>
          <a:p>
            <a:pPr>
              <a:buNone/>
            </a:pPr>
            <a:r>
              <a:rPr lang="en-US" sz="2400" dirty="0" smtClean="0">
                <a:latin typeface="Courier New" pitchFamily="49" charset="0"/>
                <a:ea typeface="Fixedsys Excelsior 2.00" pitchFamily="34" charset="0"/>
                <a:cs typeface="Courier New" pitchFamily="49" charset="0"/>
              </a:rPr>
              <a:t>     -y +  2z =  8</a:t>
            </a:r>
            <a:endParaRPr lang="nl-NL" sz="2400" dirty="0">
              <a:latin typeface="Courier New" pitchFamily="49" charset="0"/>
              <a:ea typeface="Fixedsys Excelsior 2.00" pitchFamily="34" charset="0"/>
              <a:cs typeface="Courier New" pitchFamily="49" charset="0"/>
            </a:endParaRPr>
          </a:p>
        </p:txBody>
      </p:sp>
      <p:sp>
        <p:nvSpPr>
          <p:cNvPr id="4" name="Tijdelijke aanduiding voor inhoud 2"/>
          <p:cNvSpPr txBox="1">
            <a:spLocks/>
          </p:cNvSpPr>
          <p:nvPr/>
        </p:nvSpPr>
        <p:spPr>
          <a:xfrm>
            <a:off x="3563888" y="1340768"/>
            <a:ext cx="5400600" cy="1512168"/>
          </a:xfrm>
          <a:prstGeom prst="rect">
            <a:avLst/>
          </a:prstGeom>
          <a:solidFill>
            <a:schemeClr val="accent6">
              <a:lumMod val="40000"/>
              <a:lumOff val="60000"/>
            </a:schemeClr>
          </a:solidFill>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a:t>
            </a:r>
            <a:r>
              <a:rPr kumimoji="0" lang="en-US" sz="22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1</a:t>
            </a:r>
            <a:r>
              <a:rPr kumimoji="0" lang="en-US" sz="2200" b="0" i="0" u="none" strike="noStrike" kern="1200" cap="none" spc="0" normalizeH="0" noProof="0" dirty="0" smtClean="0">
                <a:ln>
                  <a:noFill/>
                </a:ln>
                <a:solidFill>
                  <a:schemeClr val="tx1"/>
                </a:solidFill>
                <a:effectLst/>
                <a:uLnTx/>
                <a:uFillTx/>
                <a:latin typeface="Courier New" pitchFamily="49" charset="0"/>
                <a:ea typeface="Fixedsys Excelsior 2.00" pitchFamily="34" charset="0"/>
                <a:cs typeface="Courier New" pitchFamily="49" charset="0"/>
              </a:rPr>
              <a:t>  </a:t>
            </a:r>
            <a:r>
              <a:rPr lang="en-US" sz="2200" dirty="0" smtClean="0">
                <a:latin typeface="Courier New" pitchFamily="49" charset="0"/>
                <a:ea typeface="Fixedsys Excelsior 2.00" pitchFamily="34" charset="0"/>
                <a:cs typeface="Courier New" pitchFamily="49" charset="0"/>
              </a:rPr>
              <a:t>1</a:t>
            </a:r>
            <a:r>
              <a:rPr kumimoji="0" lang="en-US" sz="22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–1    x     1 0 0    7</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-1  2 </a:t>
            </a:r>
            <a:r>
              <a:rPr lang="en-US" sz="2200" dirty="0" smtClean="0">
                <a:latin typeface="Courier New" pitchFamily="49" charset="0"/>
                <a:ea typeface="Fixedsys Excelsior 2.00" pitchFamily="34" charset="0"/>
                <a:cs typeface="Courier New" pitchFamily="49" charset="0"/>
              </a:rPr>
              <a:t>-1</a:t>
            </a:r>
            <a:r>
              <a:rPr kumimoji="0" lang="en-US" sz="22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y  =  0 1 0   -5</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a:t>
            </a:r>
            <a:r>
              <a:rPr lang="en-US" sz="2200" dirty="0" smtClean="0">
                <a:latin typeface="Courier New" pitchFamily="49" charset="0"/>
                <a:ea typeface="Fixedsys Excelsior 2.00" pitchFamily="34" charset="0"/>
                <a:cs typeface="Courier New" pitchFamily="49" charset="0"/>
              </a:rPr>
              <a:t>0</a:t>
            </a:r>
            <a:r>
              <a:rPr kumimoji="0" lang="en-US" sz="22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-1  </a:t>
            </a:r>
            <a:r>
              <a:rPr lang="en-US" sz="2200" dirty="0" smtClean="0">
                <a:latin typeface="Courier New" pitchFamily="49" charset="0"/>
                <a:ea typeface="Fixedsys Excelsior 2.00" pitchFamily="34" charset="0"/>
                <a:cs typeface="Courier New" pitchFamily="49" charset="0"/>
              </a:rPr>
              <a:t>2</a:t>
            </a:r>
            <a:r>
              <a:rPr kumimoji="0" lang="en-US" sz="22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z     0 0 1    8</a:t>
            </a:r>
            <a:endParaRPr kumimoji="0" lang="nl-NL" sz="2200" b="0" i="0" u="none" strike="noStrike" kern="1200" cap="none" spc="0" normalizeH="0" baseline="0" noProof="0" dirty="0">
              <a:ln>
                <a:noFill/>
              </a:ln>
              <a:solidFill>
                <a:schemeClr val="tx1"/>
              </a:solidFill>
              <a:effectLst/>
              <a:uLnTx/>
              <a:uFillTx/>
              <a:latin typeface="Courier New" pitchFamily="49" charset="0"/>
              <a:ea typeface="Fixedsys Excelsior 2.00" pitchFamily="34" charset="0"/>
              <a:cs typeface="Courier New" pitchFamily="49" charset="0"/>
            </a:endParaRPr>
          </a:p>
        </p:txBody>
      </p:sp>
      <p:sp>
        <p:nvSpPr>
          <p:cNvPr id="7" name="Tijdelijke aanduiding voor inhoud 2"/>
          <p:cNvSpPr txBox="1">
            <a:spLocks/>
          </p:cNvSpPr>
          <p:nvPr/>
        </p:nvSpPr>
        <p:spPr>
          <a:xfrm>
            <a:off x="179512" y="3212976"/>
            <a:ext cx="3240360" cy="1512168"/>
          </a:xfrm>
          <a:prstGeom prst="rect">
            <a:avLst/>
          </a:prstGeom>
          <a:solidFill>
            <a:schemeClr val="accent1">
              <a:lumMod val="40000"/>
              <a:lumOff val="60000"/>
            </a:schemeClr>
          </a:solidFill>
        </p:spPr>
        <p:txBody>
          <a:bodyPr vert="horz" lIns="91440" tIns="45720" rIns="91440" bIns="45720" rtlCol="0">
            <a:normAutofit fontScale="925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x +  y +  -z =  7</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smtClean="0">
                <a:latin typeface="Courier New" pitchFamily="49" charset="0"/>
                <a:ea typeface="Fixedsys Excelsior 2.00" pitchFamily="34" charset="0"/>
                <a:cs typeface="Courier New" pitchFamily="49" charset="0"/>
              </a:rPr>
              <a:t>     3</a:t>
            </a:r>
            <a:r>
              <a:rPr kumimoji="0" lang="en-US" sz="24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y +</a:t>
            </a:r>
            <a:r>
              <a:rPr kumimoji="0" lang="en-US" sz="2400" b="0" i="0" u="none" strike="noStrike" kern="1200" cap="none" spc="0" normalizeH="0" noProof="0" dirty="0" smtClean="0">
                <a:ln>
                  <a:noFill/>
                </a:ln>
                <a:solidFill>
                  <a:schemeClr val="tx1"/>
                </a:solidFill>
                <a:effectLst/>
                <a:uLnTx/>
                <a:uFillTx/>
                <a:latin typeface="Courier New" pitchFamily="49" charset="0"/>
                <a:ea typeface="Fixedsys Excelsior 2.00" pitchFamily="34" charset="0"/>
                <a:cs typeface="Courier New" pitchFamily="49" charset="0"/>
              </a:rPr>
              <a:t> </a:t>
            </a:r>
            <a:r>
              <a:rPr kumimoji="0" lang="en-US" sz="24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-2z = </a:t>
            </a:r>
            <a:r>
              <a:rPr kumimoji="0" lang="en-US" sz="2400" b="0" i="0" u="none" strike="noStrike" kern="1200" cap="none" spc="0" normalizeH="0" noProof="0" dirty="0" smtClean="0">
                <a:ln>
                  <a:noFill/>
                </a:ln>
                <a:solidFill>
                  <a:schemeClr val="tx1"/>
                </a:solidFill>
                <a:effectLst/>
                <a:uLnTx/>
                <a:uFillTx/>
                <a:latin typeface="Courier New" pitchFamily="49" charset="0"/>
                <a:ea typeface="Fixedsys Excelsior 2.00" pitchFamily="34" charset="0"/>
                <a:cs typeface="Courier New" pitchFamily="49" charset="0"/>
              </a:rPr>
              <a:t> 2</a:t>
            </a:r>
            <a:r>
              <a:rPr kumimoji="0" lang="en-US" sz="24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-y +  2z =  8</a:t>
            </a:r>
            <a:endParaRPr kumimoji="0" lang="nl-NL" sz="2400" b="0" i="0" u="none" strike="noStrike" kern="1200" cap="none" spc="0" normalizeH="0" baseline="0" noProof="0" dirty="0">
              <a:ln>
                <a:noFill/>
              </a:ln>
              <a:solidFill>
                <a:schemeClr val="tx1"/>
              </a:solidFill>
              <a:effectLst/>
              <a:uLnTx/>
              <a:uFillTx/>
              <a:latin typeface="Courier New" pitchFamily="49" charset="0"/>
              <a:ea typeface="Fixedsys Excelsior 2.00" pitchFamily="34" charset="0"/>
              <a:cs typeface="Courier New" pitchFamily="49" charset="0"/>
            </a:endParaRPr>
          </a:p>
        </p:txBody>
      </p:sp>
      <p:sp>
        <p:nvSpPr>
          <p:cNvPr id="8" name="Tijdelijke aanduiding voor inhoud 2"/>
          <p:cNvSpPr txBox="1">
            <a:spLocks/>
          </p:cNvSpPr>
          <p:nvPr/>
        </p:nvSpPr>
        <p:spPr>
          <a:xfrm>
            <a:off x="3563888" y="3212976"/>
            <a:ext cx="5400600" cy="1512168"/>
          </a:xfrm>
          <a:prstGeom prst="rect">
            <a:avLst/>
          </a:prstGeom>
          <a:solidFill>
            <a:schemeClr val="accent6">
              <a:lumMod val="40000"/>
              <a:lumOff val="60000"/>
            </a:schemeClr>
          </a:solidFill>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a:t>
            </a:r>
            <a:r>
              <a:rPr kumimoji="0" lang="en-US" sz="22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1</a:t>
            </a:r>
            <a:r>
              <a:rPr kumimoji="0" lang="en-US" sz="2200" b="0" i="0" u="none" strike="noStrike" kern="1200" cap="none" spc="0" normalizeH="0" noProof="0" dirty="0" smtClean="0">
                <a:ln>
                  <a:noFill/>
                </a:ln>
                <a:solidFill>
                  <a:schemeClr val="tx1"/>
                </a:solidFill>
                <a:effectLst/>
                <a:uLnTx/>
                <a:uFillTx/>
                <a:latin typeface="Courier New" pitchFamily="49" charset="0"/>
                <a:ea typeface="Fixedsys Excelsior 2.00" pitchFamily="34" charset="0"/>
                <a:cs typeface="Courier New" pitchFamily="49" charset="0"/>
              </a:rPr>
              <a:t>  </a:t>
            </a:r>
            <a:r>
              <a:rPr lang="en-US" sz="2200" dirty="0" smtClean="0">
                <a:latin typeface="Courier New" pitchFamily="49" charset="0"/>
                <a:ea typeface="Fixedsys Excelsior 2.00" pitchFamily="34" charset="0"/>
                <a:cs typeface="Courier New" pitchFamily="49" charset="0"/>
              </a:rPr>
              <a:t>1</a:t>
            </a:r>
            <a:r>
              <a:rPr kumimoji="0" lang="en-US" sz="22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–1    x     1 0 0    7</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200" dirty="0" smtClean="0">
                <a:latin typeface="Courier New" pitchFamily="49" charset="0"/>
                <a:ea typeface="Fixedsys Excelsior 2.00" pitchFamily="34" charset="0"/>
                <a:cs typeface="Courier New" pitchFamily="49" charset="0"/>
              </a:rPr>
              <a:t> 0</a:t>
            </a:r>
            <a:r>
              <a:rPr kumimoji="0" lang="en-US" sz="22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a:t>
            </a:r>
            <a:r>
              <a:rPr kumimoji="0" lang="en-US" sz="2200" b="0" i="0" u="none" strike="noStrike" kern="1200" cap="none" spc="0" normalizeH="0" noProof="0" dirty="0" smtClean="0">
                <a:ln>
                  <a:noFill/>
                </a:ln>
                <a:solidFill>
                  <a:schemeClr val="tx1"/>
                </a:solidFill>
                <a:effectLst/>
                <a:uLnTx/>
                <a:uFillTx/>
                <a:latin typeface="Courier New" pitchFamily="49" charset="0"/>
                <a:ea typeface="Fixedsys Excelsior 2.00" pitchFamily="34" charset="0"/>
                <a:cs typeface="Courier New" pitchFamily="49" charset="0"/>
              </a:rPr>
              <a:t> 3</a:t>
            </a:r>
            <a:r>
              <a:rPr kumimoji="0" lang="en-US" sz="22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a:t>
            </a:r>
            <a:r>
              <a:rPr lang="en-US" sz="2200" dirty="0" smtClean="0">
                <a:latin typeface="Courier New" pitchFamily="49" charset="0"/>
                <a:ea typeface="Fixedsys Excelsior 2.00" pitchFamily="34" charset="0"/>
                <a:cs typeface="Courier New" pitchFamily="49" charset="0"/>
              </a:rPr>
              <a:t>-2</a:t>
            </a:r>
            <a:r>
              <a:rPr kumimoji="0" lang="en-US" sz="22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y  =  1 1 0   -5</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a:t>
            </a:r>
            <a:r>
              <a:rPr lang="en-US" sz="2200" dirty="0" smtClean="0">
                <a:latin typeface="Courier New" pitchFamily="49" charset="0"/>
                <a:ea typeface="Fixedsys Excelsior 2.00" pitchFamily="34" charset="0"/>
                <a:cs typeface="Courier New" pitchFamily="49" charset="0"/>
              </a:rPr>
              <a:t>0</a:t>
            </a:r>
            <a:r>
              <a:rPr kumimoji="0" lang="en-US" sz="22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-1  </a:t>
            </a:r>
            <a:r>
              <a:rPr lang="en-US" sz="2200" dirty="0" smtClean="0">
                <a:latin typeface="Courier New" pitchFamily="49" charset="0"/>
                <a:ea typeface="Fixedsys Excelsior 2.00" pitchFamily="34" charset="0"/>
                <a:cs typeface="Courier New" pitchFamily="49" charset="0"/>
              </a:rPr>
              <a:t>2</a:t>
            </a:r>
            <a:r>
              <a:rPr kumimoji="0" lang="en-US" sz="22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z     0 0 1    8</a:t>
            </a:r>
            <a:endParaRPr kumimoji="0" lang="nl-NL" sz="2200" b="0" i="0" u="none" strike="noStrike" kern="1200" cap="none" spc="0" normalizeH="0" baseline="0" noProof="0" dirty="0">
              <a:ln>
                <a:noFill/>
              </a:ln>
              <a:solidFill>
                <a:schemeClr val="tx1"/>
              </a:solidFill>
              <a:effectLst/>
              <a:uLnTx/>
              <a:uFillTx/>
              <a:latin typeface="Courier New" pitchFamily="49" charset="0"/>
              <a:ea typeface="Fixedsys Excelsior 2.00" pitchFamily="34" charset="0"/>
              <a:cs typeface="Courier New" pitchFamily="49" charset="0"/>
            </a:endParaRPr>
          </a:p>
        </p:txBody>
      </p:sp>
      <p:sp>
        <p:nvSpPr>
          <p:cNvPr id="9" name="Tijdelijke aanduiding voor inhoud 2"/>
          <p:cNvSpPr txBox="1">
            <a:spLocks/>
          </p:cNvSpPr>
          <p:nvPr/>
        </p:nvSpPr>
        <p:spPr>
          <a:xfrm>
            <a:off x="179512" y="5085184"/>
            <a:ext cx="3240360" cy="1512168"/>
          </a:xfrm>
          <a:prstGeom prst="rect">
            <a:avLst/>
          </a:prstGeom>
          <a:solidFill>
            <a:schemeClr val="accent1">
              <a:lumMod val="40000"/>
              <a:lumOff val="60000"/>
            </a:schemeClr>
          </a:solidFill>
        </p:spPr>
        <p:txBody>
          <a:bodyPr vert="horz" lIns="91440" tIns="45720" rIns="91440" bIns="45720" rtlCol="0">
            <a:normAutofit fontScale="925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x</a:t>
            </a:r>
            <a:r>
              <a:rPr kumimoji="0" lang="en-US" sz="2400" b="0" i="0" u="none" strike="noStrike" kern="1200" cap="none" spc="0" normalizeH="0" noProof="0" dirty="0" smtClean="0">
                <a:ln>
                  <a:noFill/>
                </a:ln>
                <a:solidFill>
                  <a:schemeClr val="tx1"/>
                </a:solidFill>
                <a:effectLst/>
                <a:uLnTx/>
                <a:uFillTx/>
                <a:latin typeface="Courier New" pitchFamily="49" charset="0"/>
                <a:ea typeface="Fixedsys Excelsior 2.00" pitchFamily="34" charset="0"/>
                <a:cs typeface="Courier New" pitchFamily="49" charset="0"/>
              </a:rPr>
              <a:t>           </a:t>
            </a:r>
            <a:r>
              <a:rPr kumimoji="0" lang="en-US" sz="24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 ..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smtClean="0">
                <a:latin typeface="Courier New" pitchFamily="49" charset="0"/>
                <a:ea typeface="Fixedsys Excelsior 2.00" pitchFamily="34" charset="0"/>
                <a:cs typeface="Courier New" pitchFamily="49" charset="0"/>
              </a:rPr>
              <a:t>      </a:t>
            </a:r>
            <a:r>
              <a:rPr kumimoji="0" lang="en-US" sz="24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y</a:t>
            </a:r>
            <a:r>
              <a:rPr kumimoji="0" lang="en-US" sz="2400" b="0" i="0" u="none" strike="noStrike" kern="1200" cap="none" spc="0" normalizeH="0" noProof="0" dirty="0" smtClean="0">
                <a:ln>
                  <a:noFill/>
                </a:ln>
                <a:solidFill>
                  <a:schemeClr val="tx1"/>
                </a:solidFill>
                <a:effectLst/>
                <a:uLnTx/>
                <a:uFillTx/>
                <a:latin typeface="Courier New" pitchFamily="49" charset="0"/>
                <a:ea typeface="Fixedsys Excelsior 2.00" pitchFamily="34" charset="0"/>
                <a:cs typeface="Courier New" pitchFamily="49" charset="0"/>
              </a:rPr>
              <a:t>      </a:t>
            </a:r>
            <a:r>
              <a:rPr kumimoji="0" lang="en-US" sz="24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 ..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a:t>
            </a:r>
            <a:r>
              <a:rPr kumimoji="0" lang="en-US" sz="2400" b="0" i="0" u="none" strike="noStrike" kern="1200" cap="none" spc="0" normalizeH="0" noProof="0" dirty="0" smtClean="0">
                <a:ln>
                  <a:noFill/>
                </a:ln>
                <a:solidFill>
                  <a:schemeClr val="tx1"/>
                </a:solidFill>
                <a:effectLst/>
                <a:uLnTx/>
                <a:uFillTx/>
                <a:latin typeface="Courier New" pitchFamily="49" charset="0"/>
                <a:ea typeface="Fixedsys Excelsior 2.00" pitchFamily="34" charset="0"/>
                <a:cs typeface="Courier New" pitchFamily="49" charset="0"/>
              </a:rPr>
              <a:t>       </a:t>
            </a:r>
            <a:r>
              <a:rPr kumimoji="0" lang="en-US" sz="24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z = ..</a:t>
            </a:r>
            <a:endParaRPr kumimoji="0" lang="nl-NL" sz="2400" b="0" i="0" u="none" strike="noStrike" kern="1200" cap="none" spc="0" normalizeH="0" baseline="0" noProof="0" dirty="0">
              <a:ln>
                <a:noFill/>
              </a:ln>
              <a:solidFill>
                <a:schemeClr val="tx1"/>
              </a:solidFill>
              <a:effectLst/>
              <a:uLnTx/>
              <a:uFillTx/>
              <a:latin typeface="Courier New" pitchFamily="49" charset="0"/>
              <a:ea typeface="Fixedsys Excelsior 2.00" pitchFamily="34" charset="0"/>
              <a:cs typeface="Courier New" pitchFamily="49" charset="0"/>
            </a:endParaRPr>
          </a:p>
        </p:txBody>
      </p:sp>
      <p:sp>
        <p:nvSpPr>
          <p:cNvPr id="10" name="Tijdelijke aanduiding voor inhoud 2"/>
          <p:cNvSpPr txBox="1">
            <a:spLocks/>
          </p:cNvSpPr>
          <p:nvPr/>
        </p:nvSpPr>
        <p:spPr>
          <a:xfrm>
            <a:off x="3563888" y="5085184"/>
            <a:ext cx="5400600" cy="1512168"/>
          </a:xfrm>
          <a:prstGeom prst="rect">
            <a:avLst/>
          </a:prstGeom>
          <a:solidFill>
            <a:schemeClr val="accent6">
              <a:lumMod val="40000"/>
              <a:lumOff val="60000"/>
            </a:schemeClr>
          </a:solidFill>
        </p:spPr>
        <p:txBody>
          <a:bodyPr vert="horz" lIns="91440" tIns="45720" rIns="91440" bIns="45720" rtlCol="0">
            <a:normAutofit fontScale="850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6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1</a:t>
            </a:r>
            <a:r>
              <a:rPr kumimoji="0" lang="en-US" sz="2600" b="0" i="0" u="none" strike="noStrike" kern="1200" cap="none" spc="0" normalizeH="0" noProof="0" dirty="0" smtClean="0">
                <a:ln>
                  <a:noFill/>
                </a:ln>
                <a:solidFill>
                  <a:schemeClr val="tx1"/>
                </a:solidFill>
                <a:effectLst/>
                <a:uLnTx/>
                <a:uFillTx/>
                <a:latin typeface="Courier New" pitchFamily="49" charset="0"/>
                <a:ea typeface="Fixedsys Excelsior 2.00" pitchFamily="34" charset="0"/>
                <a:cs typeface="Courier New" pitchFamily="49" charset="0"/>
              </a:rPr>
              <a:t>  </a:t>
            </a:r>
            <a:r>
              <a:rPr lang="en-US" sz="2600" noProof="0" dirty="0" smtClean="0">
                <a:latin typeface="Courier New" pitchFamily="49" charset="0"/>
                <a:ea typeface="Fixedsys Excelsior 2.00" pitchFamily="34" charset="0"/>
                <a:cs typeface="Courier New" pitchFamily="49" charset="0"/>
              </a:rPr>
              <a:t>0</a:t>
            </a:r>
            <a:r>
              <a:rPr kumimoji="0" lang="en-US" sz="26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a:t>
            </a:r>
            <a:r>
              <a:rPr kumimoji="0" lang="en-US" sz="2600" b="0" i="0" u="none" strike="noStrike" kern="1200" cap="none" spc="0" normalizeH="0" noProof="0" dirty="0" smtClean="0">
                <a:ln>
                  <a:noFill/>
                </a:ln>
                <a:solidFill>
                  <a:schemeClr val="tx1"/>
                </a:solidFill>
                <a:effectLst/>
                <a:uLnTx/>
                <a:uFillTx/>
                <a:latin typeface="Courier New" pitchFamily="49" charset="0"/>
                <a:ea typeface="Fixedsys Excelsior 2.00" pitchFamily="34" charset="0"/>
                <a:cs typeface="Courier New" pitchFamily="49" charset="0"/>
              </a:rPr>
              <a:t> 0</a:t>
            </a:r>
            <a:r>
              <a:rPr kumimoji="0" lang="en-US" sz="26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x   3/4  </a:t>
            </a:r>
            <a:r>
              <a:rPr lang="en-US" sz="2600" dirty="0" smtClean="0">
                <a:latin typeface="Courier New" pitchFamily="49" charset="0"/>
                <a:ea typeface="Fixedsys Excelsior 2.00" pitchFamily="34" charset="0"/>
                <a:cs typeface="Courier New" pitchFamily="49" charset="0"/>
              </a:rPr>
              <a:t>1/2</a:t>
            </a:r>
            <a:r>
              <a:rPr kumimoji="0" lang="en-US" sz="26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a:t>
            </a:r>
            <a:r>
              <a:rPr lang="en-US" sz="2600" dirty="0" smtClean="0">
                <a:latin typeface="Courier New" pitchFamily="49" charset="0"/>
                <a:ea typeface="Fixedsys Excelsior 2.00" pitchFamily="34" charset="0"/>
                <a:cs typeface="Courier New" pitchFamily="49" charset="0"/>
              </a:rPr>
              <a:t>1/4</a:t>
            </a:r>
            <a:r>
              <a:rPr kumimoji="0" lang="en-US" sz="26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7</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600" dirty="0" smtClean="0">
                <a:latin typeface="Courier New" pitchFamily="49" charset="0"/>
                <a:ea typeface="Fixedsys Excelsior 2.00" pitchFamily="34" charset="0"/>
                <a:cs typeface="Courier New" pitchFamily="49" charset="0"/>
              </a:rPr>
              <a:t>0</a:t>
            </a:r>
            <a:r>
              <a:rPr kumimoji="0" lang="en-US" sz="26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a:t>
            </a:r>
            <a:r>
              <a:rPr kumimoji="0" lang="en-US" sz="2600" b="0" i="0" u="none" strike="noStrike" kern="1200" cap="none" spc="0" normalizeH="0" noProof="0" dirty="0" smtClean="0">
                <a:ln>
                  <a:noFill/>
                </a:ln>
                <a:solidFill>
                  <a:schemeClr val="tx1"/>
                </a:solidFill>
                <a:effectLst/>
                <a:uLnTx/>
                <a:uFillTx/>
                <a:latin typeface="Courier New" pitchFamily="49" charset="0"/>
                <a:ea typeface="Fixedsys Excelsior 2.00" pitchFamily="34" charset="0"/>
                <a:cs typeface="Courier New" pitchFamily="49" charset="0"/>
              </a:rPr>
              <a:t> 1</a:t>
            </a:r>
            <a:r>
              <a:rPr kumimoji="0" lang="en-US" sz="26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a:t>
            </a:r>
            <a:r>
              <a:rPr lang="en-US" sz="2600" noProof="0" dirty="0" smtClean="0">
                <a:latin typeface="Courier New" pitchFamily="49" charset="0"/>
                <a:ea typeface="Fixedsys Excelsior 2.00" pitchFamily="34" charset="0"/>
                <a:cs typeface="Courier New" pitchFamily="49" charset="0"/>
              </a:rPr>
              <a:t> 0</a:t>
            </a:r>
            <a:r>
              <a:rPr kumimoji="0" lang="en-US" sz="26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y = 1/2</a:t>
            </a:r>
            <a:r>
              <a:rPr kumimoji="0" lang="en-US" sz="2600" b="0" i="0" u="none" strike="noStrike" kern="1200" cap="none" spc="0" normalizeH="0" noProof="0" dirty="0" smtClean="0">
                <a:ln>
                  <a:noFill/>
                </a:ln>
                <a:solidFill>
                  <a:schemeClr val="tx1"/>
                </a:solidFill>
                <a:effectLst/>
                <a:uLnTx/>
                <a:uFillTx/>
                <a:latin typeface="Courier New" pitchFamily="49" charset="0"/>
                <a:ea typeface="Fixedsys Excelsior 2.00" pitchFamily="34" charset="0"/>
                <a:cs typeface="Courier New" pitchFamily="49" charset="0"/>
              </a:rPr>
              <a:t>   1   1/2</a:t>
            </a:r>
            <a:r>
              <a:rPr kumimoji="0" lang="en-US" sz="26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-5</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600" dirty="0" smtClean="0">
                <a:latin typeface="Courier New" pitchFamily="49" charset="0"/>
                <a:ea typeface="Fixedsys Excelsior 2.00" pitchFamily="34" charset="0"/>
                <a:cs typeface="Courier New" pitchFamily="49" charset="0"/>
              </a:rPr>
              <a:t>0</a:t>
            </a:r>
            <a:r>
              <a:rPr kumimoji="0" lang="en-US" sz="26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a:t>
            </a:r>
            <a:r>
              <a:rPr kumimoji="0" lang="en-US" sz="2600" b="0" i="0" u="none" strike="noStrike" kern="1200" cap="none" spc="0" normalizeH="0" noProof="0" dirty="0" smtClean="0">
                <a:ln>
                  <a:noFill/>
                </a:ln>
                <a:solidFill>
                  <a:schemeClr val="tx1"/>
                </a:solidFill>
                <a:effectLst/>
                <a:uLnTx/>
                <a:uFillTx/>
                <a:latin typeface="Courier New" pitchFamily="49" charset="0"/>
                <a:ea typeface="Fixedsys Excelsior 2.00" pitchFamily="34" charset="0"/>
                <a:cs typeface="Courier New" pitchFamily="49" charset="0"/>
              </a:rPr>
              <a:t> 0</a:t>
            </a:r>
            <a:r>
              <a:rPr kumimoji="0" lang="en-US" sz="26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a:t>
            </a:r>
            <a:r>
              <a:rPr lang="en-US" sz="2600" noProof="0" dirty="0" smtClean="0">
                <a:latin typeface="Courier New" pitchFamily="49" charset="0"/>
                <a:ea typeface="Fixedsys Excelsior 2.00" pitchFamily="34" charset="0"/>
                <a:cs typeface="Courier New" pitchFamily="49" charset="0"/>
              </a:rPr>
              <a:t>1</a:t>
            </a:r>
            <a:r>
              <a:rPr kumimoji="0" lang="en-US" sz="26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z   1/4  </a:t>
            </a:r>
            <a:r>
              <a:rPr lang="en-US" sz="2600" dirty="0" smtClean="0">
                <a:latin typeface="Courier New" pitchFamily="49" charset="0"/>
                <a:ea typeface="Fixedsys Excelsior 2.00" pitchFamily="34" charset="0"/>
                <a:cs typeface="Courier New" pitchFamily="49" charset="0"/>
              </a:rPr>
              <a:t>1/2</a:t>
            </a:r>
            <a:r>
              <a:rPr kumimoji="0" lang="en-US" sz="26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a:t>
            </a:r>
            <a:r>
              <a:rPr lang="en-US" sz="2600" dirty="0" smtClean="0">
                <a:latin typeface="Courier New" pitchFamily="49" charset="0"/>
                <a:ea typeface="Fixedsys Excelsior 2.00" pitchFamily="34" charset="0"/>
                <a:cs typeface="Courier New" pitchFamily="49" charset="0"/>
              </a:rPr>
              <a:t>3/4</a:t>
            </a:r>
            <a:r>
              <a:rPr kumimoji="0" lang="en-US" sz="2600" b="0" i="0" u="none" strike="noStrike" kern="1200" cap="none" spc="0" normalizeH="0" baseline="0" noProof="0" dirty="0" smtClean="0">
                <a:ln>
                  <a:noFill/>
                </a:ln>
                <a:solidFill>
                  <a:schemeClr val="tx1"/>
                </a:solidFill>
                <a:effectLst/>
                <a:uLnTx/>
                <a:uFillTx/>
                <a:latin typeface="Courier New" pitchFamily="49" charset="0"/>
                <a:ea typeface="Fixedsys Excelsior 2.00" pitchFamily="34" charset="0"/>
                <a:cs typeface="Courier New" pitchFamily="49" charset="0"/>
              </a:rPr>
              <a:t>   8</a:t>
            </a:r>
            <a:endParaRPr kumimoji="0" lang="nl-NL" sz="2600" b="0" i="0" u="none" strike="noStrike" kern="1200" cap="none" spc="0" normalizeH="0" baseline="0" noProof="0" dirty="0">
              <a:ln>
                <a:noFill/>
              </a:ln>
              <a:solidFill>
                <a:schemeClr val="tx1"/>
              </a:solidFill>
              <a:effectLst/>
              <a:uLnTx/>
              <a:uFillTx/>
              <a:latin typeface="Courier New" pitchFamily="49" charset="0"/>
              <a:ea typeface="Fixedsys Excelsior 2.00" pitchFamily="34" charset="0"/>
              <a:cs typeface="Courier New"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544" y="0"/>
            <a:ext cx="8229600" cy="850106"/>
          </a:xfrm>
        </p:spPr>
        <p:txBody>
          <a:bodyPr/>
          <a:lstStyle/>
          <a:p>
            <a:r>
              <a:rPr lang="en-US" dirty="0" smtClean="0"/>
              <a:t>Projection</a:t>
            </a:r>
            <a:endParaRPr lang="nl-NL" dirty="0"/>
          </a:p>
        </p:txBody>
      </p:sp>
      <p:cxnSp>
        <p:nvCxnSpPr>
          <p:cNvPr id="5" name="Rechte verbindingslijn 4"/>
          <p:cNvCxnSpPr/>
          <p:nvPr/>
        </p:nvCxnSpPr>
        <p:spPr>
          <a:xfrm flipH="1">
            <a:off x="2195736" y="908720"/>
            <a:ext cx="4608512" cy="3096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Rechte verbindingslijn 7"/>
          <p:cNvCxnSpPr/>
          <p:nvPr/>
        </p:nvCxnSpPr>
        <p:spPr>
          <a:xfrm flipH="1">
            <a:off x="1763688" y="2492896"/>
            <a:ext cx="525658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Rechte verbindingslijn 9"/>
          <p:cNvCxnSpPr/>
          <p:nvPr/>
        </p:nvCxnSpPr>
        <p:spPr>
          <a:xfrm>
            <a:off x="4427984" y="908720"/>
            <a:ext cx="0" cy="295232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kstvak 11"/>
          <p:cNvSpPr txBox="1"/>
          <p:nvPr/>
        </p:nvSpPr>
        <p:spPr>
          <a:xfrm>
            <a:off x="1979712" y="3501008"/>
            <a:ext cx="317716" cy="461665"/>
          </a:xfrm>
          <a:prstGeom prst="rect">
            <a:avLst/>
          </a:prstGeom>
          <a:noFill/>
        </p:spPr>
        <p:txBody>
          <a:bodyPr wrap="none" rtlCol="0">
            <a:spAutoFit/>
          </a:bodyPr>
          <a:lstStyle/>
          <a:p>
            <a:r>
              <a:rPr lang="en-US" sz="2400" dirty="0" smtClean="0"/>
              <a:t>x</a:t>
            </a:r>
            <a:endParaRPr lang="nl-NL" sz="2400" dirty="0"/>
          </a:p>
        </p:txBody>
      </p:sp>
      <p:sp>
        <p:nvSpPr>
          <p:cNvPr id="13" name="Tekstvak 12"/>
          <p:cNvSpPr txBox="1"/>
          <p:nvPr/>
        </p:nvSpPr>
        <p:spPr>
          <a:xfrm>
            <a:off x="6660232" y="2564904"/>
            <a:ext cx="324128" cy="461665"/>
          </a:xfrm>
          <a:prstGeom prst="rect">
            <a:avLst/>
          </a:prstGeom>
          <a:noFill/>
        </p:spPr>
        <p:txBody>
          <a:bodyPr wrap="none" rtlCol="0">
            <a:spAutoFit/>
          </a:bodyPr>
          <a:lstStyle/>
          <a:p>
            <a:r>
              <a:rPr lang="en-US" sz="2400" dirty="0" smtClean="0"/>
              <a:t>y</a:t>
            </a:r>
            <a:endParaRPr lang="nl-NL" sz="2400" dirty="0"/>
          </a:p>
        </p:txBody>
      </p:sp>
      <p:sp>
        <p:nvSpPr>
          <p:cNvPr id="14" name="Tekstvak 13"/>
          <p:cNvSpPr txBox="1"/>
          <p:nvPr/>
        </p:nvSpPr>
        <p:spPr>
          <a:xfrm>
            <a:off x="4572000" y="908720"/>
            <a:ext cx="306494" cy="461665"/>
          </a:xfrm>
          <a:prstGeom prst="rect">
            <a:avLst/>
          </a:prstGeom>
          <a:noFill/>
        </p:spPr>
        <p:txBody>
          <a:bodyPr wrap="none" rtlCol="0">
            <a:spAutoFit/>
          </a:bodyPr>
          <a:lstStyle/>
          <a:p>
            <a:r>
              <a:rPr lang="en-US" sz="2400" dirty="0" smtClean="0"/>
              <a:t>z</a:t>
            </a:r>
            <a:endParaRPr lang="nl-NL" sz="2400" dirty="0"/>
          </a:p>
        </p:txBody>
      </p:sp>
      <p:sp>
        <p:nvSpPr>
          <p:cNvPr id="15" name="Rechthoek 14"/>
          <p:cNvSpPr/>
          <p:nvPr/>
        </p:nvSpPr>
        <p:spPr>
          <a:xfrm>
            <a:off x="3203848" y="1772816"/>
            <a:ext cx="2520280" cy="13681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5-puntige ster 15"/>
          <p:cNvSpPr/>
          <p:nvPr/>
        </p:nvSpPr>
        <p:spPr>
          <a:xfrm>
            <a:off x="5940152" y="404664"/>
            <a:ext cx="432048" cy="432048"/>
          </a:xfrm>
          <a:prstGeom prst="star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Lachebekje 16"/>
          <p:cNvSpPr/>
          <p:nvPr/>
        </p:nvSpPr>
        <p:spPr>
          <a:xfrm>
            <a:off x="2555776" y="3212976"/>
            <a:ext cx="648072" cy="648072"/>
          </a:xfrm>
          <a:prstGeom prst="smileyFac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9" name="Rechte verbindingslijn 18"/>
          <p:cNvCxnSpPr/>
          <p:nvPr/>
        </p:nvCxnSpPr>
        <p:spPr>
          <a:xfrm flipV="1">
            <a:off x="2987824" y="620688"/>
            <a:ext cx="3168352" cy="2808312"/>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4" name="Rechte verbindingslijn 43"/>
          <p:cNvCxnSpPr/>
          <p:nvPr/>
        </p:nvCxnSpPr>
        <p:spPr>
          <a:xfrm flipH="1">
            <a:off x="4499992" y="1988840"/>
            <a:ext cx="288032"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7" name="Rechte verbindingslijn 46"/>
          <p:cNvCxnSpPr/>
          <p:nvPr/>
        </p:nvCxnSpPr>
        <p:spPr>
          <a:xfrm flipV="1">
            <a:off x="4644008" y="1844824"/>
            <a:ext cx="0" cy="288032"/>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
        <p:nvSpPr>
          <p:cNvPr id="49" name="Tekstvak 48"/>
          <p:cNvSpPr txBox="1"/>
          <p:nvPr/>
        </p:nvSpPr>
        <p:spPr>
          <a:xfrm>
            <a:off x="0" y="4293096"/>
            <a:ext cx="9144000" cy="2031325"/>
          </a:xfrm>
          <a:prstGeom prst="rect">
            <a:avLst/>
          </a:prstGeom>
          <a:solidFill>
            <a:schemeClr val="accent1">
              <a:lumMod val="40000"/>
              <a:lumOff val="60000"/>
            </a:schemeClr>
          </a:solidFill>
        </p:spPr>
        <p:txBody>
          <a:bodyPr wrap="square" rtlCol="0">
            <a:spAutoFit/>
          </a:bodyPr>
          <a:lstStyle/>
          <a:p>
            <a:r>
              <a:rPr lang="en-US" b="1" dirty="0" smtClean="0"/>
              <a:t>Line:</a:t>
            </a:r>
            <a:r>
              <a:rPr lang="en-US" dirty="0" smtClean="0"/>
              <a:t>     </a:t>
            </a:r>
            <a:r>
              <a:rPr lang="en-US" dirty="0" err="1" smtClean="0"/>
              <a:t>lineVec</a:t>
            </a:r>
            <a:r>
              <a:rPr lang="en-US" dirty="0" smtClean="0"/>
              <a:t> == </a:t>
            </a:r>
            <a:r>
              <a:rPr lang="en-US" dirty="0" err="1" smtClean="0"/>
              <a:t>supportVecLine</a:t>
            </a:r>
            <a:r>
              <a:rPr lang="en-US" dirty="0" smtClean="0"/>
              <a:t> + a * </a:t>
            </a:r>
            <a:r>
              <a:rPr lang="en-US" dirty="0" err="1" smtClean="0"/>
              <a:t>directionVecLine</a:t>
            </a:r>
            <a:endParaRPr lang="en-US" dirty="0" smtClean="0"/>
          </a:p>
          <a:p>
            <a:r>
              <a:rPr lang="en-US" b="1" dirty="0" smtClean="0"/>
              <a:t>Plane:  </a:t>
            </a:r>
            <a:r>
              <a:rPr lang="en-US" dirty="0" err="1" smtClean="0"/>
              <a:t>planeVec</a:t>
            </a:r>
            <a:r>
              <a:rPr lang="en-US" dirty="0" smtClean="0"/>
              <a:t> == </a:t>
            </a:r>
            <a:r>
              <a:rPr lang="en-US" dirty="0" err="1" smtClean="0"/>
              <a:t>supVecPlane</a:t>
            </a:r>
            <a:r>
              <a:rPr lang="en-US" dirty="0" smtClean="0"/>
              <a:t> + b * dirVec1Plane + c * dirVec2Plane</a:t>
            </a:r>
          </a:p>
          <a:p>
            <a:endParaRPr lang="en-US" dirty="0" smtClean="0"/>
          </a:p>
          <a:p>
            <a:r>
              <a:rPr lang="en-US" b="1" dirty="0" smtClean="0"/>
              <a:t>Intersection:  </a:t>
            </a:r>
            <a:r>
              <a:rPr lang="en-US" dirty="0" err="1" smtClean="0"/>
              <a:t>lineVec</a:t>
            </a:r>
            <a:r>
              <a:rPr lang="en-US" dirty="0" smtClean="0"/>
              <a:t> == </a:t>
            </a:r>
            <a:r>
              <a:rPr lang="en-US" dirty="0" err="1" smtClean="0"/>
              <a:t>planeVec</a:t>
            </a:r>
            <a:r>
              <a:rPr lang="en-US" dirty="0" smtClean="0"/>
              <a:t>  </a:t>
            </a:r>
            <a:r>
              <a:rPr lang="en-US" b="1" dirty="0" smtClean="0"/>
              <a:t>==&gt;</a:t>
            </a:r>
            <a:r>
              <a:rPr lang="en-US" dirty="0" smtClean="0"/>
              <a:t> </a:t>
            </a:r>
          </a:p>
          <a:p>
            <a:r>
              <a:rPr lang="en-US" dirty="0" smtClean="0"/>
              <a:t>    </a:t>
            </a:r>
            <a:r>
              <a:rPr lang="en-US" dirty="0" err="1" smtClean="0"/>
              <a:t>supportVecLine</a:t>
            </a:r>
            <a:r>
              <a:rPr lang="en-US" dirty="0" smtClean="0"/>
              <a:t> + a * </a:t>
            </a:r>
            <a:r>
              <a:rPr lang="en-US" dirty="0" err="1" smtClean="0"/>
              <a:t>directionVecLine</a:t>
            </a:r>
            <a:r>
              <a:rPr lang="en-US" dirty="0" smtClean="0"/>
              <a:t> == </a:t>
            </a:r>
            <a:r>
              <a:rPr lang="en-US" dirty="0" err="1" smtClean="0"/>
              <a:t>supVecPlane</a:t>
            </a:r>
            <a:r>
              <a:rPr lang="en-US" dirty="0" smtClean="0"/>
              <a:t> + b * dirVec1Plane + c * dirVec2Plane</a:t>
            </a:r>
          </a:p>
          <a:p>
            <a:endParaRPr lang="en-US" dirty="0" smtClean="0"/>
          </a:p>
          <a:p>
            <a:r>
              <a:rPr lang="en-US" b="1" dirty="0" smtClean="0"/>
              <a:t>In figure: </a:t>
            </a:r>
            <a:r>
              <a:rPr lang="en-US" dirty="0" err="1" smtClean="0"/>
              <a:t>eyeVec</a:t>
            </a:r>
            <a:r>
              <a:rPr lang="en-US" dirty="0" smtClean="0"/>
              <a:t> + a * (</a:t>
            </a:r>
            <a:r>
              <a:rPr lang="en-US" dirty="0" err="1" smtClean="0"/>
              <a:t>starVec</a:t>
            </a:r>
            <a:r>
              <a:rPr lang="en-US" dirty="0" smtClean="0"/>
              <a:t> – </a:t>
            </a:r>
            <a:r>
              <a:rPr lang="en-US" dirty="0" err="1" smtClean="0"/>
              <a:t>eyeVec</a:t>
            </a:r>
            <a:r>
              <a:rPr lang="en-US" dirty="0" smtClean="0"/>
              <a:t>)  ==  b* (0 1 0) + c* (0 0 1)   (3 equations, 3 unknowns)</a:t>
            </a:r>
            <a:endParaRPr lang="nl-NL"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692696"/>
          </a:xfrm>
        </p:spPr>
        <p:txBody>
          <a:bodyPr>
            <a:normAutofit fontScale="90000"/>
          </a:bodyPr>
          <a:lstStyle/>
          <a:p>
            <a:r>
              <a:rPr lang="nl-NL" dirty="0" err="1" smtClean="0"/>
              <a:t>Rotation</a:t>
            </a:r>
            <a:r>
              <a:rPr lang="nl-NL" dirty="0" smtClean="0"/>
              <a:t> </a:t>
            </a:r>
            <a:r>
              <a:rPr lang="nl-NL" dirty="0" err="1" smtClean="0"/>
              <a:t>around</a:t>
            </a:r>
            <a:r>
              <a:rPr lang="nl-NL" dirty="0" smtClean="0"/>
              <a:t> </a:t>
            </a:r>
            <a:r>
              <a:rPr lang="nl-NL" dirty="0" err="1" smtClean="0"/>
              <a:t>origin</a:t>
            </a:r>
            <a:endParaRPr lang="nl-NL" dirty="0"/>
          </a:p>
        </p:txBody>
      </p:sp>
      <p:sp>
        <p:nvSpPr>
          <p:cNvPr id="5" name="Oval 4"/>
          <p:cNvSpPr/>
          <p:nvPr/>
        </p:nvSpPr>
        <p:spPr>
          <a:xfrm>
            <a:off x="1547664" y="1052736"/>
            <a:ext cx="5832648" cy="56166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7" name="Straight Connector 6"/>
          <p:cNvCxnSpPr/>
          <p:nvPr/>
        </p:nvCxnSpPr>
        <p:spPr>
          <a:xfrm>
            <a:off x="1187624" y="3789040"/>
            <a:ext cx="70567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4565416" y="836712"/>
            <a:ext cx="46348" cy="6192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565416" y="2708920"/>
            <a:ext cx="2670880" cy="108012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4565416" y="1268760"/>
            <a:ext cx="1335440" cy="25202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306286" y="3419708"/>
            <a:ext cx="295274" cy="369332"/>
          </a:xfrm>
          <a:prstGeom prst="rect">
            <a:avLst/>
          </a:prstGeom>
          <a:noFill/>
        </p:spPr>
        <p:txBody>
          <a:bodyPr wrap="none" rtlCol="0">
            <a:spAutoFit/>
          </a:bodyPr>
          <a:lstStyle/>
          <a:p>
            <a:r>
              <a:rPr lang="nl-NL" dirty="0" smtClean="0"/>
              <a:t>a</a:t>
            </a:r>
            <a:endParaRPr lang="nl-NL" dirty="0"/>
          </a:p>
        </p:txBody>
      </p:sp>
      <p:sp>
        <p:nvSpPr>
          <p:cNvPr id="22" name="TextBox 21"/>
          <p:cNvSpPr txBox="1"/>
          <p:nvPr/>
        </p:nvSpPr>
        <p:spPr>
          <a:xfrm>
            <a:off x="4937862" y="3235042"/>
            <a:ext cx="306494" cy="369332"/>
          </a:xfrm>
          <a:prstGeom prst="rect">
            <a:avLst/>
          </a:prstGeom>
          <a:noFill/>
        </p:spPr>
        <p:txBody>
          <a:bodyPr wrap="none" rtlCol="0">
            <a:spAutoFit/>
          </a:bodyPr>
          <a:lstStyle/>
          <a:p>
            <a:r>
              <a:rPr lang="nl-NL" dirty="0"/>
              <a:t>b</a:t>
            </a:r>
          </a:p>
        </p:txBody>
      </p:sp>
      <p:cxnSp>
        <p:nvCxnSpPr>
          <p:cNvPr id="24" name="Straight Connector 23"/>
          <p:cNvCxnSpPr/>
          <p:nvPr/>
        </p:nvCxnSpPr>
        <p:spPr>
          <a:xfrm>
            <a:off x="5900856" y="1268760"/>
            <a:ext cx="759376" cy="172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58" idx="0"/>
          </p:cNvCxnSpPr>
          <p:nvPr/>
        </p:nvCxnSpPr>
        <p:spPr>
          <a:xfrm flipH="1">
            <a:off x="6644634" y="1289012"/>
            <a:ext cx="15598" cy="2531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339461" y="2793927"/>
            <a:ext cx="117836" cy="234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6344122" y="2725615"/>
            <a:ext cx="179770" cy="683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6475978" y="3604374"/>
            <a:ext cx="1" cy="184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480441" y="3612222"/>
            <a:ext cx="176269" cy="0"/>
          </a:xfrm>
          <a:prstGeom prst="line">
            <a:avLst/>
          </a:prstGeom>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932040" y="4149080"/>
            <a:ext cx="1323760" cy="369332"/>
          </a:xfrm>
          <a:prstGeom prst="rect">
            <a:avLst/>
          </a:prstGeom>
          <a:noFill/>
        </p:spPr>
        <p:txBody>
          <a:bodyPr wrap="none" rtlCol="0">
            <a:spAutoFit/>
          </a:bodyPr>
          <a:lstStyle/>
          <a:p>
            <a:r>
              <a:rPr lang="nl-NL" dirty="0" smtClean="0">
                <a:solidFill>
                  <a:srgbClr val="FF0000"/>
                </a:solidFill>
              </a:rPr>
              <a:t>r cos a cos b</a:t>
            </a:r>
            <a:endParaRPr lang="nl-NL" dirty="0">
              <a:solidFill>
                <a:srgbClr val="FF0000"/>
              </a:solidFill>
            </a:endParaRPr>
          </a:p>
        </p:txBody>
      </p:sp>
      <p:sp>
        <p:nvSpPr>
          <p:cNvPr id="48" name="TextBox 47"/>
          <p:cNvSpPr txBox="1"/>
          <p:nvPr/>
        </p:nvSpPr>
        <p:spPr>
          <a:xfrm>
            <a:off x="5436096" y="2996952"/>
            <a:ext cx="799899" cy="369332"/>
          </a:xfrm>
          <a:prstGeom prst="rect">
            <a:avLst/>
          </a:prstGeom>
          <a:noFill/>
        </p:spPr>
        <p:txBody>
          <a:bodyPr wrap="none" rtlCol="0">
            <a:spAutoFit/>
          </a:bodyPr>
          <a:lstStyle/>
          <a:p>
            <a:r>
              <a:rPr lang="nl-NL" dirty="0" smtClean="0"/>
              <a:t>r cos b</a:t>
            </a:r>
            <a:endParaRPr lang="nl-NL" dirty="0"/>
          </a:p>
        </p:txBody>
      </p:sp>
      <p:sp>
        <p:nvSpPr>
          <p:cNvPr id="49" name="TextBox 48"/>
          <p:cNvSpPr txBox="1"/>
          <p:nvPr/>
        </p:nvSpPr>
        <p:spPr>
          <a:xfrm>
            <a:off x="5715572" y="1953335"/>
            <a:ext cx="756938" cy="369332"/>
          </a:xfrm>
          <a:prstGeom prst="rect">
            <a:avLst/>
          </a:prstGeom>
          <a:noFill/>
        </p:spPr>
        <p:txBody>
          <a:bodyPr wrap="none" rtlCol="0">
            <a:spAutoFit/>
          </a:bodyPr>
          <a:lstStyle/>
          <a:p>
            <a:r>
              <a:rPr lang="nl-NL" dirty="0" smtClean="0"/>
              <a:t>r sin b</a:t>
            </a:r>
            <a:endParaRPr lang="nl-NL" dirty="0"/>
          </a:p>
        </p:txBody>
      </p:sp>
      <p:cxnSp>
        <p:nvCxnSpPr>
          <p:cNvPr id="53" name="Straight Connector 52"/>
          <p:cNvCxnSpPr>
            <a:endCxn id="58" idx="0"/>
          </p:cNvCxnSpPr>
          <p:nvPr/>
        </p:nvCxnSpPr>
        <p:spPr>
          <a:xfrm>
            <a:off x="5900856" y="1289012"/>
            <a:ext cx="759376" cy="0"/>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421587" y="2356283"/>
            <a:ext cx="295274" cy="369332"/>
          </a:xfrm>
          <a:prstGeom prst="rect">
            <a:avLst/>
          </a:prstGeom>
          <a:noFill/>
        </p:spPr>
        <p:txBody>
          <a:bodyPr wrap="none" rtlCol="0">
            <a:spAutoFit/>
          </a:bodyPr>
          <a:lstStyle/>
          <a:p>
            <a:r>
              <a:rPr lang="nl-NL" dirty="0" smtClean="0"/>
              <a:t>a</a:t>
            </a:r>
            <a:endParaRPr lang="nl-NL" dirty="0"/>
          </a:p>
        </p:txBody>
      </p:sp>
      <p:sp>
        <p:nvSpPr>
          <p:cNvPr id="55" name="TextBox 54"/>
          <p:cNvSpPr txBox="1"/>
          <p:nvPr/>
        </p:nvSpPr>
        <p:spPr>
          <a:xfrm>
            <a:off x="6876256" y="1916832"/>
            <a:ext cx="1280800" cy="369332"/>
          </a:xfrm>
          <a:prstGeom prst="rect">
            <a:avLst/>
          </a:prstGeom>
          <a:noFill/>
        </p:spPr>
        <p:txBody>
          <a:bodyPr wrap="none" rtlCol="0">
            <a:spAutoFit/>
          </a:bodyPr>
          <a:lstStyle/>
          <a:p>
            <a:r>
              <a:rPr lang="nl-NL" dirty="0" smtClean="0">
                <a:solidFill>
                  <a:srgbClr val="FF0000"/>
                </a:solidFill>
              </a:rPr>
              <a:t>r cos a sin b</a:t>
            </a:r>
            <a:endParaRPr lang="nl-NL" dirty="0">
              <a:solidFill>
                <a:srgbClr val="FF0000"/>
              </a:solidFill>
            </a:endParaRPr>
          </a:p>
        </p:txBody>
      </p:sp>
      <p:sp>
        <p:nvSpPr>
          <p:cNvPr id="56" name="TextBox 55"/>
          <p:cNvSpPr txBox="1"/>
          <p:nvPr/>
        </p:nvSpPr>
        <p:spPr>
          <a:xfrm>
            <a:off x="6876256" y="3212976"/>
            <a:ext cx="1280800" cy="369332"/>
          </a:xfrm>
          <a:prstGeom prst="rect">
            <a:avLst/>
          </a:prstGeom>
          <a:noFill/>
        </p:spPr>
        <p:txBody>
          <a:bodyPr wrap="none" rtlCol="0">
            <a:spAutoFit/>
          </a:bodyPr>
          <a:lstStyle/>
          <a:p>
            <a:r>
              <a:rPr lang="nl-NL" dirty="0" smtClean="0">
                <a:solidFill>
                  <a:srgbClr val="FF0000"/>
                </a:solidFill>
              </a:rPr>
              <a:t>r sin a cos b</a:t>
            </a:r>
            <a:endParaRPr lang="nl-NL" dirty="0">
              <a:solidFill>
                <a:srgbClr val="FF0000"/>
              </a:solidFill>
            </a:endParaRPr>
          </a:p>
        </p:txBody>
      </p:sp>
      <p:sp>
        <p:nvSpPr>
          <p:cNvPr id="58" name="Right Brace 57"/>
          <p:cNvSpPr/>
          <p:nvPr/>
        </p:nvSpPr>
        <p:spPr>
          <a:xfrm>
            <a:off x="6660232" y="1289012"/>
            <a:ext cx="288032" cy="1621928"/>
          </a:xfrm>
          <a:prstGeom prst="rightBrace">
            <a:avLst/>
          </a:prstGeom>
          <a:ln w="158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solidFill>
                <a:srgbClr val="FF0000"/>
              </a:solidFill>
            </a:endParaRPr>
          </a:p>
        </p:txBody>
      </p:sp>
      <p:sp>
        <p:nvSpPr>
          <p:cNvPr id="60" name="Right Brace 59"/>
          <p:cNvSpPr/>
          <p:nvPr/>
        </p:nvSpPr>
        <p:spPr>
          <a:xfrm>
            <a:off x="6660233" y="2996952"/>
            <a:ext cx="288032" cy="792088"/>
          </a:xfrm>
          <a:prstGeom prst="rightBrace">
            <a:avLst/>
          </a:prstGeom>
          <a:ln w="158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solidFill>
                <a:srgbClr val="FF0000"/>
              </a:solidFill>
            </a:endParaRPr>
          </a:p>
        </p:txBody>
      </p:sp>
      <p:sp>
        <p:nvSpPr>
          <p:cNvPr id="3" name="TextBox 2"/>
          <p:cNvSpPr txBox="1"/>
          <p:nvPr/>
        </p:nvSpPr>
        <p:spPr>
          <a:xfrm>
            <a:off x="179512" y="5517232"/>
            <a:ext cx="8784976" cy="1200329"/>
          </a:xfrm>
          <a:prstGeom prst="rect">
            <a:avLst/>
          </a:prstGeom>
          <a:solidFill>
            <a:schemeClr val="accent1">
              <a:lumMod val="40000"/>
              <a:lumOff val="60000"/>
            </a:schemeClr>
          </a:solidFill>
        </p:spPr>
        <p:txBody>
          <a:bodyPr wrap="square" rtlCol="0">
            <a:spAutoFit/>
          </a:bodyPr>
          <a:lstStyle/>
          <a:p>
            <a:r>
              <a:rPr lang="en-US" dirty="0" smtClean="0"/>
              <a:t>    x          r </a:t>
            </a:r>
            <a:r>
              <a:rPr lang="en-US" dirty="0" err="1" smtClean="0"/>
              <a:t>cos</a:t>
            </a:r>
            <a:r>
              <a:rPr lang="en-US" dirty="0" smtClean="0"/>
              <a:t> a                                 </a:t>
            </a:r>
            <a:r>
              <a:rPr lang="en-US" b="1" dirty="0" smtClean="0"/>
              <a:t>Rotation </a:t>
            </a:r>
            <a:r>
              <a:rPr lang="en-US" b="1" dirty="0" err="1" smtClean="0"/>
              <a:t>Rb</a:t>
            </a:r>
            <a:r>
              <a:rPr lang="en-US" b="1" dirty="0" smtClean="0"/>
              <a:t> in x y plane:</a:t>
            </a:r>
          </a:p>
          <a:p>
            <a:r>
              <a:rPr lang="en-US" dirty="0" smtClean="0"/>
              <a:t>    y          r sin a</a:t>
            </a:r>
          </a:p>
          <a:p>
            <a:r>
              <a:rPr lang="en-US" dirty="0" smtClean="0"/>
              <a:t>    x’         r </a:t>
            </a:r>
            <a:r>
              <a:rPr lang="en-US" dirty="0" err="1" smtClean="0"/>
              <a:t>cos</a:t>
            </a:r>
            <a:r>
              <a:rPr lang="en-US" dirty="0" smtClean="0"/>
              <a:t> a </a:t>
            </a:r>
            <a:r>
              <a:rPr lang="en-US" dirty="0" err="1" smtClean="0"/>
              <a:t>cos</a:t>
            </a:r>
            <a:r>
              <a:rPr lang="en-US" dirty="0" smtClean="0"/>
              <a:t> b - r sin a sin b          x </a:t>
            </a:r>
            <a:r>
              <a:rPr lang="en-US" dirty="0" err="1" smtClean="0"/>
              <a:t>cos</a:t>
            </a:r>
            <a:r>
              <a:rPr lang="en-US" dirty="0" smtClean="0"/>
              <a:t> b - y sin b             </a:t>
            </a:r>
            <a:r>
              <a:rPr lang="en-US" dirty="0" err="1" smtClean="0"/>
              <a:t>cos</a:t>
            </a:r>
            <a:r>
              <a:rPr lang="en-US" dirty="0" smtClean="0"/>
              <a:t> b  -sin b       x</a:t>
            </a:r>
          </a:p>
          <a:p>
            <a:r>
              <a:rPr lang="en-US" dirty="0" smtClean="0"/>
              <a:t>    y’         r </a:t>
            </a:r>
            <a:r>
              <a:rPr lang="en-US" dirty="0" err="1" smtClean="0"/>
              <a:t>cos</a:t>
            </a:r>
            <a:r>
              <a:rPr lang="en-US" dirty="0" smtClean="0"/>
              <a:t> a sin b + r sin a </a:t>
            </a:r>
            <a:r>
              <a:rPr lang="en-US" dirty="0" err="1" smtClean="0"/>
              <a:t>cos</a:t>
            </a:r>
            <a:r>
              <a:rPr lang="en-US" dirty="0" smtClean="0"/>
              <a:t> b         x sin b + y </a:t>
            </a:r>
            <a:r>
              <a:rPr lang="en-US" dirty="0" err="1" smtClean="0"/>
              <a:t>cos</a:t>
            </a:r>
            <a:r>
              <a:rPr lang="en-US" dirty="0" smtClean="0"/>
              <a:t> b            sin b    </a:t>
            </a:r>
            <a:r>
              <a:rPr lang="en-US" dirty="0" err="1" smtClean="0"/>
              <a:t>cos</a:t>
            </a:r>
            <a:r>
              <a:rPr lang="en-US" dirty="0" smtClean="0"/>
              <a:t> b       y</a:t>
            </a:r>
            <a:endParaRPr lang="nl-NL" dirty="0"/>
          </a:p>
        </p:txBody>
      </p:sp>
      <p:sp>
        <p:nvSpPr>
          <p:cNvPr id="27" name="TextBox 21"/>
          <p:cNvSpPr txBox="1"/>
          <p:nvPr/>
        </p:nvSpPr>
        <p:spPr>
          <a:xfrm>
            <a:off x="4932040" y="2276872"/>
            <a:ext cx="264816" cy="369332"/>
          </a:xfrm>
          <a:prstGeom prst="rect">
            <a:avLst/>
          </a:prstGeom>
          <a:noFill/>
        </p:spPr>
        <p:txBody>
          <a:bodyPr wrap="none" rtlCol="0">
            <a:spAutoFit/>
          </a:bodyPr>
          <a:lstStyle/>
          <a:p>
            <a:r>
              <a:rPr lang="en-US" dirty="0" smtClean="0"/>
              <a:t>r</a:t>
            </a:r>
            <a:endParaRPr lang="nl-NL" dirty="0"/>
          </a:p>
        </p:txBody>
      </p:sp>
      <p:sp>
        <p:nvSpPr>
          <p:cNvPr id="28" name="TextBox 21"/>
          <p:cNvSpPr txBox="1"/>
          <p:nvPr/>
        </p:nvSpPr>
        <p:spPr>
          <a:xfrm>
            <a:off x="5580112" y="620688"/>
            <a:ext cx="432048" cy="646331"/>
          </a:xfrm>
          <a:prstGeom prst="rect">
            <a:avLst/>
          </a:prstGeom>
          <a:noFill/>
        </p:spPr>
        <p:txBody>
          <a:bodyPr wrap="square" rtlCol="0">
            <a:spAutoFit/>
          </a:bodyPr>
          <a:lstStyle/>
          <a:p>
            <a:r>
              <a:rPr lang="en-US" dirty="0" smtClean="0"/>
              <a:t>x’</a:t>
            </a:r>
          </a:p>
          <a:p>
            <a:r>
              <a:rPr lang="en-US" dirty="0" smtClean="0"/>
              <a:t>y’</a:t>
            </a:r>
            <a:endParaRPr lang="nl-NL" dirty="0"/>
          </a:p>
        </p:txBody>
      </p:sp>
      <p:sp>
        <p:nvSpPr>
          <p:cNvPr id="31" name="TextBox 21"/>
          <p:cNvSpPr txBox="1"/>
          <p:nvPr/>
        </p:nvSpPr>
        <p:spPr>
          <a:xfrm>
            <a:off x="7380312" y="2276872"/>
            <a:ext cx="360040" cy="646331"/>
          </a:xfrm>
          <a:prstGeom prst="rect">
            <a:avLst/>
          </a:prstGeom>
          <a:noFill/>
        </p:spPr>
        <p:txBody>
          <a:bodyPr wrap="square" rtlCol="0">
            <a:spAutoFit/>
          </a:bodyPr>
          <a:lstStyle/>
          <a:p>
            <a:r>
              <a:rPr lang="en-US" dirty="0" smtClean="0"/>
              <a:t>x</a:t>
            </a:r>
          </a:p>
          <a:p>
            <a:r>
              <a:rPr lang="en-US" dirty="0" smtClean="0"/>
              <a:t>y</a:t>
            </a:r>
            <a:endParaRPr lang="nl-NL" dirty="0"/>
          </a:p>
        </p:txBody>
      </p:sp>
      <p:sp>
        <p:nvSpPr>
          <p:cNvPr id="32" name="Vierkante haken 31"/>
          <p:cNvSpPr/>
          <p:nvPr/>
        </p:nvSpPr>
        <p:spPr>
          <a:xfrm>
            <a:off x="5580112" y="692696"/>
            <a:ext cx="288032" cy="504056"/>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34" name="Vierkante haken 33"/>
          <p:cNvSpPr/>
          <p:nvPr/>
        </p:nvSpPr>
        <p:spPr>
          <a:xfrm>
            <a:off x="7380312" y="2348880"/>
            <a:ext cx="288032" cy="504056"/>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38" name="Right Brace 59"/>
          <p:cNvSpPr/>
          <p:nvPr/>
        </p:nvSpPr>
        <p:spPr>
          <a:xfrm>
            <a:off x="7956376" y="2708920"/>
            <a:ext cx="352455" cy="1080120"/>
          </a:xfrm>
          <a:prstGeom prst="rightBrace">
            <a:avLst/>
          </a:prstGeom>
          <a:ln w="158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solidFill>
                <a:srgbClr val="FF0000"/>
              </a:solidFill>
            </a:endParaRPr>
          </a:p>
        </p:txBody>
      </p:sp>
      <p:sp>
        <p:nvSpPr>
          <p:cNvPr id="39" name="TextBox 55"/>
          <p:cNvSpPr txBox="1"/>
          <p:nvPr/>
        </p:nvSpPr>
        <p:spPr>
          <a:xfrm>
            <a:off x="8244408" y="2996952"/>
            <a:ext cx="745717" cy="369332"/>
          </a:xfrm>
          <a:prstGeom prst="rect">
            <a:avLst/>
          </a:prstGeom>
          <a:noFill/>
        </p:spPr>
        <p:txBody>
          <a:bodyPr wrap="none" rtlCol="0">
            <a:spAutoFit/>
          </a:bodyPr>
          <a:lstStyle/>
          <a:p>
            <a:r>
              <a:rPr lang="nl-NL" dirty="0" smtClean="0">
                <a:solidFill>
                  <a:srgbClr val="00B050"/>
                </a:solidFill>
              </a:rPr>
              <a:t>r sin a</a:t>
            </a:r>
            <a:endParaRPr lang="nl-NL" dirty="0">
              <a:solidFill>
                <a:srgbClr val="00B050"/>
              </a:solidFill>
            </a:endParaRPr>
          </a:p>
        </p:txBody>
      </p:sp>
      <p:sp>
        <p:nvSpPr>
          <p:cNvPr id="45" name="Right Brace 57"/>
          <p:cNvSpPr/>
          <p:nvPr/>
        </p:nvSpPr>
        <p:spPr>
          <a:xfrm rot="5400000">
            <a:off x="5436096" y="2996952"/>
            <a:ext cx="360040" cy="2088232"/>
          </a:xfrm>
          <a:prstGeom prst="rightBrace">
            <a:avLst/>
          </a:prstGeom>
          <a:ln w="158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solidFill>
                <a:srgbClr val="FF0000"/>
              </a:solidFill>
            </a:endParaRPr>
          </a:p>
        </p:txBody>
      </p:sp>
      <p:sp>
        <p:nvSpPr>
          <p:cNvPr id="46" name="Right Brace 57"/>
          <p:cNvSpPr/>
          <p:nvPr/>
        </p:nvSpPr>
        <p:spPr>
          <a:xfrm rot="5400000">
            <a:off x="5652120" y="3284984"/>
            <a:ext cx="504056" cy="2664296"/>
          </a:xfrm>
          <a:prstGeom prst="rightBrace">
            <a:avLst/>
          </a:prstGeom>
          <a:ln w="158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solidFill>
                <a:srgbClr val="FF0000"/>
              </a:solidFill>
            </a:endParaRPr>
          </a:p>
        </p:txBody>
      </p:sp>
      <p:sp>
        <p:nvSpPr>
          <p:cNvPr id="50" name="TextBox 46"/>
          <p:cNvSpPr txBox="1"/>
          <p:nvPr/>
        </p:nvSpPr>
        <p:spPr>
          <a:xfrm>
            <a:off x="5652120" y="4797152"/>
            <a:ext cx="788677" cy="369332"/>
          </a:xfrm>
          <a:prstGeom prst="rect">
            <a:avLst/>
          </a:prstGeom>
          <a:noFill/>
        </p:spPr>
        <p:txBody>
          <a:bodyPr wrap="none" rtlCol="0">
            <a:spAutoFit/>
          </a:bodyPr>
          <a:lstStyle/>
          <a:p>
            <a:r>
              <a:rPr lang="nl-NL" dirty="0" smtClean="0">
                <a:solidFill>
                  <a:srgbClr val="00B050"/>
                </a:solidFill>
              </a:rPr>
              <a:t>r cos a</a:t>
            </a:r>
            <a:endParaRPr lang="nl-NL" dirty="0">
              <a:solidFill>
                <a:srgbClr val="00B050"/>
              </a:solidFill>
            </a:endParaRPr>
          </a:p>
        </p:txBody>
      </p:sp>
      <p:sp>
        <p:nvSpPr>
          <p:cNvPr id="51" name="Right Brace 59"/>
          <p:cNvSpPr/>
          <p:nvPr/>
        </p:nvSpPr>
        <p:spPr>
          <a:xfrm rot="-5400000">
            <a:off x="6120172" y="728700"/>
            <a:ext cx="324036" cy="684076"/>
          </a:xfrm>
          <a:prstGeom prst="rightBrace">
            <a:avLst/>
          </a:prstGeom>
          <a:ln w="158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solidFill>
                <a:srgbClr val="FF0000"/>
              </a:solidFill>
            </a:endParaRPr>
          </a:p>
        </p:txBody>
      </p:sp>
      <p:sp>
        <p:nvSpPr>
          <p:cNvPr id="52" name="TextBox 54"/>
          <p:cNvSpPr txBox="1"/>
          <p:nvPr/>
        </p:nvSpPr>
        <p:spPr>
          <a:xfrm>
            <a:off x="6156176" y="548680"/>
            <a:ext cx="1237839" cy="369332"/>
          </a:xfrm>
          <a:prstGeom prst="rect">
            <a:avLst/>
          </a:prstGeom>
          <a:noFill/>
        </p:spPr>
        <p:txBody>
          <a:bodyPr wrap="none" rtlCol="0">
            <a:spAutoFit/>
          </a:bodyPr>
          <a:lstStyle/>
          <a:p>
            <a:r>
              <a:rPr lang="nl-NL" dirty="0" smtClean="0">
                <a:solidFill>
                  <a:srgbClr val="FF0000"/>
                </a:solidFill>
              </a:rPr>
              <a:t>r sin a sin b</a:t>
            </a:r>
            <a:endParaRPr lang="nl-NL" dirty="0">
              <a:solidFill>
                <a:srgbClr val="FF0000"/>
              </a:solidFill>
            </a:endParaRPr>
          </a:p>
        </p:txBody>
      </p:sp>
      <p:sp>
        <p:nvSpPr>
          <p:cNvPr id="61" name="Vierkante haken 60"/>
          <p:cNvSpPr/>
          <p:nvPr/>
        </p:nvSpPr>
        <p:spPr>
          <a:xfrm>
            <a:off x="395536" y="5589240"/>
            <a:ext cx="288032" cy="504056"/>
          </a:xfrm>
          <a:prstGeom prst="bracketPair">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62" name="Vierkante haken 61"/>
          <p:cNvSpPr/>
          <p:nvPr/>
        </p:nvSpPr>
        <p:spPr>
          <a:xfrm>
            <a:off x="395536" y="6165304"/>
            <a:ext cx="288032" cy="504056"/>
          </a:xfrm>
          <a:prstGeom prst="bracketPair">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63" name="Vierkante haken 62"/>
          <p:cNvSpPr/>
          <p:nvPr/>
        </p:nvSpPr>
        <p:spPr>
          <a:xfrm>
            <a:off x="1043608" y="5589240"/>
            <a:ext cx="720080" cy="504056"/>
          </a:xfrm>
          <a:prstGeom prst="bracketPair">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64" name="Vierkante haken 63"/>
          <p:cNvSpPr/>
          <p:nvPr/>
        </p:nvSpPr>
        <p:spPr>
          <a:xfrm>
            <a:off x="1043608" y="6165304"/>
            <a:ext cx="2520280" cy="504056"/>
          </a:xfrm>
          <a:prstGeom prst="bracketPair">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65" name="Vierkante haken 64"/>
          <p:cNvSpPr/>
          <p:nvPr/>
        </p:nvSpPr>
        <p:spPr>
          <a:xfrm>
            <a:off x="5940152" y="6165304"/>
            <a:ext cx="1296144" cy="504056"/>
          </a:xfrm>
          <a:prstGeom prst="bracketPair">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66" name="Vierkante haken 65"/>
          <p:cNvSpPr/>
          <p:nvPr/>
        </p:nvSpPr>
        <p:spPr>
          <a:xfrm>
            <a:off x="7452320" y="6165304"/>
            <a:ext cx="216024" cy="504056"/>
          </a:xfrm>
          <a:prstGeom prst="bracketPair">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68" name="Tekstvak 67"/>
          <p:cNvSpPr txBox="1"/>
          <p:nvPr/>
        </p:nvSpPr>
        <p:spPr>
          <a:xfrm>
            <a:off x="710251" y="5653411"/>
            <a:ext cx="300082" cy="369332"/>
          </a:xfrm>
          <a:prstGeom prst="rect">
            <a:avLst/>
          </a:prstGeom>
          <a:noFill/>
        </p:spPr>
        <p:txBody>
          <a:bodyPr wrap="none" rtlCol="0">
            <a:spAutoFit/>
          </a:bodyPr>
          <a:lstStyle/>
          <a:p>
            <a:r>
              <a:rPr lang="en-US" dirty="0" smtClean="0"/>
              <a:t>=</a:t>
            </a:r>
            <a:endParaRPr lang="nl-NL" dirty="0"/>
          </a:p>
        </p:txBody>
      </p:sp>
      <p:sp>
        <p:nvSpPr>
          <p:cNvPr id="69" name="Tekstvak 68"/>
          <p:cNvSpPr txBox="1"/>
          <p:nvPr/>
        </p:nvSpPr>
        <p:spPr>
          <a:xfrm>
            <a:off x="713184" y="6227465"/>
            <a:ext cx="300082" cy="369332"/>
          </a:xfrm>
          <a:prstGeom prst="rect">
            <a:avLst/>
          </a:prstGeom>
          <a:noFill/>
        </p:spPr>
        <p:txBody>
          <a:bodyPr wrap="none" rtlCol="0">
            <a:spAutoFit/>
          </a:bodyPr>
          <a:lstStyle/>
          <a:p>
            <a:r>
              <a:rPr lang="en-US" dirty="0" smtClean="0"/>
              <a:t>=</a:t>
            </a:r>
            <a:endParaRPr lang="nl-NL" dirty="0"/>
          </a:p>
        </p:txBody>
      </p:sp>
      <p:cxnSp>
        <p:nvCxnSpPr>
          <p:cNvPr id="71" name="Straight Connector 8"/>
          <p:cNvCxnSpPr/>
          <p:nvPr/>
        </p:nvCxnSpPr>
        <p:spPr>
          <a:xfrm>
            <a:off x="7236296" y="2708920"/>
            <a:ext cx="0" cy="1656184"/>
          </a:xfrm>
          <a:prstGeom prst="line">
            <a:avLst/>
          </a:prstGeom>
        </p:spPr>
        <p:style>
          <a:lnRef idx="1">
            <a:schemeClr val="accent1"/>
          </a:lnRef>
          <a:fillRef idx="0">
            <a:schemeClr val="accent1"/>
          </a:fillRef>
          <a:effectRef idx="0">
            <a:schemeClr val="accent1"/>
          </a:effectRef>
          <a:fontRef idx="minor">
            <a:schemeClr val="tx1"/>
          </a:fontRef>
        </p:style>
      </p:cxnSp>
      <p:sp>
        <p:nvSpPr>
          <p:cNvPr id="75" name="Vierkante haken 74"/>
          <p:cNvSpPr/>
          <p:nvPr/>
        </p:nvSpPr>
        <p:spPr>
          <a:xfrm>
            <a:off x="3923928" y="6165304"/>
            <a:ext cx="1512168" cy="504056"/>
          </a:xfrm>
          <a:prstGeom prst="bracketPair">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cxnSp>
        <p:nvCxnSpPr>
          <p:cNvPr id="78" name="Straight Connector 52"/>
          <p:cNvCxnSpPr/>
          <p:nvPr/>
        </p:nvCxnSpPr>
        <p:spPr>
          <a:xfrm>
            <a:off x="7236296" y="2708920"/>
            <a:ext cx="759376" cy="0"/>
          </a:xfrm>
          <a:prstGeom prst="line">
            <a:avLst/>
          </a:prstGeom>
        </p:spPr>
        <p:style>
          <a:lnRef idx="1">
            <a:schemeClr val="accent1"/>
          </a:lnRef>
          <a:fillRef idx="0">
            <a:schemeClr val="accent1"/>
          </a:fillRef>
          <a:effectRef idx="0">
            <a:schemeClr val="accent1"/>
          </a:effectRef>
          <a:fontRef idx="minor">
            <a:schemeClr val="tx1"/>
          </a:fontRef>
        </p:style>
      </p:cxnSp>
      <p:sp>
        <p:nvSpPr>
          <p:cNvPr id="84" name="Tekstvak 83"/>
          <p:cNvSpPr txBox="1"/>
          <p:nvPr/>
        </p:nvSpPr>
        <p:spPr>
          <a:xfrm>
            <a:off x="3602447" y="6217360"/>
            <a:ext cx="300082" cy="369332"/>
          </a:xfrm>
          <a:prstGeom prst="rect">
            <a:avLst/>
          </a:prstGeom>
          <a:noFill/>
        </p:spPr>
        <p:txBody>
          <a:bodyPr wrap="none" rtlCol="0">
            <a:spAutoFit/>
          </a:bodyPr>
          <a:lstStyle/>
          <a:p>
            <a:r>
              <a:rPr lang="en-US" dirty="0" smtClean="0"/>
              <a:t>=</a:t>
            </a:r>
            <a:endParaRPr lang="nl-NL" dirty="0"/>
          </a:p>
        </p:txBody>
      </p:sp>
      <p:sp>
        <p:nvSpPr>
          <p:cNvPr id="85" name="Tekstvak 84"/>
          <p:cNvSpPr txBox="1"/>
          <p:nvPr/>
        </p:nvSpPr>
        <p:spPr>
          <a:xfrm>
            <a:off x="5543730" y="6232776"/>
            <a:ext cx="300082" cy="369332"/>
          </a:xfrm>
          <a:prstGeom prst="rect">
            <a:avLst/>
          </a:prstGeom>
          <a:noFill/>
        </p:spPr>
        <p:txBody>
          <a:bodyPr wrap="none" rtlCol="0">
            <a:spAutoFit/>
          </a:bodyPr>
          <a:lstStyle/>
          <a:p>
            <a:r>
              <a:rPr lang="en-US" dirty="0" smtClean="0"/>
              <a:t>=</a:t>
            </a:r>
            <a:endParaRPr lang="nl-NL" dirty="0"/>
          </a:p>
        </p:txBody>
      </p:sp>
      <p:sp>
        <p:nvSpPr>
          <p:cNvPr id="87" name="TextBox 2"/>
          <p:cNvSpPr txBox="1"/>
          <p:nvPr/>
        </p:nvSpPr>
        <p:spPr>
          <a:xfrm>
            <a:off x="179512" y="764704"/>
            <a:ext cx="3816424" cy="4524315"/>
          </a:xfrm>
          <a:prstGeom prst="rect">
            <a:avLst/>
          </a:prstGeom>
          <a:solidFill>
            <a:schemeClr val="accent1">
              <a:lumMod val="40000"/>
              <a:lumOff val="60000"/>
            </a:schemeClr>
          </a:solidFill>
        </p:spPr>
        <p:txBody>
          <a:bodyPr wrap="square" rtlCol="0">
            <a:spAutoFit/>
          </a:bodyPr>
          <a:lstStyle/>
          <a:p>
            <a:r>
              <a:rPr lang="en-US" b="1" dirty="0" smtClean="0"/>
              <a:t>Generalized in 3 planes:</a:t>
            </a:r>
          </a:p>
          <a:p>
            <a:r>
              <a:rPr lang="en-US" dirty="0" smtClean="0"/>
              <a:t>               1         0          0</a:t>
            </a:r>
          </a:p>
          <a:p>
            <a:r>
              <a:rPr lang="en-US" dirty="0" err="1" smtClean="0"/>
              <a:t>Rxu</a:t>
            </a:r>
            <a:r>
              <a:rPr lang="en-US" dirty="0" smtClean="0"/>
              <a:t>  =    0     </a:t>
            </a:r>
            <a:r>
              <a:rPr lang="en-US" dirty="0" err="1" smtClean="0"/>
              <a:t>cos</a:t>
            </a:r>
            <a:r>
              <a:rPr lang="en-US" dirty="0" smtClean="0"/>
              <a:t> u    -sin u </a:t>
            </a:r>
          </a:p>
          <a:p>
            <a:r>
              <a:rPr lang="en-US" dirty="0" smtClean="0"/>
              <a:t>               0     sin u     </a:t>
            </a:r>
            <a:r>
              <a:rPr lang="en-US" dirty="0" err="1" smtClean="0"/>
              <a:t>cos</a:t>
            </a:r>
            <a:r>
              <a:rPr lang="en-US" dirty="0" smtClean="0"/>
              <a:t> u</a:t>
            </a:r>
          </a:p>
          <a:p>
            <a:endParaRPr lang="en-US" dirty="0" smtClean="0"/>
          </a:p>
          <a:p>
            <a:r>
              <a:rPr lang="en-US" dirty="0" smtClean="0"/>
              <a:t>              </a:t>
            </a:r>
            <a:r>
              <a:rPr lang="en-US" dirty="0" err="1" smtClean="0"/>
              <a:t>cos</a:t>
            </a:r>
            <a:r>
              <a:rPr lang="en-US" dirty="0" smtClean="0"/>
              <a:t> v     0     sin v</a:t>
            </a:r>
          </a:p>
          <a:p>
            <a:r>
              <a:rPr lang="en-US" dirty="0" err="1" smtClean="0"/>
              <a:t>Ryv</a:t>
            </a:r>
            <a:r>
              <a:rPr lang="en-US" dirty="0" smtClean="0"/>
              <a:t>  =        0        1        0</a:t>
            </a:r>
          </a:p>
          <a:p>
            <a:r>
              <a:rPr lang="en-US" dirty="0" smtClean="0"/>
              <a:t>             -sin v     0     </a:t>
            </a:r>
            <a:r>
              <a:rPr lang="en-US" dirty="0" err="1" smtClean="0"/>
              <a:t>cos</a:t>
            </a:r>
            <a:r>
              <a:rPr lang="en-US" dirty="0" smtClean="0"/>
              <a:t> v</a:t>
            </a:r>
          </a:p>
          <a:p>
            <a:endParaRPr lang="en-US" dirty="0" smtClean="0"/>
          </a:p>
          <a:p>
            <a:r>
              <a:rPr lang="en-US" dirty="0" smtClean="0"/>
              <a:t>              </a:t>
            </a:r>
            <a:r>
              <a:rPr lang="en-US" dirty="0" err="1" smtClean="0"/>
              <a:t>cos</a:t>
            </a:r>
            <a:r>
              <a:rPr lang="en-US" dirty="0" smtClean="0"/>
              <a:t> w  –sin w    0         </a:t>
            </a:r>
            <a:r>
              <a:rPr lang="en-US" dirty="0" smtClean="0">
                <a:solidFill>
                  <a:schemeClr val="tx1">
                    <a:lumMod val="65000"/>
                    <a:lumOff val="35000"/>
                  </a:schemeClr>
                </a:solidFill>
              </a:rPr>
              <a:t>x</a:t>
            </a:r>
          </a:p>
          <a:p>
            <a:r>
              <a:rPr lang="en-US" dirty="0" err="1" smtClean="0"/>
              <a:t>Rzw</a:t>
            </a:r>
            <a:r>
              <a:rPr lang="en-US" dirty="0" smtClean="0"/>
              <a:t> =    sin w    </a:t>
            </a:r>
            <a:r>
              <a:rPr lang="en-US" dirty="0" err="1" smtClean="0"/>
              <a:t>cos</a:t>
            </a:r>
            <a:r>
              <a:rPr lang="en-US" dirty="0" smtClean="0"/>
              <a:t> w    0         </a:t>
            </a:r>
            <a:r>
              <a:rPr lang="en-US" dirty="0" smtClean="0">
                <a:solidFill>
                  <a:schemeClr val="tx1">
                    <a:lumMod val="65000"/>
                    <a:lumOff val="35000"/>
                  </a:schemeClr>
                </a:solidFill>
              </a:rPr>
              <a:t>y</a:t>
            </a:r>
          </a:p>
          <a:p>
            <a:r>
              <a:rPr lang="en-US" dirty="0" smtClean="0"/>
              <a:t>                0           0          1         </a:t>
            </a:r>
            <a:r>
              <a:rPr lang="en-US" dirty="0" smtClean="0">
                <a:solidFill>
                  <a:schemeClr val="tx1">
                    <a:lumMod val="65000"/>
                    <a:lumOff val="35000"/>
                  </a:schemeClr>
                </a:solidFill>
              </a:rPr>
              <a:t>z</a:t>
            </a:r>
          </a:p>
          <a:p>
            <a:endParaRPr lang="en-US" dirty="0" smtClean="0">
              <a:solidFill>
                <a:schemeClr val="tx1">
                  <a:lumMod val="65000"/>
                  <a:lumOff val="35000"/>
                </a:schemeClr>
              </a:solidFill>
            </a:endParaRPr>
          </a:p>
          <a:p>
            <a:endParaRPr lang="en-US" dirty="0" smtClean="0">
              <a:solidFill>
                <a:schemeClr val="tx1">
                  <a:lumMod val="65000"/>
                  <a:lumOff val="35000"/>
                </a:schemeClr>
              </a:solidFill>
            </a:endParaRPr>
          </a:p>
          <a:p>
            <a:r>
              <a:rPr lang="en-US" b="1" dirty="0" smtClean="0"/>
              <a:t>Multiply matrices to compose:</a:t>
            </a:r>
          </a:p>
          <a:p>
            <a:r>
              <a:rPr lang="en-US" dirty="0" smtClean="0"/>
              <a:t>    </a:t>
            </a:r>
            <a:r>
              <a:rPr lang="en-US" dirty="0" err="1" smtClean="0"/>
              <a:t>vRotated</a:t>
            </a:r>
            <a:r>
              <a:rPr lang="en-US" dirty="0" smtClean="0"/>
              <a:t> = (</a:t>
            </a:r>
            <a:r>
              <a:rPr lang="en-US" dirty="0" err="1" smtClean="0"/>
              <a:t>Rzw</a:t>
            </a:r>
            <a:r>
              <a:rPr lang="en-US" dirty="0" smtClean="0"/>
              <a:t> </a:t>
            </a:r>
            <a:r>
              <a:rPr lang="en-US" dirty="0" err="1" smtClean="0"/>
              <a:t>Ryv</a:t>
            </a:r>
            <a:r>
              <a:rPr lang="en-US" dirty="0" smtClean="0"/>
              <a:t> </a:t>
            </a:r>
            <a:r>
              <a:rPr lang="en-US" dirty="0" err="1" smtClean="0"/>
              <a:t>Rxu</a:t>
            </a:r>
            <a:r>
              <a:rPr lang="en-US" dirty="0" smtClean="0"/>
              <a:t>) </a:t>
            </a:r>
            <a:r>
              <a:rPr lang="en-US" dirty="0" err="1" smtClean="0"/>
              <a:t>vOriginal</a:t>
            </a:r>
            <a:endParaRPr lang="nl-NL" dirty="0"/>
          </a:p>
        </p:txBody>
      </p:sp>
      <p:sp>
        <p:nvSpPr>
          <p:cNvPr id="88" name="Vierkante haken 87"/>
          <p:cNvSpPr/>
          <p:nvPr/>
        </p:nvSpPr>
        <p:spPr>
          <a:xfrm>
            <a:off x="899592" y="1124744"/>
            <a:ext cx="1800200" cy="864096"/>
          </a:xfrm>
          <a:prstGeom prst="bracketPair">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89" name="Vierkante haken 88"/>
          <p:cNvSpPr/>
          <p:nvPr/>
        </p:nvSpPr>
        <p:spPr>
          <a:xfrm>
            <a:off x="899592" y="2204864"/>
            <a:ext cx="1800200" cy="864096"/>
          </a:xfrm>
          <a:prstGeom prst="bracketPair">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90" name="Vierkante haken 89"/>
          <p:cNvSpPr/>
          <p:nvPr/>
        </p:nvSpPr>
        <p:spPr>
          <a:xfrm>
            <a:off x="899592" y="3284984"/>
            <a:ext cx="1800200" cy="864096"/>
          </a:xfrm>
          <a:prstGeom prst="bracketPair">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91" name="Vierkante haken 90"/>
          <p:cNvSpPr/>
          <p:nvPr/>
        </p:nvSpPr>
        <p:spPr>
          <a:xfrm>
            <a:off x="2915816" y="3284984"/>
            <a:ext cx="288032" cy="792088"/>
          </a:xfrm>
          <a:prstGeom prst="bracketPair">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Tree>
    <p:extLst>
      <p:ext uri="{BB962C8B-B14F-4D97-AF65-F5344CB8AC3E}">
        <p14:creationId xmlns:p14="http://schemas.microsoft.com/office/powerpoint/2010/main" val="1382650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544" y="0"/>
            <a:ext cx="8229600" cy="1052736"/>
          </a:xfrm>
        </p:spPr>
        <p:txBody>
          <a:bodyPr/>
          <a:lstStyle/>
          <a:p>
            <a:r>
              <a:rPr lang="en-US" dirty="0" smtClean="0"/>
              <a:t>Scaling with respect to origin</a:t>
            </a:r>
            <a:endParaRPr lang="nl-NL" dirty="0"/>
          </a:p>
        </p:txBody>
      </p:sp>
      <p:sp>
        <p:nvSpPr>
          <p:cNvPr id="3" name="Tekstvak 2"/>
          <p:cNvSpPr txBox="1"/>
          <p:nvPr/>
        </p:nvSpPr>
        <p:spPr>
          <a:xfrm>
            <a:off x="827584" y="4581128"/>
            <a:ext cx="2736304" cy="1477328"/>
          </a:xfrm>
          <a:prstGeom prst="rect">
            <a:avLst/>
          </a:prstGeom>
          <a:solidFill>
            <a:schemeClr val="accent1">
              <a:lumMod val="40000"/>
              <a:lumOff val="60000"/>
            </a:schemeClr>
          </a:solidFill>
        </p:spPr>
        <p:txBody>
          <a:bodyPr wrap="square" rtlCol="0">
            <a:spAutoFit/>
          </a:bodyPr>
          <a:lstStyle/>
          <a:p>
            <a:endParaRPr lang="en-US" dirty="0" smtClean="0"/>
          </a:p>
          <a:p>
            <a:r>
              <a:rPr lang="en-US" dirty="0" smtClean="0"/>
              <a:t>    x’           </a:t>
            </a:r>
            <a:r>
              <a:rPr lang="en-US" dirty="0" err="1" smtClean="0"/>
              <a:t>Sx</a:t>
            </a:r>
            <a:r>
              <a:rPr lang="en-US" dirty="0" smtClean="0"/>
              <a:t>    0    0         x</a:t>
            </a:r>
          </a:p>
          <a:p>
            <a:r>
              <a:rPr lang="en-US" dirty="0" smtClean="0"/>
              <a:t>    y’    =     0     </a:t>
            </a:r>
            <a:r>
              <a:rPr lang="en-US" dirty="0" err="1" smtClean="0"/>
              <a:t>Sy</a:t>
            </a:r>
            <a:r>
              <a:rPr lang="en-US" dirty="0" smtClean="0"/>
              <a:t>   0         y</a:t>
            </a:r>
          </a:p>
          <a:p>
            <a:r>
              <a:rPr lang="en-US" dirty="0" smtClean="0"/>
              <a:t>    z’           0     0     </a:t>
            </a:r>
            <a:r>
              <a:rPr lang="en-US" dirty="0" err="1" smtClean="0"/>
              <a:t>Sz</a:t>
            </a:r>
            <a:r>
              <a:rPr lang="en-US" dirty="0" smtClean="0"/>
              <a:t>        z</a:t>
            </a:r>
          </a:p>
          <a:p>
            <a:endParaRPr lang="nl-NL" dirty="0"/>
          </a:p>
        </p:txBody>
      </p:sp>
      <p:sp>
        <p:nvSpPr>
          <p:cNvPr id="4" name="Vierkante haken 3"/>
          <p:cNvSpPr/>
          <p:nvPr/>
        </p:nvSpPr>
        <p:spPr>
          <a:xfrm>
            <a:off x="1043608" y="4869160"/>
            <a:ext cx="288032" cy="936104"/>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6" name="Vierkante haken 5"/>
          <p:cNvSpPr/>
          <p:nvPr/>
        </p:nvSpPr>
        <p:spPr>
          <a:xfrm>
            <a:off x="1691680" y="4869160"/>
            <a:ext cx="1152128" cy="936104"/>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7" name="Vierkante haken 6"/>
          <p:cNvSpPr/>
          <p:nvPr/>
        </p:nvSpPr>
        <p:spPr>
          <a:xfrm>
            <a:off x="3059832" y="4869160"/>
            <a:ext cx="360040" cy="936104"/>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cxnSp>
        <p:nvCxnSpPr>
          <p:cNvPr id="11" name="Rechte verbindingslijn 10"/>
          <p:cNvCxnSpPr/>
          <p:nvPr/>
        </p:nvCxnSpPr>
        <p:spPr>
          <a:xfrm>
            <a:off x="5868144" y="1844824"/>
            <a:ext cx="0" cy="3168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Rechte verbindingslijn 11"/>
          <p:cNvCxnSpPr/>
          <p:nvPr/>
        </p:nvCxnSpPr>
        <p:spPr>
          <a:xfrm>
            <a:off x="3491880" y="3429000"/>
            <a:ext cx="4752528"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hthoekige driehoek 20"/>
          <p:cNvSpPr/>
          <p:nvPr/>
        </p:nvSpPr>
        <p:spPr>
          <a:xfrm>
            <a:off x="5364088" y="2564904"/>
            <a:ext cx="1584176" cy="1368152"/>
          </a:xfrm>
          <a:prstGeom prst="rtTriangl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2" name="Rechthoekige driehoek 21"/>
          <p:cNvSpPr/>
          <p:nvPr/>
        </p:nvSpPr>
        <p:spPr>
          <a:xfrm>
            <a:off x="4860032" y="1412776"/>
            <a:ext cx="3168352" cy="3024336"/>
          </a:xfrm>
          <a:prstGeom prst="r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544" y="0"/>
            <a:ext cx="8229600" cy="1052736"/>
          </a:xfrm>
        </p:spPr>
        <p:txBody>
          <a:bodyPr/>
          <a:lstStyle/>
          <a:p>
            <a:r>
              <a:rPr lang="en-US" dirty="0" smtClean="0"/>
              <a:t>Translation</a:t>
            </a:r>
            <a:endParaRPr lang="nl-NL" dirty="0"/>
          </a:p>
        </p:txBody>
      </p:sp>
      <p:sp>
        <p:nvSpPr>
          <p:cNvPr id="3" name="Tekstvak 2"/>
          <p:cNvSpPr txBox="1"/>
          <p:nvPr/>
        </p:nvSpPr>
        <p:spPr>
          <a:xfrm>
            <a:off x="467544" y="4509120"/>
            <a:ext cx="3456384" cy="1754326"/>
          </a:xfrm>
          <a:prstGeom prst="rect">
            <a:avLst/>
          </a:prstGeom>
          <a:solidFill>
            <a:schemeClr val="accent1">
              <a:lumMod val="40000"/>
              <a:lumOff val="60000"/>
            </a:schemeClr>
          </a:solidFill>
        </p:spPr>
        <p:txBody>
          <a:bodyPr wrap="square" rtlCol="0">
            <a:spAutoFit/>
          </a:bodyPr>
          <a:lstStyle/>
          <a:p>
            <a:endParaRPr lang="en-US" dirty="0" smtClean="0"/>
          </a:p>
          <a:p>
            <a:r>
              <a:rPr lang="en-US" dirty="0" smtClean="0"/>
              <a:t>    x’              1     0     0    </a:t>
            </a:r>
            <a:r>
              <a:rPr lang="en-US" dirty="0" err="1" smtClean="0"/>
              <a:t>Tx</a:t>
            </a:r>
            <a:r>
              <a:rPr lang="en-US" dirty="0" smtClean="0"/>
              <a:t>          x</a:t>
            </a:r>
          </a:p>
          <a:p>
            <a:r>
              <a:rPr lang="en-US" dirty="0" smtClean="0"/>
              <a:t>    y’              0     1     0    Ty          y</a:t>
            </a:r>
          </a:p>
          <a:p>
            <a:r>
              <a:rPr lang="en-US" dirty="0" smtClean="0"/>
              <a:t>    z’              0     0     1    </a:t>
            </a:r>
            <a:r>
              <a:rPr lang="en-US" dirty="0" err="1" smtClean="0"/>
              <a:t>Tz</a:t>
            </a:r>
            <a:r>
              <a:rPr lang="en-US" dirty="0" smtClean="0"/>
              <a:t>           z</a:t>
            </a:r>
          </a:p>
          <a:p>
            <a:r>
              <a:rPr lang="en-US" dirty="0" smtClean="0"/>
              <a:t>    1               0     0     0      1          1</a:t>
            </a:r>
          </a:p>
          <a:p>
            <a:endParaRPr lang="nl-NL" dirty="0"/>
          </a:p>
        </p:txBody>
      </p:sp>
      <p:sp>
        <p:nvSpPr>
          <p:cNvPr id="4" name="Vierkante haken 3"/>
          <p:cNvSpPr/>
          <p:nvPr/>
        </p:nvSpPr>
        <p:spPr>
          <a:xfrm>
            <a:off x="611560" y="4797152"/>
            <a:ext cx="432048" cy="115212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6" name="Vierkante haken 5"/>
          <p:cNvSpPr/>
          <p:nvPr/>
        </p:nvSpPr>
        <p:spPr>
          <a:xfrm>
            <a:off x="1547664" y="4797152"/>
            <a:ext cx="1512168" cy="115212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7" name="Vierkante haken 6"/>
          <p:cNvSpPr/>
          <p:nvPr/>
        </p:nvSpPr>
        <p:spPr>
          <a:xfrm>
            <a:off x="3347864" y="4797152"/>
            <a:ext cx="360040" cy="115212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cxnSp>
        <p:nvCxnSpPr>
          <p:cNvPr id="11" name="Rechte verbindingslijn 10"/>
          <p:cNvCxnSpPr/>
          <p:nvPr/>
        </p:nvCxnSpPr>
        <p:spPr>
          <a:xfrm>
            <a:off x="6372200" y="2060848"/>
            <a:ext cx="0" cy="2592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Rechte verbindingslijn 11"/>
          <p:cNvCxnSpPr/>
          <p:nvPr/>
        </p:nvCxnSpPr>
        <p:spPr>
          <a:xfrm>
            <a:off x="4644008" y="3356992"/>
            <a:ext cx="4176464"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hthoekige driehoek 20"/>
          <p:cNvSpPr/>
          <p:nvPr/>
        </p:nvSpPr>
        <p:spPr>
          <a:xfrm>
            <a:off x="6156176" y="2204864"/>
            <a:ext cx="1584176" cy="1368152"/>
          </a:xfrm>
          <a:prstGeom prst="rtTriangl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2" name="Rechthoekige driehoek 21"/>
          <p:cNvSpPr/>
          <p:nvPr/>
        </p:nvSpPr>
        <p:spPr>
          <a:xfrm>
            <a:off x="6948264" y="1844824"/>
            <a:ext cx="1584176" cy="1368152"/>
          </a:xfrm>
          <a:prstGeom prst="r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Tekstvak 12"/>
          <p:cNvSpPr txBox="1"/>
          <p:nvPr/>
        </p:nvSpPr>
        <p:spPr>
          <a:xfrm>
            <a:off x="1115616" y="5157192"/>
            <a:ext cx="300082" cy="369332"/>
          </a:xfrm>
          <a:prstGeom prst="rect">
            <a:avLst/>
          </a:prstGeom>
          <a:noFill/>
        </p:spPr>
        <p:txBody>
          <a:bodyPr wrap="none" rtlCol="0">
            <a:spAutoFit/>
          </a:bodyPr>
          <a:lstStyle/>
          <a:p>
            <a:r>
              <a:rPr lang="en-US" dirty="0" smtClean="0"/>
              <a:t>=</a:t>
            </a:r>
            <a:endParaRPr lang="nl-NL" dirty="0"/>
          </a:p>
        </p:txBody>
      </p:sp>
      <p:sp>
        <p:nvSpPr>
          <p:cNvPr id="14" name="Tekstvak 13"/>
          <p:cNvSpPr txBox="1"/>
          <p:nvPr/>
        </p:nvSpPr>
        <p:spPr>
          <a:xfrm>
            <a:off x="467544" y="1700808"/>
            <a:ext cx="2592288" cy="1477328"/>
          </a:xfrm>
          <a:prstGeom prst="rect">
            <a:avLst/>
          </a:prstGeom>
          <a:solidFill>
            <a:schemeClr val="accent1">
              <a:lumMod val="40000"/>
              <a:lumOff val="60000"/>
            </a:schemeClr>
          </a:solidFill>
        </p:spPr>
        <p:txBody>
          <a:bodyPr wrap="square" rtlCol="0">
            <a:spAutoFit/>
          </a:bodyPr>
          <a:lstStyle/>
          <a:p>
            <a:endParaRPr lang="en-US" dirty="0" smtClean="0"/>
          </a:p>
          <a:p>
            <a:r>
              <a:rPr lang="en-US" dirty="0" smtClean="0"/>
              <a:t>    x’              x              </a:t>
            </a:r>
            <a:r>
              <a:rPr lang="en-US" dirty="0" err="1" smtClean="0"/>
              <a:t>Tx</a:t>
            </a:r>
            <a:endParaRPr lang="en-US" dirty="0" smtClean="0"/>
          </a:p>
          <a:p>
            <a:r>
              <a:rPr lang="en-US" dirty="0" smtClean="0"/>
              <a:t>    y’              y      +      Ty</a:t>
            </a:r>
          </a:p>
          <a:p>
            <a:r>
              <a:rPr lang="en-US" dirty="0" smtClean="0"/>
              <a:t>    z’              z               </a:t>
            </a:r>
            <a:r>
              <a:rPr lang="en-US" dirty="0" err="1" smtClean="0"/>
              <a:t>Tz</a:t>
            </a:r>
            <a:endParaRPr lang="en-US" dirty="0" smtClean="0"/>
          </a:p>
          <a:p>
            <a:endParaRPr lang="nl-NL" dirty="0"/>
          </a:p>
        </p:txBody>
      </p:sp>
      <p:sp>
        <p:nvSpPr>
          <p:cNvPr id="15" name="Vierkante haken 14"/>
          <p:cNvSpPr/>
          <p:nvPr/>
        </p:nvSpPr>
        <p:spPr>
          <a:xfrm>
            <a:off x="611560" y="1988840"/>
            <a:ext cx="432048" cy="864096"/>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16" name="Vierkante haken 15"/>
          <p:cNvSpPr/>
          <p:nvPr/>
        </p:nvSpPr>
        <p:spPr>
          <a:xfrm>
            <a:off x="1547664" y="1988840"/>
            <a:ext cx="288032" cy="864096"/>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18" name="Tekstvak 17"/>
          <p:cNvSpPr txBox="1"/>
          <p:nvPr/>
        </p:nvSpPr>
        <p:spPr>
          <a:xfrm>
            <a:off x="1115616" y="2276872"/>
            <a:ext cx="300082" cy="369332"/>
          </a:xfrm>
          <a:prstGeom prst="rect">
            <a:avLst/>
          </a:prstGeom>
          <a:noFill/>
        </p:spPr>
        <p:txBody>
          <a:bodyPr wrap="none" rtlCol="0">
            <a:spAutoFit/>
          </a:bodyPr>
          <a:lstStyle/>
          <a:p>
            <a:r>
              <a:rPr lang="en-US" dirty="0" smtClean="0"/>
              <a:t>=</a:t>
            </a:r>
            <a:endParaRPr lang="nl-NL" dirty="0"/>
          </a:p>
        </p:txBody>
      </p:sp>
      <p:sp>
        <p:nvSpPr>
          <p:cNvPr id="19" name="Vierkante haken 18"/>
          <p:cNvSpPr/>
          <p:nvPr/>
        </p:nvSpPr>
        <p:spPr>
          <a:xfrm>
            <a:off x="2411760" y="1988840"/>
            <a:ext cx="432048" cy="864096"/>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20" name="Tekstvak 19"/>
          <p:cNvSpPr txBox="1"/>
          <p:nvPr/>
        </p:nvSpPr>
        <p:spPr>
          <a:xfrm>
            <a:off x="395536" y="1196752"/>
            <a:ext cx="1440160" cy="369332"/>
          </a:xfrm>
          <a:prstGeom prst="rect">
            <a:avLst/>
          </a:prstGeom>
          <a:noFill/>
        </p:spPr>
        <p:txBody>
          <a:bodyPr wrap="square" rtlCol="0">
            <a:spAutoFit/>
          </a:bodyPr>
          <a:lstStyle/>
          <a:p>
            <a:r>
              <a:rPr lang="en-US" dirty="0" smtClean="0"/>
              <a:t>As addition:</a:t>
            </a:r>
            <a:endParaRPr lang="nl-NL" dirty="0"/>
          </a:p>
        </p:txBody>
      </p:sp>
      <p:sp>
        <p:nvSpPr>
          <p:cNvPr id="23" name="Tekstvak 22"/>
          <p:cNvSpPr txBox="1"/>
          <p:nvPr/>
        </p:nvSpPr>
        <p:spPr>
          <a:xfrm>
            <a:off x="395536" y="4005064"/>
            <a:ext cx="5904656" cy="369332"/>
          </a:xfrm>
          <a:prstGeom prst="rect">
            <a:avLst/>
          </a:prstGeom>
          <a:noFill/>
        </p:spPr>
        <p:txBody>
          <a:bodyPr wrap="square" rtlCol="0">
            <a:spAutoFit/>
          </a:bodyPr>
          <a:lstStyle/>
          <a:p>
            <a:r>
              <a:rPr lang="en-US" dirty="0" smtClean="0"/>
              <a:t>As multiplication (</a:t>
            </a:r>
            <a:r>
              <a:rPr lang="en-US" dirty="0" err="1" smtClean="0"/>
              <a:t>homogenisation</a:t>
            </a:r>
            <a:r>
              <a:rPr lang="en-US" dirty="0" smtClean="0"/>
              <a:t>, needed for composition):</a:t>
            </a:r>
            <a:endParaRPr lang="nl-NL"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0"/>
            <a:ext cx="8229600" cy="706090"/>
          </a:xfrm>
        </p:spPr>
        <p:txBody>
          <a:bodyPr>
            <a:normAutofit fontScale="90000"/>
          </a:bodyPr>
          <a:lstStyle/>
          <a:p>
            <a:r>
              <a:rPr lang="en-US" dirty="0" smtClean="0"/>
              <a:t>Composition</a:t>
            </a:r>
            <a:endParaRPr lang="nl-NL" dirty="0"/>
          </a:p>
        </p:txBody>
      </p:sp>
      <p:sp>
        <p:nvSpPr>
          <p:cNvPr id="3" name="Tekstvak 2"/>
          <p:cNvSpPr txBox="1"/>
          <p:nvPr/>
        </p:nvSpPr>
        <p:spPr>
          <a:xfrm>
            <a:off x="539552" y="692696"/>
            <a:ext cx="7992888" cy="5909310"/>
          </a:xfrm>
          <a:prstGeom prst="rect">
            <a:avLst/>
          </a:prstGeom>
          <a:noFill/>
        </p:spPr>
        <p:txBody>
          <a:bodyPr wrap="square" rtlCol="0">
            <a:spAutoFit/>
          </a:bodyPr>
          <a:lstStyle/>
          <a:p>
            <a:r>
              <a:rPr lang="en-US" b="1" dirty="0" smtClean="0"/>
              <a:t>Principle</a:t>
            </a:r>
          </a:p>
          <a:p>
            <a:endParaRPr lang="en-US" dirty="0" smtClean="0"/>
          </a:p>
          <a:p>
            <a:r>
              <a:rPr lang="en-US" dirty="0" smtClean="0"/>
              <a:t>To compose transformations:</a:t>
            </a:r>
          </a:p>
          <a:p>
            <a:r>
              <a:rPr lang="en-US" dirty="0" smtClean="0"/>
              <a:t>- Homogenize transformation matrices and vectors</a:t>
            </a:r>
          </a:p>
          <a:p>
            <a:r>
              <a:rPr lang="en-US" dirty="0" smtClean="0"/>
              <a:t>- Multiply matrices to get composite matrix</a:t>
            </a:r>
          </a:p>
          <a:p>
            <a:r>
              <a:rPr lang="en-US" dirty="0" smtClean="0"/>
              <a:t>- Multiply composite matrix by vector to apply all transformations at once</a:t>
            </a:r>
          </a:p>
          <a:p>
            <a:endParaRPr lang="en-US" dirty="0" smtClean="0"/>
          </a:p>
          <a:p>
            <a:endParaRPr lang="en-US" dirty="0" smtClean="0"/>
          </a:p>
          <a:p>
            <a:r>
              <a:rPr lang="en-US" b="1" dirty="0" smtClean="0"/>
              <a:t>Example</a:t>
            </a:r>
          </a:p>
          <a:p>
            <a:endParaRPr lang="en-US" dirty="0" smtClean="0"/>
          </a:p>
          <a:p>
            <a:r>
              <a:rPr lang="en-US" dirty="0" smtClean="0"/>
              <a:t>Rotation around an arbitrary point with homogenized matrices:</a:t>
            </a:r>
          </a:p>
          <a:p>
            <a:pPr>
              <a:buFontTx/>
              <a:buChar char="-"/>
            </a:pPr>
            <a:r>
              <a:rPr lang="en-US" dirty="0" smtClean="0"/>
              <a:t>Translation to origin: Mt</a:t>
            </a:r>
          </a:p>
          <a:p>
            <a:pPr>
              <a:buFontTx/>
              <a:buChar char="-"/>
            </a:pPr>
            <a:r>
              <a:rPr lang="en-US" dirty="0" smtClean="0"/>
              <a:t>Rotation around origin: </a:t>
            </a:r>
            <a:r>
              <a:rPr lang="en-US" dirty="0" err="1" smtClean="0"/>
              <a:t>Mr</a:t>
            </a:r>
            <a:endParaRPr lang="en-US" dirty="0" smtClean="0"/>
          </a:p>
          <a:p>
            <a:pPr>
              <a:buFontTx/>
              <a:buChar char="-"/>
            </a:pPr>
            <a:r>
              <a:rPr lang="en-US" dirty="0" smtClean="0"/>
              <a:t>Translation back: inverse of Mt is </a:t>
            </a:r>
            <a:r>
              <a:rPr lang="en-US" dirty="0" err="1" smtClean="0"/>
              <a:t>Mti</a:t>
            </a:r>
            <a:endParaRPr lang="en-US" dirty="0" smtClean="0"/>
          </a:p>
          <a:p>
            <a:pPr>
              <a:buFontTx/>
              <a:buChar char="-"/>
            </a:pPr>
            <a:r>
              <a:rPr lang="en-US" dirty="0" smtClean="0"/>
              <a:t>Composed transformation matrix: Mc = </a:t>
            </a:r>
            <a:r>
              <a:rPr lang="en-US" dirty="0" err="1" smtClean="0"/>
              <a:t>Mti</a:t>
            </a:r>
            <a:r>
              <a:rPr lang="en-US" dirty="0" smtClean="0"/>
              <a:t> </a:t>
            </a:r>
            <a:r>
              <a:rPr lang="en-US" dirty="0" err="1" smtClean="0"/>
              <a:t>Mr</a:t>
            </a:r>
            <a:r>
              <a:rPr lang="en-US" dirty="0" smtClean="0"/>
              <a:t> Mt</a:t>
            </a:r>
          </a:p>
          <a:p>
            <a:pPr>
              <a:buFontTx/>
              <a:buChar char="-"/>
            </a:pPr>
            <a:r>
              <a:rPr lang="en-US" dirty="0" smtClean="0"/>
              <a:t>To transform any vector: v’ = Mc v</a:t>
            </a:r>
          </a:p>
          <a:p>
            <a:pPr>
              <a:buFontTx/>
              <a:buChar char="-"/>
            </a:pPr>
            <a:endParaRPr lang="en-US" dirty="0" smtClean="0"/>
          </a:p>
          <a:p>
            <a:pPr>
              <a:buFontTx/>
              <a:buChar char="-"/>
            </a:pPr>
            <a:endParaRPr lang="en-US" dirty="0" smtClean="0"/>
          </a:p>
          <a:p>
            <a:r>
              <a:rPr lang="en-US" b="1" dirty="0" smtClean="0"/>
              <a:t>Homogenization makes it possible to compose an arbitrary number of transformations into one transformation matrix. This saves lots of time if there are many vectors to transform, which is typically the case.</a:t>
            </a:r>
            <a:endParaRPr lang="en-US" dirty="0" smtClean="0"/>
          </a:p>
        </p:txBody>
      </p:sp>
    </p:spTree>
  </p:cSld>
  <p:clrMapOvr>
    <a:masterClrMapping/>
  </p:clrMapOvr>
</p:sld>
</file>

<file path=ppt/theme/theme1.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754</Words>
  <Application>Microsoft Office PowerPoint</Application>
  <PresentationFormat>Diavoorstelling (4:3)</PresentationFormat>
  <Paragraphs>127</Paragraphs>
  <Slides>7</Slides>
  <Notes>1</Notes>
  <HiddenSlides>0</HiddenSlides>
  <MMClips>0</MMClips>
  <ScaleCrop>false</ScaleCrop>
  <HeadingPairs>
    <vt:vector size="4" baseType="variant">
      <vt:variant>
        <vt:lpstr>Thema</vt:lpstr>
      </vt:variant>
      <vt:variant>
        <vt:i4>1</vt:i4>
      </vt:variant>
      <vt:variant>
        <vt:lpstr>Diatitels</vt:lpstr>
      </vt:variant>
      <vt:variant>
        <vt:i4>7</vt:i4>
      </vt:variant>
    </vt:vector>
  </HeadingPairs>
  <TitlesOfParts>
    <vt:vector size="8" baseType="lpstr">
      <vt:lpstr>Office-thema</vt:lpstr>
      <vt:lpstr>Multiplication</vt:lpstr>
      <vt:lpstr>Gauss-Jordan</vt:lpstr>
      <vt:lpstr>Projection</vt:lpstr>
      <vt:lpstr>Rotation around origin</vt:lpstr>
      <vt:lpstr>Scaling with respect to origin</vt:lpstr>
      <vt:lpstr>Translation</vt:lpstr>
      <vt:lpstr>Composition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Gauss-Jordan</dc:title>
  <dc:creator>Jacques</dc:creator>
  <cp:lastModifiedBy>HoJac</cp:lastModifiedBy>
  <cp:revision>49</cp:revision>
  <dcterms:created xsi:type="dcterms:W3CDTF">2013-02-16T11:28:55Z</dcterms:created>
  <dcterms:modified xsi:type="dcterms:W3CDTF">2013-03-04T08:30:57Z</dcterms:modified>
</cp:coreProperties>
</file>