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//upload.wikimedia.org/wikipedia/commons/3/32/Recursive_raytrace_of_a_sphere.png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//upload.wikimedia.org/wikipedia/commons/8/83/Ray_trace_diagram.sv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63"/>
            <a:ext cx="8229600" cy="1039837"/>
          </a:xfrm>
          <a:solidFill>
            <a:schemeClr val="bg1"/>
          </a:solidFill>
        </p:spPr>
        <p:txBody>
          <a:bodyPr/>
          <a:lstStyle/>
          <a:p>
            <a:r>
              <a:rPr lang="nl-NL" dirty="0" err="1" smtClean="0"/>
              <a:t>Photorealistic</a:t>
            </a:r>
            <a:r>
              <a:rPr lang="nl-NL" dirty="0" smtClean="0"/>
              <a:t> images: </a:t>
            </a:r>
            <a:r>
              <a:rPr lang="nl-NL" dirty="0" err="1" smtClean="0"/>
              <a:t>how</a:t>
            </a:r>
            <a:r>
              <a:rPr lang="nl-NL" dirty="0" smtClean="0"/>
              <a:t>?</a:t>
            </a:r>
            <a:endParaRPr lang="nl-NL" dirty="0"/>
          </a:p>
        </p:txBody>
      </p:sp>
      <p:pic>
        <p:nvPicPr>
          <p:cNvPr id="1026" name="Picture 2" descr="http://www.wallmay.net/thumbnails/detail/20120407/koenigsegg%2019%201920%20ray%20tracing%20demo%20from%20nvidia%201920x1080%20wallpaper_www.wallmay.com_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56" y="1219200"/>
            <a:ext cx="922699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63"/>
            <a:ext cx="8229600" cy="1039837"/>
          </a:xfrm>
          <a:solidFill>
            <a:schemeClr val="bg1"/>
          </a:solidFill>
        </p:spPr>
        <p:txBody>
          <a:bodyPr/>
          <a:lstStyle/>
          <a:p>
            <a:r>
              <a:rPr lang="nl-NL" dirty="0" smtClean="0"/>
              <a:t>Ray </a:t>
            </a:r>
            <a:r>
              <a:rPr lang="nl-NL" dirty="0" err="1" smtClean="0"/>
              <a:t>tracing</a:t>
            </a:r>
            <a:r>
              <a:rPr lang="nl-NL" dirty="0" smtClean="0"/>
              <a:t>!</a:t>
            </a:r>
            <a:endParaRPr lang="nl-NL" dirty="0"/>
          </a:p>
        </p:txBody>
      </p:sp>
      <p:pic>
        <p:nvPicPr>
          <p:cNvPr id="3074" name="Picture 2" descr="File:Recursive raytrace of a spher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64809"/>
            <a:ext cx="5867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6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42" y="152400"/>
            <a:ext cx="8686800" cy="77255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nl-NL" dirty="0" smtClean="0"/>
              <a:t>Follow a </a:t>
            </a:r>
            <a:r>
              <a:rPr lang="nl-NL" dirty="0" err="1" smtClean="0"/>
              <a:t>ray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the scene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pixel</a:t>
            </a:r>
            <a:endParaRPr lang="nl-NL" dirty="0"/>
          </a:p>
        </p:txBody>
      </p:sp>
      <p:pic>
        <p:nvPicPr>
          <p:cNvPr id="2050" name="Picture 2" descr="File:Ray trace diagram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42" y="1066800"/>
            <a:ext cx="8305800" cy="55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1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42" y="152400"/>
            <a:ext cx="8686800" cy="7725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err="1" smtClean="0"/>
              <a:t>Raytracing</a:t>
            </a:r>
            <a:r>
              <a:rPr lang="nl-NL" dirty="0" smtClean="0"/>
              <a:t>: </a:t>
            </a:r>
            <a:r>
              <a:rPr lang="nl-NL" dirty="0" err="1" smtClean="0"/>
              <a:t>entirely</a:t>
            </a:r>
            <a:r>
              <a:rPr lang="nl-NL" dirty="0" smtClean="0"/>
              <a:t> </a:t>
            </a:r>
            <a:r>
              <a:rPr lang="nl-NL" dirty="0" err="1" smtClean="0"/>
              <a:t>diffent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04998"/>
            <a:ext cx="41196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No:</a:t>
            </a:r>
          </a:p>
          <a:p>
            <a:endParaRPr lang="nl-NL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err="1" smtClean="0"/>
              <a:t>Triangular</a:t>
            </a:r>
            <a:r>
              <a:rPr lang="nl-NL" sz="2800" dirty="0" smtClean="0"/>
              <a:t> </a:t>
            </a:r>
            <a:r>
              <a:rPr lang="nl-NL" sz="2800" dirty="0" err="1" smtClean="0"/>
              <a:t>surface</a:t>
            </a:r>
            <a:r>
              <a:rPr lang="nl-NL" sz="2800" dirty="0" smtClean="0"/>
              <a:t> </a:t>
            </a:r>
            <a:r>
              <a:rPr lang="nl-NL" sz="2800" dirty="0" err="1" smtClean="0"/>
              <a:t>mesh</a:t>
            </a:r>
            <a:endParaRPr lang="nl-NL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err="1" smtClean="0"/>
              <a:t>Wireframes</a:t>
            </a:r>
            <a:endParaRPr lang="nl-NL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err="1" smtClean="0"/>
              <a:t>Transformations</a:t>
            </a:r>
            <a:endParaRPr lang="nl-NL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err="1" smtClean="0"/>
              <a:t>Hidden</a:t>
            </a:r>
            <a:r>
              <a:rPr lang="nl-NL" sz="2800" dirty="0" smtClean="0"/>
              <a:t> line </a:t>
            </a:r>
            <a:r>
              <a:rPr lang="nl-NL" sz="2800" dirty="0" err="1" smtClean="0"/>
              <a:t>removal</a:t>
            </a:r>
            <a:endParaRPr lang="nl-NL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err="1" smtClean="0"/>
              <a:t>Texture</a:t>
            </a:r>
            <a:r>
              <a:rPr lang="nl-NL" sz="2800" dirty="0" smtClean="0"/>
              <a:t> </a:t>
            </a:r>
            <a:r>
              <a:rPr lang="nl-NL" sz="2800" dirty="0" err="1" smtClean="0"/>
              <a:t>mapping</a:t>
            </a:r>
            <a:endParaRPr lang="nl-N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67" y="1924929"/>
            <a:ext cx="42839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But:</a:t>
            </a:r>
          </a:p>
          <a:p>
            <a:endParaRPr lang="nl-NL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err="1" smtClean="0"/>
              <a:t>Continuous</a:t>
            </a:r>
            <a:r>
              <a:rPr lang="nl-NL" sz="2800" dirty="0" smtClean="0"/>
              <a:t> </a:t>
            </a:r>
            <a:r>
              <a:rPr lang="nl-NL" sz="2800" dirty="0" err="1" smtClean="0"/>
              <a:t>math</a:t>
            </a:r>
            <a:r>
              <a:rPr lang="nl-NL" sz="2800" dirty="0" smtClean="0"/>
              <a:t>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Model </a:t>
            </a:r>
            <a:r>
              <a:rPr lang="nl-NL" sz="2800" dirty="0" err="1" smtClean="0"/>
              <a:t>assembly</a:t>
            </a:r>
            <a:endParaRPr lang="nl-NL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Follow </a:t>
            </a:r>
            <a:r>
              <a:rPr lang="nl-NL" sz="2800" dirty="0" err="1" smtClean="0"/>
              <a:t>each</a:t>
            </a:r>
            <a:r>
              <a:rPr lang="nl-NL" sz="2800" dirty="0" smtClean="0"/>
              <a:t> </a:t>
            </a:r>
            <a:r>
              <a:rPr lang="nl-NL" sz="2800" dirty="0" err="1" smtClean="0"/>
              <a:t>ray</a:t>
            </a:r>
            <a:r>
              <a:rPr lang="nl-NL" sz="2800" dirty="0" smtClean="0"/>
              <a:t>, </a:t>
            </a:r>
            <a:r>
              <a:rPr lang="nl-NL" sz="2800" dirty="0" err="1" smtClean="0"/>
              <a:t>see</a:t>
            </a:r>
            <a:r>
              <a:rPr lang="nl-NL" sz="2800" dirty="0" smtClean="0"/>
              <a:t> </a:t>
            </a:r>
            <a:r>
              <a:rPr lang="nl-NL" sz="2800" dirty="0" err="1" smtClean="0"/>
              <a:t>what</a:t>
            </a:r>
            <a:r>
              <a:rPr lang="nl-NL" sz="2800" dirty="0" smtClean="0"/>
              <a:t> </a:t>
            </a:r>
            <a:r>
              <a:rPr lang="nl-NL" sz="2800" dirty="0" err="1" smtClean="0"/>
              <a:t>it</a:t>
            </a:r>
            <a:r>
              <a:rPr lang="nl-NL" sz="2800" dirty="0" smtClean="0"/>
              <a:t> hits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Follow </a:t>
            </a:r>
            <a:r>
              <a:rPr lang="nl-NL" sz="2800" dirty="0" err="1" smtClean="0"/>
              <a:t>each</a:t>
            </a:r>
            <a:r>
              <a:rPr lang="nl-NL" sz="2800" dirty="0" smtClean="0"/>
              <a:t> </a:t>
            </a:r>
            <a:r>
              <a:rPr lang="nl-NL" sz="2800" dirty="0" err="1" smtClean="0"/>
              <a:t>ray</a:t>
            </a:r>
            <a:r>
              <a:rPr lang="nl-NL" sz="2800" dirty="0" smtClean="0"/>
              <a:t> back </a:t>
            </a:r>
            <a:r>
              <a:rPr lang="nl-NL" sz="2800" dirty="0" err="1" smtClean="0"/>
              <a:t>and</a:t>
            </a:r>
            <a:r>
              <a:rPr lang="nl-NL" sz="2800" dirty="0" smtClean="0"/>
              <a:t> let </a:t>
            </a:r>
            <a:r>
              <a:rPr lang="nl-NL" sz="2800" dirty="0" err="1" smtClean="0"/>
              <a:t>it</a:t>
            </a:r>
            <a:r>
              <a:rPr lang="nl-NL" sz="2800" dirty="0" smtClean="0"/>
              <a:t> </a:t>
            </a:r>
            <a:r>
              <a:rPr lang="nl-NL" sz="2800" dirty="0" err="1" smtClean="0"/>
              <a:t>tell</a:t>
            </a:r>
            <a:r>
              <a:rPr lang="nl-NL" sz="2800" dirty="0" smtClean="0"/>
              <a:t> the story</a:t>
            </a:r>
            <a:endParaRPr lang="nl-N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4988" y="5773646"/>
            <a:ext cx="803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 smtClean="0"/>
              <a:t>Number</a:t>
            </a:r>
            <a:r>
              <a:rPr lang="nl-NL" sz="2800" dirty="0" smtClean="0"/>
              <a:t> of </a:t>
            </a:r>
            <a:r>
              <a:rPr lang="nl-NL" sz="2800" dirty="0" err="1" smtClean="0"/>
              <a:t>rays</a:t>
            </a:r>
            <a:r>
              <a:rPr lang="nl-NL" sz="2800" dirty="0" smtClean="0"/>
              <a:t> == </a:t>
            </a:r>
            <a:r>
              <a:rPr lang="nl-NL" sz="2800" dirty="0" err="1" smtClean="0"/>
              <a:t>Number</a:t>
            </a:r>
            <a:r>
              <a:rPr lang="nl-NL" sz="2800" dirty="0" smtClean="0"/>
              <a:t> of  pixels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01862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42" y="152400"/>
            <a:ext cx="8686800" cy="7725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smtClean="0"/>
              <a:t>How </a:t>
            </a:r>
            <a:r>
              <a:rPr lang="nl-NL" dirty="0" err="1" smtClean="0"/>
              <a:t>exactly</a:t>
            </a:r>
            <a:r>
              <a:rPr lang="nl-NL" dirty="0" smtClean="0"/>
              <a:t>: part 1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-7034" y="2057400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Procedure </a:t>
            </a:r>
            <a:r>
              <a:rPr lang="nl-NL" sz="2400" dirty="0" err="1"/>
              <a:t>RenderPicture</a:t>
            </a:r>
            <a:r>
              <a:rPr lang="nl-NL" sz="2400" dirty="0"/>
              <a:t>()</a:t>
            </a:r>
          </a:p>
          <a:p>
            <a:r>
              <a:rPr lang="en-GB" sz="2400" dirty="0"/>
              <a:t>  For each pixel on the screen,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Generate a ray R from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viewing 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position through the point on the view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plane corresponding to this pixel.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Call the procedure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RayTrace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with the arguments R and 0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Plot the pixel in the colour value returned by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RayTrace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nl-NL" sz="2400" dirty="0"/>
              <a:t>  Next pixel</a:t>
            </a:r>
          </a:p>
          <a:p>
            <a:r>
              <a:rPr lang="nl-NL" sz="2400" dirty="0"/>
              <a:t>End Procedure</a:t>
            </a:r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79228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42" y="152400"/>
            <a:ext cx="8686800" cy="7725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smtClean="0"/>
              <a:t>How </a:t>
            </a:r>
            <a:r>
              <a:rPr lang="nl-NL" dirty="0" err="1" smtClean="0"/>
              <a:t>exactly</a:t>
            </a:r>
            <a:r>
              <a:rPr lang="nl-NL" dirty="0" smtClean="0"/>
              <a:t>: part 2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81719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Procedure </a:t>
            </a:r>
            <a:r>
              <a:rPr lang="en-GB" sz="2800" dirty="0" err="1"/>
              <a:t>RayTrace</a:t>
            </a:r>
            <a:r>
              <a:rPr lang="en-GB" sz="2800" dirty="0"/>
              <a:t>(ray R, integer Depth) returns colour</a:t>
            </a:r>
          </a:p>
          <a:p>
            <a:r>
              <a:rPr lang="en-GB" sz="2800" dirty="0"/>
              <a:t>  Set the numerical variable Dis to a maximum value</a:t>
            </a:r>
          </a:p>
          <a:p>
            <a:r>
              <a:rPr lang="en-GB" sz="2800" dirty="0"/>
              <a:t>  Set the object pointer </a:t>
            </a:r>
            <a:r>
              <a:rPr lang="en-GB" sz="2800" dirty="0" err="1"/>
              <a:t>Obj</a:t>
            </a:r>
            <a:r>
              <a:rPr lang="en-GB" sz="2800" dirty="0"/>
              <a:t> to null</a:t>
            </a:r>
          </a:p>
          <a:p>
            <a:r>
              <a:rPr lang="en-GB" sz="2800" dirty="0"/>
              <a:t>  For each object in the scene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Calculate 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distance 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(from the starting point of R) of 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nearest</a:t>
            </a:r>
            <a:endParaRPr lang="en-GB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intersection of R with the object in the forward direction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If this distance is less than Dis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Update Dis to this distance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Set </a:t>
            </a:r>
            <a:r>
              <a:rPr lang="en-GB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Obj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to point to this object</a:t>
            </a:r>
          </a:p>
          <a:p>
            <a:r>
              <a:rPr lang="nl-NL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End </a:t>
            </a:r>
            <a:r>
              <a:rPr lang="nl-NL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endParaRPr lang="nl-NL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sz="2800" dirty="0"/>
              <a:t>  Next object</a:t>
            </a:r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95220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725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smtClean="0"/>
              <a:t>How </a:t>
            </a:r>
            <a:r>
              <a:rPr lang="nl-NL" dirty="0" err="1" smtClean="0"/>
              <a:t>exactly</a:t>
            </a:r>
            <a:r>
              <a:rPr lang="nl-NL" dirty="0" smtClean="0"/>
              <a:t>: part 3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If </a:t>
            </a:r>
            <a:r>
              <a:rPr lang="en-GB" sz="2800" dirty="0" err="1"/>
              <a:t>Obj</a:t>
            </a:r>
            <a:r>
              <a:rPr lang="en-GB" sz="2800" dirty="0"/>
              <a:t> is not null</a:t>
            </a:r>
          </a:p>
          <a:p>
            <a:r>
              <a:rPr lang="en-GB" sz="2800" dirty="0"/>
              <a:t>    Set </a:t>
            </a:r>
            <a:r>
              <a:rPr lang="en-GB" sz="2800" dirty="0" smtClean="0"/>
              <a:t>position var. </a:t>
            </a:r>
            <a:r>
              <a:rPr lang="en-GB" sz="2800" dirty="0" err="1"/>
              <a:t>Pt</a:t>
            </a:r>
            <a:r>
              <a:rPr lang="en-GB" sz="2800" dirty="0"/>
              <a:t> to </a:t>
            </a:r>
            <a:r>
              <a:rPr lang="en-GB" sz="2800" dirty="0" smtClean="0"/>
              <a:t>nearest </a:t>
            </a:r>
            <a:r>
              <a:rPr lang="en-GB" sz="2800" dirty="0"/>
              <a:t>intersection </a:t>
            </a:r>
            <a:r>
              <a:rPr lang="en-GB" sz="2800" dirty="0" err="1" smtClean="0"/>
              <a:t>pt</a:t>
            </a:r>
            <a:r>
              <a:rPr lang="en-GB" sz="2800" dirty="0" smtClean="0"/>
              <a:t> </a:t>
            </a:r>
            <a:r>
              <a:rPr lang="en-GB" sz="2800" dirty="0"/>
              <a:t>of R and </a:t>
            </a:r>
            <a:r>
              <a:rPr lang="en-GB" sz="2800" dirty="0" err="1"/>
              <a:t>Obj</a:t>
            </a:r>
            <a:endParaRPr lang="en-GB" sz="2800" dirty="0"/>
          </a:p>
          <a:p>
            <a:r>
              <a:rPr lang="en-GB" sz="2800" dirty="0"/>
              <a:t>    Set the total colour C to black</a:t>
            </a:r>
          </a:p>
          <a:p>
            <a:r>
              <a:rPr lang="en-GB" sz="2800" dirty="0"/>
              <a:t>    For each light source in the scene</a:t>
            </a:r>
          </a:p>
          <a:p>
            <a:r>
              <a:rPr lang="en-GB" sz="2800" dirty="0"/>
              <a:t>      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each object in the scene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If this object blocks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light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coming from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light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source to </a:t>
            </a:r>
            <a:r>
              <a:rPr lang="en-GB" sz="2800" dirty="0" err="1">
                <a:solidFill>
                  <a:schemeClr val="accent3">
                    <a:lumMod val="75000"/>
                  </a:schemeClr>
                </a:solidFill>
              </a:rPr>
              <a:t>Pt</a:t>
            </a:r>
            <a:endParaRPr lang="en-GB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          Attenuate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intensity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of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received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light by </a:t>
            </a:r>
            <a:r>
              <a:rPr lang="en-GB" sz="2800" dirty="0" err="1" smtClean="0">
                <a:solidFill>
                  <a:schemeClr val="accent3">
                    <a:lumMod val="75000"/>
                  </a:schemeClr>
                </a:solidFill>
              </a:rPr>
              <a:t>transmittivity</a:t>
            </a:r>
            <a:endParaRPr lang="en-GB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nl-NL" sz="2800" dirty="0">
                <a:solidFill>
                  <a:schemeClr val="accent3">
                    <a:lumMod val="75000"/>
                  </a:schemeClr>
                </a:solidFill>
              </a:rPr>
              <a:t>            of the object</a:t>
            </a:r>
          </a:p>
          <a:p>
            <a:r>
              <a:rPr lang="nl-NL" sz="2800" dirty="0">
                <a:solidFill>
                  <a:schemeClr val="accent3">
                    <a:lumMod val="75000"/>
                  </a:schemeClr>
                </a:solidFill>
              </a:rPr>
              <a:t>        End </a:t>
            </a:r>
            <a:r>
              <a:rPr lang="nl-NL" sz="2800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endParaRPr lang="nl-NL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nl-NL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Next object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Calc. perceived 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colour of </a:t>
            </a:r>
            <a:r>
              <a:rPr lang="en-GB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Obj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at </a:t>
            </a:r>
            <a:r>
              <a:rPr lang="en-GB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Pt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due to this light source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using the value of the attenuated light intensity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Add this colour value to C</a:t>
            </a:r>
          </a:p>
          <a:p>
            <a:r>
              <a:rPr lang="nl-NL" sz="2800" dirty="0"/>
              <a:t>    Next light source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05367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725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smtClean="0"/>
              <a:t>How </a:t>
            </a:r>
            <a:r>
              <a:rPr lang="nl-NL" dirty="0" err="1" smtClean="0"/>
              <a:t>exactly</a:t>
            </a:r>
            <a:r>
              <a:rPr lang="nl-NL" dirty="0" smtClean="0"/>
              <a:t>: part 4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If Depth is less than a maximum value</a:t>
            </a:r>
          </a:p>
          <a:p>
            <a:r>
              <a:rPr lang="en-GB" sz="2800" dirty="0"/>
              <a:t>      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Make 2 rays </a:t>
            </a:r>
            <a:r>
              <a:rPr lang="en-GB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Rfl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and </a:t>
            </a:r>
            <a:r>
              <a:rPr lang="en-GB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Rfr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reflect. 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refract. directions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nl-NL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nl-NL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starting</a:t>
            </a:r>
            <a:r>
              <a:rPr lang="nl-NL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nl-NL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Pt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sz="28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</a:t>
            </a:r>
            <a:r>
              <a:rPr lang="en-GB" sz="28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RayTrace</a:t>
            </a:r>
            <a:r>
              <a:rPr lang="en-GB" sz="28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with arguments </a:t>
            </a:r>
            <a:r>
              <a:rPr lang="en-GB" sz="28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Rfl</a:t>
            </a:r>
            <a:r>
              <a:rPr lang="en-GB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8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Depth + 1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Add (the return value * reflectivity of </a:t>
            </a:r>
            <a:r>
              <a:rPr lang="en-GB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Obj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to C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sz="28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</a:t>
            </a:r>
            <a:r>
              <a:rPr lang="en-GB" sz="28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RayTrace</a:t>
            </a:r>
            <a:r>
              <a:rPr lang="en-GB" sz="28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with arguments </a:t>
            </a:r>
            <a:r>
              <a:rPr lang="en-GB" sz="28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Rfr</a:t>
            </a:r>
            <a:r>
              <a:rPr lang="en-GB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8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Depth + 1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Add (the return value * </a:t>
            </a:r>
            <a:r>
              <a:rPr lang="en-GB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transmittivity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of </a:t>
            </a:r>
            <a:r>
              <a:rPr lang="en-GB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Obj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to C</a:t>
            </a:r>
          </a:p>
          <a:p>
            <a:r>
              <a:rPr lang="nl-NL" sz="2800" dirty="0"/>
              <a:t>    End </a:t>
            </a:r>
            <a:r>
              <a:rPr lang="nl-NL" sz="2800" dirty="0" err="1"/>
              <a:t>if</a:t>
            </a:r>
            <a:endParaRPr lang="nl-NL" sz="2800" dirty="0"/>
          </a:p>
          <a:p>
            <a:r>
              <a:rPr lang="nl-NL" sz="2800" dirty="0"/>
              <a:t>  Else</a:t>
            </a:r>
          </a:p>
          <a:p>
            <a:r>
              <a:rPr lang="en-GB" sz="2800" dirty="0"/>
              <a:t>    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Set the total colour C to the background 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colour (</a:t>
            </a:r>
            <a:r>
              <a:rPr lang="en-GB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terminate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GB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sz="2800" dirty="0"/>
              <a:t>  End </a:t>
            </a:r>
            <a:r>
              <a:rPr lang="nl-NL" sz="2800" dirty="0" err="1"/>
              <a:t>if</a:t>
            </a:r>
            <a:endParaRPr lang="nl-NL" sz="2800" dirty="0"/>
          </a:p>
          <a:p>
            <a:r>
              <a:rPr lang="nl-NL" sz="2800" dirty="0"/>
              <a:t>  Return C</a:t>
            </a:r>
          </a:p>
          <a:p>
            <a:r>
              <a:rPr lang="nl-NL" sz="2800" dirty="0"/>
              <a:t>End Procedure</a:t>
            </a:r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13488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725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dirty="0" smtClean="0"/>
              <a:t>Pro’s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con’s</a:t>
            </a:r>
            <a:r>
              <a:rPr lang="nl-NL" dirty="0" smtClean="0"/>
              <a:t> of </a:t>
            </a:r>
            <a:r>
              <a:rPr lang="nl-NL" dirty="0" err="1" smtClean="0"/>
              <a:t>ray</a:t>
            </a:r>
            <a:r>
              <a:rPr lang="nl-NL" dirty="0" smtClean="0"/>
              <a:t> </a:t>
            </a:r>
            <a:r>
              <a:rPr lang="nl-NL" smtClean="0"/>
              <a:t>tracing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24000"/>
            <a:ext cx="388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 </a:t>
            </a:r>
            <a:r>
              <a:rPr lang="en-GB" sz="7200" dirty="0" smtClean="0"/>
              <a:t>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Simple in comparison to OGL way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Very realistic</a:t>
            </a:r>
            <a:endParaRPr lang="nl-NL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524000"/>
            <a:ext cx="5029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 </a:t>
            </a:r>
            <a:r>
              <a:rPr lang="en-GB" sz="7200" dirty="0"/>
              <a:t>-</a:t>
            </a:r>
            <a:endParaRPr lang="en-GB" sz="7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Very time and memory consuming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Continuous math modelling and assembly is hard</a:t>
            </a:r>
            <a:endParaRPr lang="nl-N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87880" y="495300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/>
              <a:t>Conclusion</a:t>
            </a:r>
            <a:r>
              <a:rPr lang="nl-NL" sz="3200" dirty="0" smtClean="0"/>
              <a:t>: </a:t>
            </a:r>
            <a:r>
              <a:rPr lang="nl-NL" sz="3200" dirty="0" err="1" smtClean="0"/>
              <a:t>it</a:t>
            </a:r>
            <a:r>
              <a:rPr lang="nl-NL" sz="3200" dirty="0" smtClean="0"/>
              <a:t> has </a:t>
            </a:r>
            <a:r>
              <a:rPr lang="nl-NL" sz="3200" dirty="0" err="1" smtClean="0"/>
              <a:t>its</a:t>
            </a:r>
            <a:r>
              <a:rPr lang="nl-NL" sz="3200" dirty="0" smtClean="0"/>
              <a:t> </a:t>
            </a:r>
            <a:r>
              <a:rPr lang="nl-NL" sz="3200" dirty="0" err="1" smtClean="0"/>
              <a:t>own</a:t>
            </a:r>
            <a:r>
              <a:rPr lang="nl-NL" sz="3200" dirty="0" smtClean="0"/>
              <a:t> niche (</a:t>
            </a:r>
            <a:r>
              <a:rPr lang="nl-NL" sz="3200" dirty="0" err="1" smtClean="0"/>
              <a:t>and</a:t>
            </a:r>
            <a:r>
              <a:rPr lang="nl-NL" sz="3200" dirty="0" smtClean="0"/>
              <a:t> </a:t>
            </a:r>
            <a:r>
              <a:rPr lang="nl-NL" sz="3200" dirty="0" err="1" smtClean="0"/>
              <a:t>can</a:t>
            </a:r>
            <a:r>
              <a:rPr lang="nl-NL" sz="3200" dirty="0" smtClean="0"/>
              <a:t> </a:t>
            </a:r>
            <a:r>
              <a:rPr lang="nl-NL" sz="3200" dirty="0" err="1" smtClean="0"/>
              <a:t>be</a:t>
            </a:r>
            <a:r>
              <a:rPr lang="nl-NL" sz="3200" dirty="0" smtClean="0"/>
              <a:t> </a:t>
            </a:r>
            <a:r>
              <a:rPr lang="nl-NL" sz="3200" dirty="0" err="1" smtClean="0"/>
              <a:t>combined</a:t>
            </a:r>
            <a:r>
              <a:rPr lang="nl-NL" sz="3200" dirty="0" smtClean="0"/>
              <a:t> </a:t>
            </a:r>
            <a:r>
              <a:rPr lang="nl-NL" sz="3200" dirty="0" err="1" smtClean="0"/>
              <a:t>with</a:t>
            </a:r>
            <a:r>
              <a:rPr lang="nl-NL" sz="3200" dirty="0" smtClean="0"/>
              <a:t> the “</a:t>
            </a:r>
            <a:r>
              <a:rPr lang="nl-NL" sz="3200" dirty="0" err="1" smtClean="0"/>
              <a:t>ordinary</a:t>
            </a:r>
            <a:r>
              <a:rPr lang="nl-NL" sz="3200" dirty="0" smtClean="0"/>
              <a:t>” way)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7486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Photorealistic images: how?</vt:lpstr>
      <vt:lpstr>Ray tracing!</vt:lpstr>
      <vt:lpstr>Follow a ray into the scene for each pixel</vt:lpstr>
      <vt:lpstr>Raytracing: entirely diffent</vt:lpstr>
      <vt:lpstr>How exactly: part 1</vt:lpstr>
      <vt:lpstr>How exactly: part 2</vt:lpstr>
      <vt:lpstr>How exactly: part 3</vt:lpstr>
      <vt:lpstr>How exactly: part 4</vt:lpstr>
      <vt:lpstr>Pro’s and con’s of ray tracing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Photorealistic images: how?</dc:title>
  <dc:creator/>
  <cp:lastModifiedBy>HoJac</cp:lastModifiedBy>
  <cp:revision>3</cp:revision>
  <dcterms:created xsi:type="dcterms:W3CDTF">2006-08-16T00:00:00Z</dcterms:created>
  <dcterms:modified xsi:type="dcterms:W3CDTF">2013-03-04T16:00:27Z</dcterms:modified>
</cp:coreProperties>
</file>