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78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pPr/>
              <a:t>2017-08-22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pPr/>
              <a:t>2017-08-22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nl-NL" smtClean="0"/>
              <a:t>Klik om de stijl te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het opmaakprofiel van de modelondertitel te bewerken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‹nr.›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2017-08-22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‹nr.›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pPr/>
              <a:t>2017-08-22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‹nr.›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2017-08-22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‹nr.›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2017-08-22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‹nr.›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2017-08-22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‹nr.›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2017-08-22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nl-NL" smtClean="0"/>
              <a:t>Klik om de stijl te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=""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‹nr.›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2017-08-22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‹nr.›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2017-08-22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‹nr.›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2017-08-22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‹nr.›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2017-08-22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‹nr.›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2017-08-22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l-NL" smtClean="0"/>
              <a:t>Klik op het pictogram als u een afbeelding wilt toevoegen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‹nr.›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2017-08-22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2017-08-22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erlicht.n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Programmeren op de basisschool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Serieus spelen met plezier</a:t>
            </a:r>
            <a:endParaRPr lang="en-US" sz="4000"/>
          </a:p>
        </p:txBody>
      </p:sp>
    </p:spTree>
    <p:extLst>
      <p:ext uri="{BB962C8B-B14F-4D97-AF65-F5344CB8AC3E}">
        <p14:creationId xmlns=""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51314" y="0"/>
            <a:ext cx="6392092" cy="714103"/>
          </a:xfrm>
        </p:spPr>
        <p:txBody>
          <a:bodyPr/>
          <a:lstStyle/>
          <a:p>
            <a:r>
              <a:rPr lang="en-US" smtClean="0"/>
              <a:t>6 x 8, 7 x 8, 8 x 8, ...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93371" y="1079863"/>
            <a:ext cx="9556072" cy="5216435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tafel = int (input ('Welke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tafel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? '))</a:t>
            </a:r>
            <a:endParaRPr lang="en-US" sz="2000" b="1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start = int (input ('Eerste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regel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? '))</a:t>
            </a:r>
            <a:endParaRPr lang="en-US" sz="2000" b="1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stop = int (input ('Laatste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regel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? '))</a:t>
            </a:r>
            <a:endParaRPr lang="en-US" sz="2000" b="1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Bef>
                <a:spcPts val="1000"/>
              </a:spcBef>
              <a:buNone/>
            </a:pPr>
            <a:endParaRPr lang="en-US" sz="2000" b="1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for regel in range (start, stop + 1):</a:t>
            </a:r>
          </a:p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    while True:</a:t>
            </a:r>
          </a:p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        antwoord = int (input (f'Hoeveel is {regel} x {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tafel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}? '))</a:t>
            </a:r>
          </a:p>
          <a:p>
            <a:pPr>
              <a:spcBef>
                <a:spcPts val="1000"/>
              </a:spcBef>
              <a:buNone/>
            </a:pPr>
            <a:endParaRPr lang="en-US" sz="2000" b="1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        if antwoord == regel * tafel:</a:t>
            </a:r>
          </a:p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            print ('Goed zo!')</a:t>
            </a:r>
          </a:p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            break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51017" y="0"/>
            <a:ext cx="6653349" cy="557349"/>
          </a:xfrm>
        </p:spPr>
        <p:txBody>
          <a:bodyPr>
            <a:normAutofit fontScale="90000"/>
          </a:bodyPr>
          <a:lstStyle/>
          <a:p>
            <a:r>
              <a:rPr lang="en-US" smtClean="0"/>
              <a:t>Of neem nou optellen...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57398" y="714102"/>
            <a:ext cx="8723220" cy="5956662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from random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import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*</a:t>
            </a:r>
            <a:endParaRPr lang="en-US" sz="2000" b="1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seed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()		# Schudt de 'dobbelstenen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'</a:t>
            </a:r>
          </a:p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grens = 11</a:t>
            </a:r>
          </a:p>
          <a:p>
            <a:pPr>
              <a:spcBef>
                <a:spcPts val="1000"/>
              </a:spcBef>
              <a:buNone/>
            </a:pPr>
            <a:endParaRPr lang="en-US" sz="2000" b="1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for teller in range (3):</a:t>
            </a:r>
          </a:p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    getal1 =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randint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(1, grens)</a:t>
            </a:r>
            <a:endParaRPr lang="en-US" sz="2000" b="1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    getal2 =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randint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(1, grens)</a:t>
            </a:r>
          </a:p>
          <a:p>
            <a:pPr>
              <a:spcBef>
                <a:spcPts val="1000"/>
              </a:spcBef>
              <a:buNone/>
            </a:pPr>
            <a:endParaRPr lang="en-US" sz="2000" b="1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    while True:</a:t>
            </a:r>
          </a:p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        antwoord = int (input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f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Hoeveel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is {getal1} + {getal2}? '))</a:t>
            </a:r>
          </a:p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        if antwoord == getal1 + getal2:</a:t>
            </a:r>
          </a:p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            print ('Goed zo!')</a:t>
            </a:r>
          </a:p>
          <a:p>
            <a:pPr>
              <a:spcBef>
                <a:spcPts val="1000"/>
              </a:spcBef>
              <a:buNone/>
            </a:pP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            </a:t>
            </a:r>
            <a:r>
              <a:rPr lang="en-US" sz="2000" b="1" smtClean="0">
                <a:solidFill>
                  <a:schemeClr val="accent3">
                    <a:lumMod val="75000"/>
                  </a:schemeClr>
                </a:solidFill>
              </a:rPr>
              <a:t>break</a:t>
            </a:r>
            <a:endParaRPr lang="en-US" sz="9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6973" y="0"/>
            <a:ext cx="10058402" cy="1219200"/>
          </a:xfrm>
        </p:spPr>
        <p:txBody>
          <a:bodyPr/>
          <a:lstStyle/>
          <a:p>
            <a:r>
              <a:rPr lang="en-US" smtClean="0"/>
              <a:t>De kunstzinnige schildpad (1)</a:t>
            </a:r>
            <a:br>
              <a:rPr lang="en-US" smtClean="0"/>
            </a:br>
            <a:r>
              <a:rPr lang="en-US" sz="2800" smtClean="0"/>
              <a:t>(leren van je lichaam)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78010" y="1738184"/>
            <a:ext cx="9135763" cy="4522573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Start Google Chrome</a:t>
            </a:r>
          </a:p>
          <a:p>
            <a:r>
              <a:rPr lang="en-US" smtClean="0"/>
              <a:t>Ga naar </a:t>
            </a:r>
            <a:r>
              <a:rPr lang="en-US" smtClean="0">
                <a:hlinkClick r:id="rId2"/>
              </a:rPr>
              <a:t>www.sterlicht.nl</a:t>
            </a:r>
            <a:endParaRPr lang="en-US" smtClean="0">
              <a:solidFill>
                <a:srgbClr val="92D050"/>
              </a:solidFill>
            </a:endParaRPr>
          </a:p>
          <a:p>
            <a:r>
              <a:rPr lang="en-US" smtClean="0"/>
              <a:t>Klik op “Schets je eigen ster”</a:t>
            </a:r>
          </a:p>
          <a:p>
            <a:r>
              <a:rPr lang="en-US" smtClean="0"/>
              <a:t>Kijk even naar de veranderende </a:t>
            </a:r>
            <a:r>
              <a:rPr lang="en-US" smtClean="0"/>
              <a:t>Mondriaan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Kies bij “Select demo” de “Star” demo</a:t>
            </a:r>
          </a:p>
          <a:p>
            <a:r>
              <a:rPr lang="en-US" smtClean="0"/>
              <a:t>Verander de kleuren (“color”)</a:t>
            </a:r>
          </a:p>
          <a:p>
            <a:r>
              <a:rPr lang="en-US" smtClean="0"/>
              <a:t>Klik op “Compile and run</a:t>
            </a:r>
            <a:r>
              <a:rPr lang="en-US" smtClean="0"/>
              <a:t>”</a:t>
            </a:r>
          </a:p>
          <a:p>
            <a:r>
              <a:rPr lang="en-US" sz="3000" b="1" smtClean="0"/>
              <a:t>Dat is nou programmeren...</a:t>
            </a:r>
            <a:endParaRPr lang="en-US" sz="3000" b="1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3450" y="0"/>
            <a:ext cx="10058402" cy="1054443"/>
          </a:xfrm>
        </p:spPr>
        <p:txBody>
          <a:bodyPr/>
          <a:lstStyle/>
          <a:p>
            <a:r>
              <a:rPr lang="en-US" smtClean="0"/>
              <a:t>De kunstzinnige schildpad (2)</a:t>
            </a:r>
            <a:br>
              <a:rPr lang="en-US" smtClean="0"/>
            </a:br>
            <a:r>
              <a:rPr lang="en-US" sz="2800" smtClean="0"/>
              <a:t>(leren van je lichaam)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65214" y="1326293"/>
            <a:ext cx="10058400" cy="5008604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Verander de afstand (“forward”)</a:t>
            </a:r>
          </a:p>
          <a:p>
            <a:r>
              <a:rPr lang="en-US" smtClean="0"/>
              <a:t>Verander de hoek (“right”) naar 179 graden</a:t>
            </a:r>
          </a:p>
          <a:p>
            <a:r>
              <a:rPr lang="en-US" smtClean="0"/>
              <a:t>Maak een zeshoek (360/6), zevenhoek, driehoek, vierkant</a:t>
            </a:r>
          </a:p>
          <a:p>
            <a:r>
              <a:rPr lang="en-US" smtClean="0"/>
              <a:t>Haal alles weg behalve “from turtle import *” en “done ()”</a:t>
            </a:r>
          </a:p>
          <a:p>
            <a:r>
              <a:rPr lang="en-US" smtClean="0"/>
              <a:t>Laat je schildpad zelf eens lopen, bijv:</a:t>
            </a:r>
          </a:p>
          <a:p>
            <a:pPr>
              <a:buNone/>
            </a:pPr>
            <a:endParaRPr lang="en-US" smtClean="0"/>
          </a:p>
          <a:p>
            <a:pPr lvl="2">
              <a:buNone/>
            </a:pPr>
            <a:r>
              <a:rPr lang="en-US" sz="2400" b="1" smtClean="0">
                <a:solidFill>
                  <a:schemeClr val="accent3">
                    <a:lumMod val="75000"/>
                  </a:schemeClr>
                </a:solidFill>
              </a:rPr>
              <a:t>from turtle import *</a:t>
            </a:r>
          </a:p>
          <a:p>
            <a:pPr lvl="2">
              <a:buNone/>
            </a:pPr>
            <a:endParaRPr lang="en-US" sz="2400" b="1" smtClean="0">
              <a:solidFill>
                <a:schemeClr val="accent3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n-US" sz="2400" b="1" smtClean="0">
                <a:solidFill>
                  <a:schemeClr val="accent3">
                    <a:lumMod val="75000"/>
                  </a:schemeClr>
                </a:solidFill>
              </a:rPr>
              <a:t>forward (100)</a:t>
            </a:r>
          </a:p>
          <a:p>
            <a:pPr lvl="2">
              <a:buNone/>
            </a:pPr>
            <a:r>
              <a:rPr lang="en-US" sz="2400" b="1" smtClean="0">
                <a:solidFill>
                  <a:schemeClr val="accent3">
                    <a:lumMod val="75000"/>
                  </a:schemeClr>
                </a:solidFill>
              </a:rPr>
              <a:t>right (90)</a:t>
            </a:r>
          </a:p>
          <a:p>
            <a:pPr lvl="2">
              <a:buNone/>
            </a:pPr>
            <a:r>
              <a:rPr lang="en-US" sz="2400" b="1" smtClean="0">
                <a:solidFill>
                  <a:schemeClr val="accent3">
                    <a:lumMod val="75000"/>
                  </a:schemeClr>
                </a:solidFill>
              </a:rPr>
              <a:t>forward (100)</a:t>
            </a:r>
          </a:p>
          <a:p>
            <a:pPr lvl="2">
              <a:buNone/>
            </a:pPr>
            <a:endParaRPr lang="en-US" sz="2400" b="1" smtClean="0">
              <a:solidFill>
                <a:schemeClr val="accent3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n-US" sz="2400" b="1" smtClean="0">
                <a:solidFill>
                  <a:schemeClr val="accent3">
                    <a:lumMod val="75000"/>
                  </a:schemeClr>
                </a:solidFill>
              </a:rPr>
              <a:t>done ()</a:t>
            </a: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5840" y="461555"/>
            <a:ext cx="10058402" cy="879566"/>
          </a:xfrm>
        </p:spPr>
        <p:txBody>
          <a:bodyPr>
            <a:normAutofit fontScale="90000"/>
          </a:bodyPr>
          <a:lstStyle/>
          <a:p>
            <a:r>
              <a:rPr lang="en-US" smtClean="0"/>
              <a:t>Je allereerste eigen progamma</a:t>
            </a:r>
            <a:br>
              <a:rPr lang="en-US" smtClean="0"/>
            </a:br>
            <a:r>
              <a:rPr lang="en-US" sz="2700" smtClean="0"/>
              <a:t>(maan, roos, vis – maar dan voor de computer)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5920" y="2910841"/>
            <a:ext cx="7724504" cy="964474"/>
          </a:xfrm>
        </p:spPr>
        <p:txBody>
          <a:bodyPr>
            <a:normAutofit/>
          </a:bodyPr>
          <a:lstStyle/>
          <a:p>
            <a:pPr lvl="2">
              <a:lnSpc>
                <a:spcPct val="80000"/>
              </a:lnSpc>
              <a:buNone/>
            </a:pPr>
            <a:r>
              <a:rPr lang="en-US" sz="4400" b="1" smtClean="0">
                <a:solidFill>
                  <a:schemeClr val="accent3">
                    <a:lumMod val="75000"/>
                  </a:schemeClr>
                </a:solidFill>
              </a:rPr>
              <a:t>print (</a:t>
            </a:r>
            <a:r>
              <a:rPr lang="nl-NL" sz="4400" b="1" smtClean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lang="en-US" sz="4400" b="1" smtClean="0">
                <a:solidFill>
                  <a:schemeClr val="accent3">
                    <a:lumMod val="75000"/>
                  </a:schemeClr>
                </a:solidFill>
              </a:rPr>
              <a:t>Hallo, wereld</a:t>
            </a:r>
            <a:r>
              <a:rPr lang="nl-NL" sz="4400" b="1" smtClean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lang="en-US" sz="4400" b="1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1123406" y="4685211"/>
            <a:ext cx="4055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/>
              <a:t>Le</a:t>
            </a:r>
            <a:r>
              <a:rPr lang="en-US" sz="4800" smtClean="0"/>
              <a:t>t </a:t>
            </a:r>
            <a:r>
              <a:rPr lang="en-US" sz="4800" smtClean="0"/>
              <a:t>op de</a:t>
            </a:r>
            <a:r>
              <a:rPr lang="nl-NL" sz="4800" b="1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nl-NL" sz="6000" b="1" smtClean="0">
                <a:solidFill>
                  <a:schemeClr val="accent3">
                    <a:lumMod val="75000"/>
                  </a:schemeClr>
                </a:solidFill>
              </a:rPr>
              <a:t>' '</a:t>
            </a:r>
            <a:endParaRPr lang="en-US" sz="3200" b="1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1338" y="0"/>
            <a:ext cx="10058402" cy="1219200"/>
          </a:xfrm>
        </p:spPr>
        <p:txBody>
          <a:bodyPr/>
          <a:lstStyle/>
          <a:p>
            <a:r>
              <a:rPr lang="en-US" smtClean="0"/>
              <a:t>Een vakje met een sticker</a:t>
            </a:r>
            <a:br>
              <a:rPr lang="en-US" smtClean="0"/>
            </a:br>
            <a:r>
              <a:rPr lang="en-US" sz="2800" smtClean="0"/>
              <a:t>(de inhoud varieert)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72639" y="2708366"/>
            <a:ext cx="7979819" cy="2803070"/>
          </a:xfrm>
        </p:spPr>
        <p:txBody>
          <a:bodyPr>
            <a:normAutofit/>
          </a:bodyPr>
          <a:lstStyle/>
          <a:p>
            <a:pPr lvl="2">
              <a:lnSpc>
                <a:spcPct val="80000"/>
              </a:lnSpc>
              <a:buNone/>
            </a:pPr>
            <a:r>
              <a:rPr lang="nl-NL" sz="3200" b="1" smtClean="0">
                <a:solidFill>
                  <a:schemeClr val="accent3">
                    <a:lumMod val="75000"/>
                  </a:schemeClr>
                </a:solidFill>
              </a:rPr>
              <a:t>naam = input ('Hoe heet </a:t>
            </a:r>
            <a:r>
              <a:rPr lang="nl-NL" sz="3200" b="1" smtClean="0">
                <a:solidFill>
                  <a:schemeClr val="accent3">
                    <a:lumMod val="75000"/>
                  </a:schemeClr>
                </a:solidFill>
              </a:rPr>
              <a:t>je</a:t>
            </a:r>
            <a:r>
              <a:rPr lang="nl-NL" sz="3200" b="1" smtClean="0">
                <a:solidFill>
                  <a:schemeClr val="accent3">
                    <a:lumMod val="75000"/>
                  </a:schemeClr>
                </a:solidFill>
              </a:rPr>
              <a:t>? ')</a:t>
            </a:r>
            <a:endParaRPr lang="nl-NL" sz="3200" b="1" smtClean="0">
              <a:solidFill>
                <a:schemeClr val="accent3">
                  <a:lumMod val="75000"/>
                </a:schemeClr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lang="nl-NL" sz="3200" b="1" smtClean="0">
                <a:solidFill>
                  <a:schemeClr val="accent3">
                    <a:lumMod val="75000"/>
                  </a:schemeClr>
                </a:solidFill>
              </a:rPr>
              <a:t>print ('Hallo,', naam)</a:t>
            </a:r>
            <a:endParaRPr lang="en-US" sz="3200" b="1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95" y="0"/>
            <a:ext cx="10058402" cy="1219200"/>
          </a:xfrm>
        </p:spPr>
        <p:txBody>
          <a:bodyPr/>
          <a:lstStyle/>
          <a:p>
            <a:r>
              <a:rPr lang="en-US" b="1" u="sng" smtClean="0"/>
              <a:t>Als</a:t>
            </a:r>
            <a:r>
              <a:rPr lang="en-US" smtClean="0"/>
              <a:t> de hemel naar beneden valt...</a:t>
            </a:r>
            <a:br>
              <a:rPr lang="en-US" smtClean="0"/>
            </a:br>
            <a:r>
              <a:rPr lang="en-US" sz="2800" smtClean="0"/>
              <a:t>(hebben we allemaal een blauwe hoed)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24297" y="1909355"/>
            <a:ext cx="8595360" cy="42291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nl-NL" sz="3000" b="1" smtClean="0">
                <a:solidFill>
                  <a:schemeClr val="accent3">
                    <a:lumMod val="75000"/>
                  </a:schemeClr>
                </a:solidFill>
              </a:rPr>
              <a:t>leeftijd </a:t>
            </a:r>
            <a:r>
              <a:rPr lang="nl-NL" sz="3000" b="1" smtClean="0">
                <a:solidFill>
                  <a:schemeClr val="accent3">
                    <a:lumMod val="75000"/>
                  </a:schemeClr>
                </a:solidFill>
              </a:rPr>
              <a:t>= </a:t>
            </a:r>
            <a:r>
              <a:rPr lang="nl-NL" sz="3000" b="1" smtClean="0">
                <a:solidFill>
                  <a:schemeClr val="accent3">
                    <a:lumMod val="75000"/>
                  </a:schemeClr>
                </a:solidFill>
              </a:rPr>
              <a:t>float (input </a:t>
            </a:r>
            <a:r>
              <a:rPr lang="nl-NL" sz="3000" b="1" smtClean="0">
                <a:solidFill>
                  <a:schemeClr val="accent3">
                    <a:lumMod val="75000"/>
                  </a:schemeClr>
                </a:solidFill>
              </a:rPr>
              <a:t>('Hoe oud ben </a:t>
            </a:r>
            <a:r>
              <a:rPr lang="nl-NL" sz="3000" b="1" smtClean="0">
                <a:solidFill>
                  <a:schemeClr val="accent3">
                    <a:lumMod val="75000"/>
                  </a:schemeClr>
                </a:solidFill>
              </a:rPr>
              <a:t>je</a:t>
            </a:r>
            <a:r>
              <a:rPr lang="nl-NL" sz="3000" b="1" smtClean="0">
                <a:solidFill>
                  <a:schemeClr val="accent3">
                    <a:lumMod val="75000"/>
                  </a:schemeClr>
                </a:solidFill>
              </a:rPr>
              <a:t>? '))</a:t>
            </a:r>
            <a:endParaRPr lang="nl-NL" sz="3000" b="1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nl-NL" sz="3000" b="1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nl-NL" sz="3000" b="1" smtClean="0">
                <a:solidFill>
                  <a:schemeClr val="accent3">
                    <a:lumMod val="75000"/>
                  </a:schemeClr>
                </a:solidFill>
              </a:rPr>
              <a:t>if leeftijd &lt; 18:</a:t>
            </a:r>
          </a:p>
          <a:p>
            <a:pPr>
              <a:lnSpc>
                <a:spcPct val="80000"/>
              </a:lnSpc>
              <a:buNone/>
            </a:pPr>
            <a:r>
              <a:rPr lang="nl-NL" sz="3000" b="1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nl-NL" sz="3000" b="1" smtClean="0">
                <a:solidFill>
                  <a:schemeClr val="accent3">
                    <a:lumMod val="75000"/>
                  </a:schemeClr>
                </a:solidFill>
              </a:rPr>
              <a:t>print </a:t>
            </a:r>
            <a:r>
              <a:rPr lang="nl-NL" sz="3000" b="1" smtClean="0">
                <a:solidFill>
                  <a:schemeClr val="accent3">
                    <a:lumMod val="75000"/>
                  </a:schemeClr>
                </a:solidFill>
              </a:rPr>
              <a:t>(‘Te </a:t>
            </a:r>
            <a:r>
              <a:rPr lang="nl-NL" sz="3000" b="1" smtClean="0">
                <a:solidFill>
                  <a:schemeClr val="accent3">
                    <a:lumMod val="75000"/>
                  </a:schemeClr>
                </a:solidFill>
              </a:rPr>
              <a:t>jong </a:t>
            </a:r>
            <a:r>
              <a:rPr lang="nl-NL" sz="3000" b="1" smtClean="0">
                <a:solidFill>
                  <a:schemeClr val="accent3">
                    <a:lumMod val="75000"/>
                  </a:schemeClr>
                </a:solidFill>
              </a:rPr>
              <a:t>voor </a:t>
            </a:r>
            <a:r>
              <a:rPr lang="nl-NL" sz="3000" b="1" smtClean="0">
                <a:solidFill>
                  <a:schemeClr val="accent3">
                    <a:lumMod val="75000"/>
                  </a:schemeClr>
                </a:solidFill>
              </a:rPr>
              <a:t>een sigaar')</a:t>
            </a:r>
            <a:endParaRPr lang="nl-NL" sz="3000" b="1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nl-NL" sz="3000" b="1" smtClean="0">
                <a:solidFill>
                  <a:schemeClr val="accent3">
                    <a:lumMod val="75000"/>
                  </a:schemeClr>
                </a:solidFill>
              </a:rPr>
              <a:t>else:</a:t>
            </a:r>
          </a:p>
          <a:p>
            <a:pPr>
              <a:lnSpc>
                <a:spcPct val="80000"/>
              </a:lnSpc>
              <a:buNone/>
            </a:pPr>
            <a:r>
              <a:rPr lang="nl-NL" sz="3000" b="1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nl-NL" sz="3000" b="1" smtClean="0">
                <a:solidFill>
                  <a:schemeClr val="accent3">
                    <a:lumMod val="75000"/>
                  </a:schemeClr>
                </a:solidFill>
              </a:rPr>
              <a:t>print </a:t>
            </a:r>
            <a:r>
              <a:rPr lang="nl-NL" sz="3000" b="1" smtClean="0">
                <a:solidFill>
                  <a:schemeClr val="accent3">
                    <a:lumMod val="75000"/>
                  </a:schemeClr>
                </a:solidFill>
              </a:rPr>
              <a:t>(‘Te oud voor een fopspeen')</a:t>
            </a:r>
            <a:endParaRPr lang="en-US" sz="3000" b="1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30378" y="0"/>
            <a:ext cx="10058402" cy="740229"/>
          </a:xfrm>
        </p:spPr>
        <p:txBody>
          <a:bodyPr/>
          <a:lstStyle/>
          <a:p>
            <a:r>
              <a:rPr lang="en-US" b="1" u="sng" smtClean="0"/>
              <a:t>Als</a:t>
            </a:r>
            <a:r>
              <a:rPr lang="en-US" smtClean="0"/>
              <a:t> ... </a:t>
            </a:r>
            <a:r>
              <a:rPr lang="en-US" b="1" u="sng" smtClean="0"/>
              <a:t>anders als</a:t>
            </a:r>
            <a:r>
              <a:rPr lang="en-US" smtClean="0"/>
              <a:t> ... </a:t>
            </a:r>
            <a:r>
              <a:rPr lang="en-US" b="1" u="sng" smtClean="0"/>
              <a:t>anders als</a:t>
            </a:r>
            <a:r>
              <a:rPr lang="en-US" smtClean="0"/>
              <a:t> ... </a:t>
            </a:r>
            <a:r>
              <a:rPr lang="en-US" b="1" u="sng" smtClean="0"/>
              <a:t>ander</a:t>
            </a:r>
            <a:r>
              <a:rPr lang="en-US" smtClean="0"/>
              <a:t>s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89463" y="1412966"/>
            <a:ext cx="8098972" cy="42291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leeftijd </a:t>
            </a: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= </a:t>
            </a: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float (input </a:t>
            </a: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('Hoe oud ben </a:t>
            </a: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je</a:t>
            </a: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? '))</a:t>
            </a:r>
            <a:endParaRPr lang="nl-NL" sz="2000" b="1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endParaRPr lang="nl-NL" sz="2000" b="1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if leeftijd &lt; 18: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    print ('Helaas, te jong voor een sigaar')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elif leeftijd &lt; 40: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    print ('Helaas, te oud voor een fopspeen')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elif leeftijd &lt; 60: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    print ('Middelbaar noemen we dat')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else: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    print ('Zestig is het nieuwe veertig')</a:t>
            </a:r>
            <a:endParaRPr lang="en-US" sz="2000" b="1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7795" y="0"/>
            <a:ext cx="10058402" cy="670560"/>
          </a:xfrm>
        </p:spPr>
        <p:txBody>
          <a:bodyPr/>
          <a:lstStyle/>
          <a:p>
            <a:r>
              <a:rPr lang="en-US" b="1" u="sng" smtClean="0"/>
              <a:t>Zolang</a:t>
            </a:r>
            <a:r>
              <a:rPr lang="en-US" smtClean="0"/>
              <a:t> nog de lepel in de brijpot staat...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36320" y="1212669"/>
            <a:ext cx="10043749" cy="53361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leeftijd = 0</a:t>
            </a:r>
          </a:p>
          <a:p>
            <a:pPr>
              <a:buNone/>
            </a:pPr>
            <a:endParaRPr lang="nl-NL" sz="2000" b="1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while leeftijd &gt;= 0:</a:t>
            </a:r>
          </a:p>
          <a:p>
            <a:pPr>
              <a:buNone/>
            </a:pP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    leeftijd = float (input ('Hoe oud ben je? (negatief is </a:t>
            </a: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stop</a:t>
            </a: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) '))</a:t>
            </a:r>
            <a:endParaRPr lang="nl-NL" sz="2000" b="1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endParaRPr lang="nl-NL" sz="2000" b="1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    if leeftijd &lt; 18:</a:t>
            </a:r>
          </a:p>
          <a:p>
            <a:pPr>
              <a:buNone/>
            </a:pP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        print ('Helaas, te jong voor een sigaar')</a:t>
            </a:r>
          </a:p>
          <a:p>
            <a:pPr>
              <a:buNone/>
            </a:pP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    else:</a:t>
            </a:r>
          </a:p>
          <a:p>
            <a:pPr>
              <a:buNone/>
            </a:pPr>
            <a:r>
              <a:rPr lang="nl-NL" sz="2000" b="1" smtClean="0">
                <a:solidFill>
                  <a:schemeClr val="accent3">
                    <a:lumMod val="75000"/>
                  </a:schemeClr>
                </a:solidFill>
              </a:rPr>
              <a:t>        print ('Helaas, te oud voor een fopspeen')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740229"/>
          </a:xfrm>
        </p:spPr>
        <p:txBody>
          <a:bodyPr/>
          <a:lstStyle/>
          <a:p>
            <a:r>
              <a:rPr lang="en-US" smtClean="0"/>
              <a:t>Tafels en zo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86836" y="2257698"/>
            <a:ext cx="10058400" cy="32896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800" b="1" smtClean="0">
                <a:solidFill>
                  <a:schemeClr val="accent3">
                    <a:lumMod val="75000"/>
                  </a:schemeClr>
                </a:solidFill>
              </a:rPr>
              <a:t>for tafel in range (1, 11):</a:t>
            </a:r>
          </a:p>
          <a:p>
            <a:pPr>
              <a:buNone/>
            </a:pPr>
            <a:r>
              <a:rPr lang="nl-NL" sz="2800" b="1" smtClean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nl-NL" sz="2800" b="1" smtClean="0">
                <a:solidFill>
                  <a:schemeClr val="accent3">
                    <a:lumMod val="75000"/>
                  </a:schemeClr>
                </a:solidFill>
              </a:rPr>
              <a:t>print </a:t>
            </a:r>
            <a:r>
              <a:rPr lang="nl-NL" sz="2800" b="1" smtClean="0">
                <a:solidFill>
                  <a:schemeClr val="accent3">
                    <a:lumMod val="75000"/>
                  </a:schemeClr>
                </a:solidFill>
              </a:rPr>
              <a:t>()	# Lege regel voor elke tafel</a:t>
            </a:r>
            <a:endParaRPr lang="nl-NL" sz="2800" b="1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nl-NL" sz="2800" b="1" smtClean="0">
                <a:solidFill>
                  <a:schemeClr val="accent3">
                    <a:lumMod val="75000"/>
                  </a:schemeClr>
                </a:solidFill>
              </a:rPr>
              <a:t>    for regel in range (1, 11):</a:t>
            </a:r>
          </a:p>
          <a:p>
            <a:pPr>
              <a:buNone/>
            </a:pPr>
            <a:r>
              <a:rPr lang="nl-NL" sz="2800" b="1" smtClean="0">
                <a:solidFill>
                  <a:schemeClr val="accent3">
                    <a:lumMod val="75000"/>
                  </a:schemeClr>
                </a:solidFill>
              </a:rPr>
              <a:t>        print (regel, 'x', tafel, '=', regel * tafel)</a:t>
            </a:r>
            <a:endParaRPr lang="en-US" sz="2800" b="1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3431377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tf03431377</Template>
  <TotalTime>175</TotalTime>
  <Words>447</Words>
  <Application>Microsoft Office PowerPoint</Application>
  <PresentationFormat>Aangepast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tf03431377</vt:lpstr>
      <vt:lpstr>Programmeren op de basisschool</vt:lpstr>
      <vt:lpstr>De kunstzinnige schildpad (1) (leren van je lichaam)</vt:lpstr>
      <vt:lpstr>De kunstzinnige schildpad (2) (leren van je lichaam)</vt:lpstr>
      <vt:lpstr>Je allereerste eigen progamma (maan, roos, vis – maar dan voor de computer)</vt:lpstr>
      <vt:lpstr>Een vakje met een sticker (de inhoud varieert)</vt:lpstr>
      <vt:lpstr>Als de hemel naar beneden valt... (hebben we allemaal een blauwe hoed)</vt:lpstr>
      <vt:lpstr>Als ... anders als ... anders als ... anders</vt:lpstr>
      <vt:lpstr>Zolang nog de lepel in de brijpot staat...</vt:lpstr>
      <vt:lpstr>Tafels en zo</vt:lpstr>
      <vt:lpstr>6 x 8, 7 x 8, 8 x 8, ...</vt:lpstr>
      <vt:lpstr>Of neem nou optellen...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op de basisschool</dc:title>
  <dc:creator>info@geatec.com</dc:creator>
  <cp:lastModifiedBy>info@geatec.com</cp:lastModifiedBy>
  <cp:revision>19</cp:revision>
  <dcterms:created xsi:type="dcterms:W3CDTF">2017-08-22T10:03:51Z</dcterms:created>
  <dcterms:modified xsi:type="dcterms:W3CDTF">2017-08-22T13:01:02Z</dcterms:modified>
</cp:coreProperties>
</file>