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8" r:id="rId5"/>
    <p:sldId id="266" r:id="rId6"/>
    <p:sldId id="259" r:id="rId7"/>
    <p:sldId id="260" r:id="rId8"/>
    <p:sldId id="261" r:id="rId9"/>
    <p:sldId id="268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F2F67C-D683-4C2F-9BC3-E9F9F876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3C8B8D6-D928-4DB1-83F2-3A0D325E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B9A9E5-2D56-4387-829B-7040BBB5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EBF95A7-65E8-4F5D-8932-2BEE731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2BC836-8859-4BD7-B283-689D1963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227D2B-B144-4A37-B52E-2FF9D27A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414F261-BFDE-4558-956B-803A77397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7EC65E-91DB-4C30-83CC-C5E708FE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AD090B-D12E-4245-BB79-DC4369F4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F59317-AB92-4E39-B3D4-95E7FE1B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90C95DD-FC5E-4611-B819-7F8B1C624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BC93D02-E63B-4A4A-B2A5-02D32B67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39C28C-8125-4580-809F-46CB3B2C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4E0707-C17D-4288-B3F5-EAB0E53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AC42F2-EE18-4267-91E9-459AA347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D99ADA-289E-4F88-8B32-99FFF52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E9886D-286D-4E42-8DC5-BE8BAC43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39EE43-0983-4A9C-BBE5-A85ED3CA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AEFA94-6229-445C-B495-5B1C6367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E201D0-E480-4389-A7B3-E0E6F6E8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A132C1-1A19-4C43-AF2F-05585C2C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EC16D20-8E49-40C2-B119-43749E1C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882BF2-3316-4A14-B2E0-44C2D4F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C7E857B-DC7C-4263-955F-9781201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D517952-FB50-46B8-9E58-A1C95D8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50A135-F1F4-4A68-BCD6-77F459C4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7632DE-9FFD-4F78-BCAF-BF16892A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5D42DFC-4C1C-4E01-BE80-E6214CAA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0FB3803-0BD1-43D0-9846-4B20AB5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09EA9DF-5E9E-4222-B765-5CC44F4E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2247346-192E-448B-95D5-3248E63B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135C64-97BF-4717-9AA4-71BA5948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CAC1FE-520C-4519-8D35-0F0AC590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93412A4-11CF-4DCD-93C8-A173064C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E99D4FD-2968-466C-8049-9661CF34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2F1BFD5-3643-4FBC-BBAA-AED25C24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298EF2A-7B14-45CC-B820-B083DB01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3156751-E0DF-4D2B-AE98-D4A5D087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AB326E4-F249-4FD2-AFF7-2A6027CD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068963-D3AE-4353-9A59-BC092385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742C9C8-156F-489C-9EDA-5B9A0671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702EBF8-EA29-47EA-8CBA-6F93AD63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7D3A1D2-9F47-46ED-B983-1F545357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0048E30-383D-4784-BAF2-DE916AC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21384ED-B3A5-4D2A-A429-C98964A3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A689D7-F8C2-42F5-A544-78F5E4C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392FE0-4579-48E8-8586-10F531F2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B6C2BC-E59A-4571-9B84-D9F7CFB6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C129E2A-9F98-4712-8458-85C085FB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AB24A17-AB49-420E-B2F8-3FD74C0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EE2EFC-65E2-4FE2-8BEC-615FA736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2E49CF-C5CA-4037-B635-C62D2076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B66613-377C-45F8-954F-8898636B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C4AAAA2-CEA7-43E2-940E-BEE000B9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ADE7957-AA9C-4DB2-AA43-56CCE6B7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85E350-938D-4EF4-B323-E5DC4D47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8B4C158-9264-4EDC-A42D-3344FD50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080E00-F55D-42EF-89A2-F7E643E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B4E449D-35CA-47D7-B349-BBFB2381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F920731-E74F-41E7-B647-B3B8C253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DE64E5-FD1A-490E-A99B-804DBD576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5699-F272-450C-8BBA-C096B462477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E3FF6A-0355-4233-923C-42D5D1B9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11BC11-9F64-49C3-9C68-53B19CB45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ECB8-01D4-4007-9922-8744C4BB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opencv-color-spaces/" TargetMode="External"/><Relationship Id="rId7" Type="http://schemas.openxmlformats.org/officeDocument/2006/relationships/hyperlink" Target="https://en.wikipedia.org/wiki/Circle_Hough_Transform" TargetMode="External"/><Relationship Id="rId2" Type="http://schemas.openxmlformats.org/officeDocument/2006/relationships/hyperlink" Target="https://en.wikipedia.org/wiki/HSL_and_H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ircle-detection-using-opencv-python/" TargetMode="External"/><Relationship Id="rId5" Type="http://schemas.openxmlformats.org/officeDocument/2006/relationships/hyperlink" Target="https://learnopencv.com/contour-detection-using-opencv-python-c/" TargetMode="External"/><Relationship Id="rId4" Type="http://schemas.openxmlformats.org/officeDocument/2006/relationships/hyperlink" Target="https://docs.opencv.org/4.x/d4/d73/tutorial_py_contours_begi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ircle-detection-using-opencv-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2ED457-E416-4F44-B938-967F2B9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Detection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4D3852-B2C1-4DF8-9217-CBFDE686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067B85-BA14-4EC8-8E8B-0A966FB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7E4CFC-7342-4E6D-B608-01BE51C0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HSV color space: </a:t>
            </a:r>
            <a:r>
              <a:rPr lang="en-US" sz="1600">
                <a:hlinkClick r:id="rId2"/>
              </a:rPr>
              <a:t>https://en.wikipedia.org/wiki/HSL_and_HSV</a:t>
            </a:r>
            <a:endParaRPr lang="en-US" sz="1600"/>
          </a:p>
          <a:p>
            <a:r>
              <a:rPr lang="en-US" sz="1600"/>
              <a:t>Color Segmentation: </a:t>
            </a:r>
            <a:r>
              <a:rPr lang="en-US" sz="1600">
                <a:hlinkClick r:id="rId3"/>
              </a:rPr>
              <a:t>https://realpython.com/python-opencv-color-spaces/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Contours:</a:t>
            </a:r>
          </a:p>
          <a:p>
            <a:r>
              <a:rPr lang="en-US" sz="1600"/>
              <a:t> </a:t>
            </a:r>
            <a:r>
              <a:rPr lang="en-US" sz="1600">
                <a:hlinkClick r:id="rId4"/>
              </a:rPr>
              <a:t>https://docs.opencv.org/4.x/d4/d73/tutorial_py_contours_begin.html</a:t>
            </a:r>
            <a:endParaRPr lang="en-US" sz="1600"/>
          </a:p>
          <a:p>
            <a:r>
              <a:rPr lang="en-US" sz="1600">
                <a:hlinkClick r:id="rId5"/>
              </a:rPr>
              <a:t>https://learnopencv.com/contour-detection-using-opencv-python-c/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Hough transform: </a:t>
            </a:r>
          </a:p>
          <a:p>
            <a:r>
              <a:rPr lang="en-US" sz="1600">
                <a:hlinkClick r:id="rId6"/>
              </a:rPr>
              <a:t>https://www.geeksforgeeks.org/circle-detection-using-opencv-python/</a:t>
            </a:r>
            <a:endParaRPr lang="en-US" sz="1600"/>
          </a:p>
          <a:p>
            <a:r>
              <a:rPr lang="en-US" sz="1600">
                <a:hlinkClick r:id="rId7"/>
              </a:rPr>
              <a:t>https://en.wikipedia.org/wiki/Circle_Hough_Transform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10A68F-0DCB-43F7-88AD-9D07225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detection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8CBCA08-9B24-44CE-988E-60BE3626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19" y="0"/>
            <a:ext cx="3864762" cy="68580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7C43E-1667-4284-AC33-680B52A6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42" y="0"/>
            <a:ext cx="3832058" cy="685800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B71FAA6-72D7-4E16-8300-A98E485035CF}"/>
              </a:ext>
            </a:extLst>
          </p:cNvPr>
          <p:cNvSpPr txBox="1"/>
          <p:nvPr/>
        </p:nvSpPr>
        <p:spPr>
          <a:xfrm>
            <a:off x="526472" y="2881746"/>
            <a:ext cx="2567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Eliminate false detection by calculating the length from segment to net:</a:t>
            </a:r>
          </a:p>
          <a:p>
            <a:r>
              <a:rPr lang="en-US"/>
              <a:t>=&gt; The real ball is closer to the net than false segments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9699EBA5-38BE-4F98-9203-1993153C4C3F}"/>
              </a:ext>
            </a:extLst>
          </p:cNvPr>
          <p:cNvCxnSpPr>
            <a:cxnSpLocks/>
          </p:cNvCxnSpPr>
          <p:nvPr/>
        </p:nvCxnSpPr>
        <p:spPr>
          <a:xfrm>
            <a:off x="5291140" y="5012929"/>
            <a:ext cx="690916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1A558962-0319-4C61-9091-1CD6698EF2AE}"/>
              </a:ext>
            </a:extLst>
          </p:cNvPr>
          <p:cNvCxnSpPr>
            <a:cxnSpLocks/>
          </p:cNvCxnSpPr>
          <p:nvPr/>
        </p:nvCxnSpPr>
        <p:spPr>
          <a:xfrm>
            <a:off x="4477865" y="5310607"/>
            <a:ext cx="150419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D1EFB69F-FA29-4796-ACE4-A78E3C9699A7}"/>
              </a:ext>
            </a:extLst>
          </p:cNvPr>
          <p:cNvCxnSpPr>
            <a:cxnSpLocks/>
          </p:cNvCxnSpPr>
          <p:nvPr/>
        </p:nvCxnSpPr>
        <p:spPr>
          <a:xfrm>
            <a:off x="10193577" y="4454603"/>
            <a:ext cx="386116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282773E0-3646-4CDD-9168-A8BC7C490913}"/>
              </a:ext>
            </a:extLst>
          </p:cNvPr>
          <p:cNvCxnSpPr>
            <a:cxnSpLocks/>
          </p:cNvCxnSpPr>
          <p:nvPr/>
        </p:nvCxnSpPr>
        <p:spPr>
          <a:xfrm>
            <a:off x="10275971" y="4906105"/>
            <a:ext cx="1380493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75CB3-4A46-4FEE-9A50-03CBDE24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31EF9C-D88C-4190-A653-BFD5CF45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CDA9A5-C5F0-4BA7-AEF3-53C5BA5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5"/>
            <a:ext cx="10515600" cy="1325563"/>
          </a:xfrm>
        </p:spPr>
        <p:txBody>
          <a:bodyPr/>
          <a:lstStyle/>
          <a:p>
            <a:r>
              <a:rPr lang="en-US"/>
              <a:t>Table Detection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AC54F1B-713F-40BA-9F0C-4FA59357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6" y="1405467"/>
            <a:ext cx="2684982" cy="213966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9AC698F-36F1-45D3-B24D-56C0F597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76" y="1408962"/>
            <a:ext cx="2684982" cy="213616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93CCF6E-65D2-4FDE-90D3-2C0ECBED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54" y="1382198"/>
            <a:ext cx="2688933" cy="2162929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9CCB1E3-628A-403F-B285-A194E8B29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018" y="4424669"/>
            <a:ext cx="2707818" cy="214315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E2FAF36-AFE7-466C-BEBB-A78C821DA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87" y="4424669"/>
            <a:ext cx="2723093" cy="217933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F362203-7B71-4F4B-B3F5-2147E98AC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252" y="4431659"/>
            <a:ext cx="2698535" cy="2136165"/>
          </a:xfrm>
          <a:prstGeom prst="rect">
            <a:avLst/>
          </a:prstGeom>
        </p:spPr>
      </p:pic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AD1AE4AF-3BFF-43B3-A75F-09B7766BD0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90868" y="2475297"/>
            <a:ext cx="1452908" cy="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DDAE2687-4BAA-4B25-B425-3FF74D392A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028758" y="2463663"/>
            <a:ext cx="1296096" cy="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33E96E8-2EF6-48E3-A692-B9832C92B8F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664520" y="3545127"/>
            <a:ext cx="4801" cy="88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E45BB1E-8F96-48C4-905E-86502E346139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6935836" y="5496247"/>
            <a:ext cx="1379416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E251E5-8128-4EE9-A799-F290CEB30B8D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2860880" y="5496247"/>
            <a:ext cx="1367138" cy="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93EAF09-8C4F-47A0-A01C-1720DD0FB2B7}"/>
              </a:ext>
            </a:extLst>
          </p:cNvPr>
          <p:cNvSpPr txBox="1"/>
          <p:nvPr/>
        </p:nvSpPr>
        <p:spPr>
          <a:xfrm>
            <a:off x="1125152" y="98107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(RGB)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1AE77D4-01E5-42A9-86E3-2C8B9003D25E}"/>
              </a:ext>
            </a:extLst>
          </p:cNvPr>
          <p:cNvSpPr txBox="1"/>
          <p:nvPr/>
        </p:nvSpPr>
        <p:spPr>
          <a:xfrm>
            <a:off x="5257800" y="94928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(HSV)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8CC3D28-187C-4241-9AFD-7385E282C7ED}"/>
              </a:ext>
            </a:extLst>
          </p:cNvPr>
          <p:cNvSpPr txBox="1"/>
          <p:nvPr/>
        </p:nvSpPr>
        <p:spPr>
          <a:xfrm>
            <a:off x="9327728" y="94928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mask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B9BF44C-FBB7-4A99-8BBD-403D6518081D}"/>
              </a:ext>
            </a:extLst>
          </p:cNvPr>
          <p:cNvSpPr txBox="1"/>
          <p:nvPr/>
        </p:nvSpPr>
        <p:spPr>
          <a:xfrm>
            <a:off x="9839774" y="39883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Closed mask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4DEDAA5F-8604-47CB-B48B-188239A4AE96}"/>
              </a:ext>
            </a:extLst>
          </p:cNvPr>
          <p:cNvSpPr txBox="1"/>
          <p:nvPr/>
        </p:nvSpPr>
        <p:spPr>
          <a:xfrm>
            <a:off x="5034982" y="405533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segmentation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FB17E47-BCCD-4335-B7B2-E352C04AFA61}"/>
              </a:ext>
            </a:extLst>
          </p:cNvPr>
          <p:cNvSpPr txBox="1"/>
          <p:nvPr/>
        </p:nvSpPr>
        <p:spPr>
          <a:xfrm>
            <a:off x="363597" y="3966689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Coutour and boundary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DAD1D80-14FC-4203-895F-16C68B192C36}"/>
              </a:ext>
            </a:extLst>
          </p:cNvPr>
          <p:cNvSpPr txBox="1"/>
          <p:nvPr/>
        </p:nvSpPr>
        <p:spPr>
          <a:xfrm>
            <a:off x="2951454" y="1858722"/>
            <a:ext cx="12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Change Color space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3F975D1E-60B2-4034-913B-11ED60574631}"/>
              </a:ext>
            </a:extLst>
          </p:cNvPr>
          <p:cNvSpPr txBox="1"/>
          <p:nvPr/>
        </p:nvSpPr>
        <p:spPr>
          <a:xfrm>
            <a:off x="7096660" y="1854461"/>
            <a:ext cx="12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Color detection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9C304861-0E7D-4EA6-A418-437133821478}"/>
              </a:ext>
            </a:extLst>
          </p:cNvPr>
          <p:cNvSpPr txBox="1"/>
          <p:nvPr/>
        </p:nvSpPr>
        <p:spPr>
          <a:xfrm>
            <a:off x="8412205" y="3665889"/>
            <a:ext cx="12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Median filter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835BEE41-6928-4788-8909-BA6734982704}"/>
              </a:ext>
            </a:extLst>
          </p:cNvPr>
          <p:cNvSpPr txBox="1"/>
          <p:nvPr/>
        </p:nvSpPr>
        <p:spPr>
          <a:xfrm>
            <a:off x="7048290" y="4812949"/>
            <a:ext cx="12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And-Bit Operator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448FF023-335F-40F8-B8A7-3681228A2B85}"/>
              </a:ext>
            </a:extLst>
          </p:cNvPr>
          <p:cNvSpPr txBox="1"/>
          <p:nvPr/>
        </p:nvSpPr>
        <p:spPr>
          <a:xfrm>
            <a:off x="2980715" y="4812948"/>
            <a:ext cx="12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Find contours</a:t>
            </a:r>
          </a:p>
        </p:txBody>
      </p:sp>
    </p:spTree>
    <p:extLst>
      <p:ext uri="{BB962C8B-B14F-4D97-AF65-F5344CB8AC3E}">
        <p14:creationId xmlns:p14="http://schemas.microsoft.com/office/powerpoint/2010/main" val="14146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60BA6E-183F-4B5E-A686-C99924D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31" y="-3391"/>
            <a:ext cx="3682337" cy="332826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CAAEA5C-B91B-40E5-88E0-B106F895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1" y="113744"/>
            <a:ext cx="3794403" cy="2991512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A20E570-FBC3-435F-B611-FD7D9FB43A2E}"/>
              </a:ext>
            </a:extLst>
          </p:cNvPr>
          <p:cNvSpPr txBox="1"/>
          <p:nvPr/>
        </p:nvSpPr>
        <p:spPr>
          <a:xfrm>
            <a:off x="5229344" y="1137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Histogram of colors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24B87AC-29B4-43AB-8AD8-143F48D133BC}"/>
              </a:ext>
            </a:extLst>
          </p:cNvPr>
          <p:cNvSpPr txBox="1"/>
          <p:nvPr/>
        </p:nvSpPr>
        <p:spPr>
          <a:xfrm>
            <a:off x="5178921" y="3244334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Histogram of HSV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7323540E-916F-48AB-B60F-94B6770E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81" y="3324875"/>
            <a:ext cx="3794403" cy="3027196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27FDED88-A610-453E-8A91-B4E6C7CB8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984" y="3533126"/>
            <a:ext cx="3538492" cy="30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D4F91F6-A39F-4296-9A13-7443E0CF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77" y="4511493"/>
            <a:ext cx="3429000" cy="17049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C837B1F-8857-4BBD-9F9B-2849998B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534" y="605556"/>
            <a:ext cx="3390900" cy="169545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55C6CD5-9292-47C3-AF57-165F252A917E}"/>
              </a:ext>
            </a:extLst>
          </p:cNvPr>
          <p:cNvSpPr txBox="1"/>
          <p:nvPr/>
        </p:nvSpPr>
        <p:spPr>
          <a:xfrm>
            <a:off x="4301967" y="-28201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Table (blue color) search range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1B70B9-1C88-4F0C-BB9C-040AE01FACAE}"/>
              </a:ext>
            </a:extLst>
          </p:cNvPr>
          <p:cNvSpPr txBox="1"/>
          <p:nvPr/>
        </p:nvSpPr>
        <p:spPr>
          <a:xfrm>
            <a:off x="5661984" y="136955"/>
            <a:ext cx="210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D5EA395-C9C6-495E-949C-F358D60C64EA}"/>
              </a:ext>
            </a:extLst>
          </p:cNvPr>
          <p:cNvSpPr txBox="1"/>
          <p:nvPr/>
        </p:nvSpPr>
        <p:spPr>
          <a:xfrm>
            <a:off x="3696153" y="136955"/>
            <a:ext cx="210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(150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44CA6B2-AB68-4047-BC78-57F7B5C35FDC}"/>
              </a:ext>
            </a:extLst>
          </p:cNvPr>
          <p:cNvSpPr txBox="1"/>
          <p:nvPr/>
        </p:nvSpPr>
        <p:spPr>
          <a:xfrm>
            <a:off x="5661984" y="352437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30FC291-29F6-4A3B-B0D0-58F2FF0BE10E}"/>
              </a:ext>
            </a:extLst>
          </p:cNvPr>
          <p:cNvSpPr txBox="1"/>
          <p:nvPr/>
        </p:nvSpPr>
        <p:spPr>
          <a:xfrm>
            <a:off x="3806849" y="3495677"/>
            <a:ext cx="72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BCE02A1B-C750-45D5-B85F-4EEA45E89FE1}"/>
              </a:ext>
            </a:extLst>
          </p:cNvPr>
          <p:cNvSpPr txBox="1"/>
          <p:nvPr/>
        </p:nvSpPr>
        <p:spPr>
          <a:xfrm>
            <a:off x="4393729" y="400222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Ball (orange color) search range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109F33D-A126-4ADF-98B6-359A553E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310" y="87321"/>
            <a:ext cx="3116595" cy="2465877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4AC616E8-2560-4896-9129-DD2001BB4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38" y="1889258"/>
            <a:ext cx="3116595" cy="2457127"/>
          </a:xfrm>
          <a:prstGeom prst="rect">
            <a:avLst/>
          </a:prstGeom>
        </p:spPr>
      </p:pic>
      <p:sp>
        <p:nvSpPr>
          <p:cNvPr id="29" name="Mũi tên: Xuống 28">
            <a:extLst>
              <a:ext uri="{FF2B5EF4-FFF2-40B4-BE49-F238E27FC236}">
                <a16:creationId xmlns:a16="http://schemas.microsoft.com/office/drawing/2014/main" id="{30927EB7-3ACF-438D-B6D1-356E861D3CEA}"/>
              </a:ext>
            </a:extLst>
          </p:cNvPr>
          <p:cNvSpPr/>
          <p:nvPr/>
        </p:nvSpPr>
        <p:spPr>
          <a:xfrm rot="18533423">
            <a:off x="2404885" y="4288473"/>
            <a:ext cx="449234" cy="138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̃i tên: Xuống 29">
            <a:extLst>
              <a:ext uri="{FF2B5EF4-FFF2-40B4-BE49-F238E27FC236}">
                <a16:creationId xmlns:a16="http://schemas.microsoft.com/office/drawing/2014/main" id="{AFA5A00E-4A8A-4CD2-BB64-734195204C89}"/>
              </a:ext>
            </a:extLst>
          </p:cNvPr>
          <p:cNvSpPr/>
          <p:nvPr/>
        </p:nvSpPr>
        <p:spPr>
          <a:xfrm rot="14961426">
            <a:off x="2443055" y="741727"/>
            <a:ext cx="449234" cy="138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̃i tên: Xuống 30">
            <a:extLst>
              <a:ext uri="{FF2B5EF4-FFF2-40B4-BE49-F238E27FC236}">
                <a16:creationId xmlns:a16="http://schemas.microsoft.com/office/drawing/2014/main" id="{696DBA14-F478-4CE4-8FAD-A3A091EB0F34}"/>
              </a:ext>
            </a:extLst>
          </p:cNvPr>
          <p:cNvSpPr/>
          <p:nvPr/>
        </p:nvSpPr>
        <p:spPr>
          <a:xfrm rot="16200000">
            <a:off x="8023935" y="778283"/>
            <a:ext cx="449234" cy="93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̃i tên: Xuống 31">
            <a:extLst>
              <a:ext uri="{FF2B5EF4-FFF2-40B4-BE49-F238E27FC236}">
                <a16:creationId xmlns:a16="http://schemas.microsoft.com/office/drawing/2014/main" id="{29226B89-5830-443E-8F63-76F6116690D2}"/>
              </a:ext>
            </a:extLst>
          </p:cNvPr>
          <p:cNvSpPr/>
          <p:nvPr/>
        </p:nvSpPr>
        <p:spPr>
          <a:xfrm rot="16200000">
            <a:off x="7899403" y="4825867"/>
            <a:ext cx="449234" cy="93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DA8BF23B-8EF3-40CF-8281-E5199443C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855" y="3547345"/>
            <a:ext cx="3585362" cy="2868290"/>
          </a:xfrm>
          <a:prstGeom prst="rect">
            <a:avLst/>
          </a:prstGeom>
        </p:spPr>
      </p:pic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C48FA238-DBF9-48BD-B394-737C58FA2401}"/>
              </a:ext>
            </a:extLst>
          </p:cNvPr>
          <p:cNvSpPr/>
          <p:nvPr/>
        </p:nvSpPr>
        <p:spPr>
          <a:xfrm>
            <a:off x="11112861" y="4157143"/>
            <a:ext cx="808521" cy="79941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2ED457-E416-4F44-B938-967F2B9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Ball Detection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4D3852-B2C1-4DF8-9217-CBFDE686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2B3EDC4-155F-44DA-87F4-DE730EF3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3" y="1690688"/>
            <a:ext cx="6067425" cy="4829175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B60AA91B-A1E2-4534-9D8E-F48AFCC5BCE8}"/>
              </a:ext>
            </a:extLst>
          </p:cNvPr>
          <p:cNvSpPr/>
          <p:nvPr/>
        </p:nvSpPr>
        <p:spPr>
          <a:xfrm>
            <a:off x="2521527" y="3528291"/>
            <a:ext cx="646546" cy="665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C84FF2B-4600-49D6-80C0-0969EF81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1690688"/>
            <a:ext cx="5800725" cy="4800600"/>
          </a:xfrm>
          <a:prstGeom prst="rect">
            <a:avLst/>
          </a:prstGeom>
        </p:spPr>
      </p:pic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24617D8-58DC-4C54-A15C-DED683502F28}"/>
              </a:ext>
            </a:extLst>
          </p:cNvPr>
          <p:cNvSpPr/>
          <p:nvPr/>
        </p:nvSpPr>
        <p:spPr>
          <a:xfrm>
            <a:off x="10288230" y="2276980"/>
            <a:ext cx="646546" cy="665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BD2B420-3CC5-4613-9B36-9FFA173A6C12}"/>
              </a:ext>
            </a:extLst>
          </p:cNvPr>
          <p:cNvSpPr txBox="1"/>
          <p:nvPr/>
        </p:nvSpPr>
        <p:spPr>
          <a:xfrm>
            <a:off x="657610" y="338137"/>
            <a:ext cx="7415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There are some difficulties when detecting the ball:</a:t>
            </a:r>
          </a:p>
          <a:p>
            <a:pPr marL="285750" indent="-285750">
              <a:buFontTx/>
              <a:buChar char="-"/>
            </a:pPr>
            <a:r>
              <a:rPr lang="en-US"/>
              <a:t>Ball is a moving object</a:t>
            </a:r>
          </a:p>
          <a:p>
            <a:pPr marL="285750" indent="-285750">
              <a:buFontTx/>
              <a:buChar char="-"/>
            </a:pPr>
            <a:r>
              <a:rPr lang="en-US"/>
              <a:t>Ball size a small</a:t>
            </a:r>
          </a:p>
          <a:p>
            <a:pPr marL="285750" indent="-285750">
              <a:buFontTx/>
              <a:buChar char="-"/>
            </a:pPr>
            <a:r>
              <a:rPr lang="en-US"/>
              <a:t>Ball color is inconsistent by frames (easily changed by background effects)</a:t>
            </a:r>
          </a:p>
        </p:txBody>
      </p:sp>
    </p:spTree>
    <p:extLst>
      <p:ext uri="{BB962C8B-B14F-4D97-AF65-F5344CB8AC3E}">
        <p14:creationId xmlns:p14="http://schemas.microsoft.com/office/powerpoint/2010/main" val="39011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6D07425-D98C-4F59-8027-3D8DD321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0" y="2770909"/>
            <a:ext cx="4932633" cy="395387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058DEEA-D9C2-4F38-BE14-FDFF52E3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2" y="2770909"/>
            <a:ext cx="5098827" cy="4087091"/>
          </a:xfrm>
          <a:prstGeom prst="rect">
            <a:avLst/>
          </a:prstGeo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E7631868-C37B-41A4-B9FB-535F398B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Detect ball by Hough Transform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2D44780-4F3E-464B-994A-4FD7335AAA21}"/>
              </a:ext>
            </a:extLst>
          </p:cNvPr>
          <p:cNvSpPr txBox="1"/>
          <p:nvPr/>
        </p:nvSpPr>
        <p:spPr>
          <a:xfrm>
            <a:off x="509900" y="1690688"/>
            <a:ext cx="8138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https://www.geeksforgeeks.org/circle-detection-using-opencv-python/</a:t>
            </a:r>
            <a:endParaRPr lang="en-US"/>
          </a:p>
          <a:p>
            <a:r>
              <a:rPr lang="en-US"/>
              <a:t>https://en.wikipedia.org/wiki/Circle_Hough_Transform</a:t>
            </a:r>
          </a:p>
        </p:txBody>
      </p:sp>
    </p:spTree>
    <p:extLst>
      <p:ext uri="{BB962C8B-B14F-4D97-AF65-F5344CB8AC3E}">
        <p14:creationId xmlns:p14="http://schemas.microsoft.com/office/powerpoint/2010/main" val="22723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E53F21-C7BE-4FCD-84D9-C43C61F3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 effect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E6EEE3A-3FEB-42C2-9273-14A9861C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4" y="1202431"/>
            <a:ext cx="3484066" cy="557017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349B66F-86AF-45B5-B05C-CAFD3801E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336" y="1096856"/>
            <a:ext cx="3575664" cy="5675745"/>
          </a:xfrm>
          <a:prstGeom prst="rect">
            <a:avLst/>
          </a:prstGeom>
        </p:spPr>
      </p:pic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CEFA101D-061F-4342-9257-5CC1CA4C203D}"/>
              </a:ext>
            </a:extLst>
          </p:cNvPr>
          <p:cNvSpPr/>
          <p:nvPr/>
        </p:nvSpPr>
        <p:spPr>
          <a:xfrm>
            <a:off x="4937931" y="3574189"/>
            <a:ext cx="2465192" cy="413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C626A27-F2C0-4FD5-BA4D-B4DFB43A61E5}"/>
              </a:ext>
            </a:extLst>
          </p:cNvPr>
          <p:cNvSpPr txBox="1"/>
          <p:nvPr/>
        </p:nvSpPr>
        <p:spPr>
          <a:xfrm>
            <a:off x="4799092" y="2417321"/>
            <a:ext cx="342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Increase the distance between 2 detected circles to remove the shadow effect</a:t>
            </a:r>
          </a:p>
        </p:txBody>
      </p:sp>
    </p:spTree>
    <p:extLst>
      <p:ext uri="{BB962C8B-B14F-4D97-AF65-F5344CB8AC3E}">
        <p14:creationId xmlns:p14="http://schemas.microsoft.com/office/powerpoint/2010/main" val="304459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7CAB4E-1AC2-475B-BEE4-6FBCEB22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16083D-01BA-4FE3-A9BD-52ECF714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927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277</Words>
  <Application>Microsoft Office PowerPoint</Application>
  <PresentationFormat>Màn hình rộng</PresentationFormat>
  <Paragraphs>44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Chủ đề Office</vt:lpstr>
      <vt:lpstr>Table Detection</vt:lpstr>
      <vt:lpstr>Table Detection</vt:lpstr>
      <vt:lpstr>Bản trình bày PowerPoint</vt:lpstr>
      <vt:lpstr>Bản trình bày PowerPoint</vt:lpstr>
      <vt:lpstr>Ball Detection</vt:lpstr>
      <vt:lpstr>Bản trình bày PowerPoint</vt:lpstr>
      <vt:lpstr>Detect ball by Hough Transform</vt:lpstr>
      <vt:lpstr>Shadow effect</vt:lpstr>
      <vt:lpstr>Bản trình bày PowerPoint</vt:lpstr>
      <vt:lpstr>References</vt:lpstr>
      <vt:lpstr>False detection</vt:lpstr>
      <vt:lpstr>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DANG THANH VU</dc:creator>
  <cp:lastModifiedBy>DANG THANH VU</cp:lastModifiedBy>
  <cp:revision>27</cp:revision>
  <dcterms:created xsi:type="dcterms:W3CDTF">2022-05-16T01:29:41Z</dcterms:created>
  <dcterms:modified xsi:type="dcterms:W3CDTF">2022-06-01T11:56:48Z</dcterms:modified>
</cp:coreProperties>
</file>