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6"/>
    <p:sldMasterId id="2147483674" r:id="rId7"/>
  </p:sldMasterIdLst>
  <p:notesMasterIdLst>
    <p:notesMasterId r:id="rId24"/>
  </p:notesMasterIdLst>
  <p:handoutMasterIdLst>
    <p:handoutMasterId r:id="rId25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0" autoAdjust="0"/>
    <p:restoredTop sz="86383" autoAdjust="0"/>
  </p:normalViewPr>
  <p:slideViewPr>
    <p:cSldViewPr>
      <p:cViewPr varScale="1">
        <p:scale>
          <a:sx n="139" d="100"/>
          <a:sy n="139" d="100"/>
        </p:scale>
        <p:origin x="11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2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slideMaster" Target="slideMasters/slideMaster1.xml"/><Relationship Id="rId7" Type="http://schemas.openxmlformats.org/officeDocument/2006/relationships/slideMaster" Target="slideMasters/slideMaster2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1AACD1D9-1617-4F50-B590-822B065337F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r>
              <a:rPr lang="en-US" smtClean="0"/>
              <a:t>NICAR Denver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2C9B055D-FE0E-493E-9D88-6B1C36E4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00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9A6700E3-52BD-463D-9204-A530AB1750E5}" type="datetimeFigureOut">
              <a:rPr lang="en-US" smtClean="0"/>
              <a:t>2/27/16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r>
              <a:rPr lang="en-US" smtClean="0"/>
              <a:t>NICAR Denver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2B59B105-513C-4F54-8767-F6E20AFE7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773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AD972CE9-BAA3-4B67-9C6C-D1FDF16F9010}" type="datetime1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0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7061B24-B066-4F54-A3DE-1A3031C2E97B}" type="datetime1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2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7689547-49FA-41FF-B578-F213BAA6EE4C}" type="datetime1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76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01BD1425-8CB9-4051-A0CC-57482B4423DD}" type="datetime1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19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B2A5F4E-CB67-4254-AA74-E419660C6BD6}" type="datetime1">
              <a:rPr lang="en-US" smtClean="0"/>
              <a:t>2/27/16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09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C69BFADB-5E02-4BD1-8C34-EE427F309A61}" type="datetime1">
              <a:rPr lang="en-US" smtClean="0"/>
              <a:t>2/27/16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7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ECBBA1F-3981-4513-8AA8-3144358AB941}" type="datetime1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90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A91C35E5-B179-419E-ADE3-CC4AA6F7D82C}" type="datetime1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22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numCol="1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numCol="1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771D5C3-7F40-4C67-8918-B9A80AE46E60}" type="datetime1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61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D25902A-E399-4258-8C34-AF9E04BCE7B7}" type="datetime1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2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B93BF8A-6AFE-4569-9967-2D5446734FD3}" type="datetime1">
              <a:rPr lang="en-US" smtClean="0"/>
              <a:t>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3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05CE3A3B-DF60-424E-8C0A-92ADFBBC524C}" type="datetime1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80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C4E2D2E3-C11B-4F88-8C95-F04159FADB5F}" type="datetime1">
              <a:rPr lang="en-US" smtClean="0"/>
              <a:t>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63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C458BFB1-F8AA-4A5D-BC4F-91C4CEFA181E}" type="datetime1">
              <a:rPr lang="en-US" smtClean="0"/>
              <a:t>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CA5727CF-E0AA-405C-8488-405C0A7E4D8D}" type="datetime1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70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86503EB-DBA1-433E-839E-5DB3DC45D091}" type="datetime1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96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A670184B-6D39-4F19-8569-550A1100BFAC}" type="datetime1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55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FC8B3086-CF9F-421E-A1F8-B5689EF7FCA9}" type="datetime1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numCol="1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numCol="1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F8D48D9C-C7ED-4AB4-90F4-CF934B2202EA}" type="datetime1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7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AC58F28F-96FF-4CAF-ADDA-28329FD6AAD6}" type="datetime1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2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CF3D061-906E-4C4F-B15D-E2F121DCA25A}" type="datetime1">
              <a:rPr lang="en-US" smtClean="0"/>
              <a:t>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4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37D464E-1A9D-47D5-93E1-6B29D8E5E72B}" type="datetime1">
              <a:rPr lang="en-US" smtClean="0"/>
              <a:t>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5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89FDE1F-84F9-42F1-9165-59CD6A815480}" type="datetime1">
              <a:rPr lang="en-US" smtClean="0"/>
              <a:t>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3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29E27A24-2894-492B-BA5D-6F72A47A3F0C}" type="datetime1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7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9B518CC-4C23-4DE3-A8D8-0994970BD0DB}" type="datetime1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7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 baseline="0">
                <a:solidFill>
                  <a:srgbClr val="9E0000"/>
                </a:solidFill>
              </a:defRPr>
            </a:lvl1pPr>
          </a:lstStyle>
          <a:p>
            <a:fld id="{4151F927-355F-4D79-A871-4ADB77D08539}" type="datetime1">
              <a:rPr lang="en-US" smtClean="0"/>
              <a:t>2/27/16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rgbClr val="9E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800" b="1" baseline="0">
                <a:solidFill>
                  <a:srgbClr val="9E0000"/>
                </a:solidFill>
              </a:defRPr>
            </a:lvl1pPr>
          </a:lstStyle>
          <a:p>
            <a:fld id="{0B864D95-66BE-458A-BA2A-B49B98705F2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6412784"/>
            <a:ext cx="8229600" cy="0"/>
          </a:xfrm>
          <a:prstGeom prst="line">
            <a:avLst/>
          </a:prstGeom>
          <a:ln w="2540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18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9E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1204E-3986-478D-A0F2-5591EBC9EACF}" type="datetime1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irs.gov/uac/SOI-Tax-Stats---Individual-Statistical-Tables-by-Size-of-Adjusted-Gross-Incom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gebelo/gijc/blob/master/pdf_wrangling.doc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support.import.io/knowledgebase/articles/740868-create-your-first-data-extracto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sarahcnyt/data-journalism/blob/master/class4/xml_miracle.doc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 numCol="1"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Web scraping without programming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Speakers: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sz="2700" dirty="0" smtClean="0">
                <a:solidFill>
                  <a:schemeClr val="tx1"/>
                </a:solidFill>
              </a:rPr>
              <a:t>Robert </a:t>
            </a:r>
            <a:r>
              <a:rPr lang="en-US" sz="2700" dirty="0" err="1" smtClean="0">
                <a:solidFill>
                  <a:schemeClr val="tx1"/>
                </a:solidFill>
              </a:rPr>
              <a:t>Gebeloff</a:t>
            </a:r>
            <a:r>
              <a:rPr lang="en-US" sz="2700" dirty="0" smtClean="0">
                <a:solidFill>
                  <a:schemeClr val="tx1"/>
                </a:solidFill>
              </a:rPr>
              <a:t> – </a:t>
            </a:r>
            <a:r>
              <a:rPr lang="en-US" sz="2700" dirty="0" err="1" smtClean="0">
                <a:solidFill>
                  <a:schemeClr val="tx1"/>
                </a:solidFill>
              </a:rPr>
              <a:t>rgebeloff@nytimes.com</a:t>
            </a:r>
            <a:r>
              <a:rPr lang="en-US" sz="2700" dirty="0" smtClean="0">
                <a:solidFill>
                  <a:schemeClr val="tx1"/>
                </a:solidFill>
              </a:rPr>
              <a:t/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>Tom </a:t>
            </a:r>
            <a:r>
              <a:rPr lang="en-US" sz="2700" dirty="0" smtClean="0">
                <a:solidFill>
                  <a:schemeClr val="tx1"/>
                </a:solidFill>
              </a:rPr>
              <a:t>Johnson – tom@jtjohnson.com</a:t>
            </a:r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 Them All!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When you hover over </a:t>
            </a:r>
            <a:r>
              <a:rPr lang="en-US" sz="2800" dirty="0" smtClean="0">
                <a:hlinkClick r:id="rId2"/>
              </a:rPr>
              <a:t>links</a:t>
            </a:r>
            <a:r>
              <a:rPr lang="en-US" sz="2800" dirty="0" smtClean="0"/>
              <a:t>, you can see the file naming convention the page uses:</a:t>
            </a:r>
          </a:p>
          <a:p>
            <a:pPr marL="0" indent="0">
              <a:buNone/>
            </a:pPr>
            <a:r>
              <a:rPr lang="en-US" sz="2800" dirty="0" smtClean="0"/>
              <a:t>Table 1: 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Table 2: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71" b="-70771"/>
          <a:stretch/>
        </p:blipFill>
        <p:spPr>
          <a:xfrm>
            <a:off x="2463800" y="3749039"/>
            <a:ext cx="420370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4244339"/>
            <a:ext cx="3175000" cy="355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50292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we want all files that end with 11si.xls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7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96112"/>
            <a:ext cx="2286000" cy="2819400"/>
          </a:xfrm>
        </p:spPr>
        <p:txBody>
          <a:bodyPr/>
          <a:lstStyle/>
          <a:p>
            <a:r>
              <a:rPr lang="en-US" dirty="0" smtClean="0"/>
              <a:t>Down Them All!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0"/>
            <a:ext cx="6830568" cy="639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8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CometDocs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One of many, and perhaps the easiest, way to deal with tables in PDFs.  See </a:t>
            </a:r>
            <a:r>
              <a:rPr lang="en-US" sz="2800" dirty="0" smtClean="0">
                <a:hlinkClick r:id="rId2"/>
              </a:rPr>
              <a:t>my longer discussion</a:t>
            </a:r>
            <a:r>
              <a:rPr lang="is-IS" sz="2800" dirty="0" smtClean="0">
                <a:hlinkClick r:id="rId2"/>
              </a:rPr>
              <a:t>…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8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9144000" cy="65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4638"/>
            <a:ext cx="8839200" cy="540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8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Import.IO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There’s no full substitute for being able to program your own scraper. But tools such as this can work well in many cases.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We’ll follow the first part of the </a:t>
            </a:r>
            <a:r>
              <a:rPr lang="en-US" sz="2800" dirty="0" smtClean="0">
                <a:hlinkClick r:id="rId2"/>
              </a:rPr>
              <a:t>tutorial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6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Scraping w/o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GRAND FINALE</a:t>
            </a:r>
          </a:p>
          <a:p>
            <a:pPr marL="0" indent="0">
              <a:buNone/>
            </a:pPr>
            <a:r>
              <a:rPr lang="en-US" sz="2800" dirty="0" smtClean="0"/>
              <a:t>Scrape data from a map! </a:t>
            </a:r>
          </a:p>
          <a:p>
            <a:pPr marL="0" indent="0">
              <a:buNone/>
            </a:pPr>
            <a:r>
              <a:rPr lang="en-US" sz="2800" dirty="0" smtClean="0"/>
              <a:t>Convert webby xml data to easier to deal with CSV!</a:t>
            </a:r>
          </a:p>
          <a:p>
            <a:pPr marL="0" indent="0">
              <a:buNone/>
            </a:pPr>
            <a:r>
              <a:rPr lang="en-US" sz="2800" dirty="0" smtClean="0"/>
              <a:t>Bonus: Convert some </a:t>
            </a:r>
            <a:r>
              <a:rPr lang="en-US" sz="2800" dirty="0" err="1" smtClean="0"/>
              <a:t>json</a:t>
            </a:r>
            <a:r>
              <a:rPr lang="en-US" sz="2800" dirty="0" smtClean="0"/>
              <a:t> too!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We’ll follow an </a:t>
            </a:r>
            <a:r>
              <a:rPr lang="en-US" sz="2800" dirty="0" smtClean="0">
                <a:hlinkClick r:id="rId2"/>
              </a:rPr>
              <a:t>example I created </a:t>
            </a:r>
            <a:r>
              <a:rPr lang="en-US" sz="2800" dirty="0" smtClean="0"/>
              <a:t>for  a class I taught last year</a:t>
            </a:r>
            <a:r>
              <a:rPr lang="is-IS" sz="2800" dirty="0" smtClean="0"/>
              <a:t>….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Nicar</a:t>
            </a:r>
            <a:r>
              <a:rPr lang="en-US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0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numCol="1">
            <a:normAutofit fontScale="90000"/>
          </a:bodyPr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numCol="1">
            <a:normAutofit fontScale="40000" lnSpcReduction="20000"/>
          </a:bodyPr>
          <a:lstStyle/>
          <a:p>
            <a:r>
              <a:rPr lang="en-US" dirty="0" smtClean="0"/>
              <a:t>Overall Process (TJ</a:t>
            </a:r>
          </a:p>
          <a:p>
            <a:pPr lvl="1"/>
            <a:r>
              <a:rPr lang="en-US" dirty="0" smtClean="0"/>
              <a:t>Productivity tips</a:t>
            </a:r>
          </a:p>
          <a:p>
            <a:pPr lvl="2"/>
            <a:r>
              <a:rPr lang="en-US" dirty="0" smtClean="0"/>
              <a:t>All tools are good, but have limits.</a:t>
            </a:r>
          </a:p>
          <a:p>
            <a:pPr lvl="1"/>
            <a:r>
              <a:rPr lang="en-US" dirty="0" smtClean="0"/>
              <a:t>Objective(s)</a:t>
            </a:r>
          </a:p>
          <a:p>
            <a:pPr lvl="2"/>
            <a:r>
              <a:rPr lang="en-US" dirty="0" smtClean="0"/>
              <a:t>What kind of data?  Where would it live?</a:t>
            </a:r>
          </a:p>
          <a:p>
            <a:pPr lvl="2"/>
            <a:r>
              <a:rPr lang="en-US" dirty="0" smtClean="0"/>
              <a:t>File types? Containing</a:t>
            </a:r>
            <a:r>
              <a:rPr lang="en-US" baseline="0" dirty="0" smtClean="0"/>
              <a:t> what data types/formats?</a:t>
            </a:r>
            <a:endParaRPr lang="en-US" dirty="0" smtClean="0"/>
          </a:p>
          <a:p>
            <a:pPr lvl="2"/>
            <a:r>
              <a:rPr lang="en-US" dirty="0" smtClean="0"/>
              <a:t>What analytic</a:t>
            </a:r>
            <a:r>
              <a:rPr lang="en-US" baseline="0" dirty="0" smtClean="0"/>
              <a:t> tools for the data?</a:t>
            </a:r>
          </a:p>
          <a:p>
            <a:pPr lvl="2"/>
            <a:r>
              <a:rPr lang="en-US" dirty="0" smtClean="0"/>
              <a:t>PDF extinction example</a:t>
            </a:r>
            <a:endParaRPr lang="en-US" baseline="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Demo Tools (RG)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r>
              <a:rPr lang="en-US" dirty="0" smtClean="0"/>
              <a:t>Show how to get at underlying data, e.g. “Inspector” or “</a:t>
            </a:r>
            <a:r>
              <a:rPr lang="en-US" dirty="0" err="1" smtClean="0"/>
              <a:t>codebeautify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HTML Table Plugins</a:t>
            </a:r>
          </a:p>
          <a:p>
            <a:pPr lvl="1"/>
            <a:r>
              <a:rPr lang="en-US" dirty="0" smtClean="0"/>
              <a:t>Down Them All</a:t>
            </a:r>
          </a:p>
          <a:p>
            <a:pPr lvl="1"/>
            <a:r>
              <a:rPr lang="en-US" dirty="0" smtClean="0"/>
              <a:t>Import.io (or Silk)</a:t>
            </a:r>
          </a:p>
          <a:p>
            <a:pPr lvl="1"/>
            <a:r>
              <a:rPr lang="en-US" dirty="0" smtClean="0"/>
              <a:t>Chrome Scraper – involves more bit of coding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Tips and Resources (Both)</a:t>
            </a:r>
          </a:p>
          <a:p>
            <a:endParaRPr lang="en-US" dirty="0" smtClean="0"/>
          </a:p>
          <a:p>
            <a:r>
              <a:rPr lang="en-US" dirty="0" smtClean="0"/>
              <a:t>Questions (Both)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77200" y="6564084"/>
            <a:ext cx="685800" cy="141516"/>
          </a:xfrm>
        </p:spPr>
        <p:txBody>
          <a:bodyPr numCol="1"/>
          <a:lstStyle/>
          <a:p>
            <a:pPr algn="r"/>
            <a:fld id="{43662F13-EB23-4D6F-A843-C2BAE69A52E2}" type="slidenum">
              <a:rPr lang="en-US" sz="2000" b="1" smtClean="0"/>
              <a:pPr algn="r"/>
              <a:t>2</a:t>
            </a:fld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0998" y="6455226"/>
            <a:ext cx="2883482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 smtClean="0">
                <a:solidFill>
                  <a:srgbClr val="9E0000"/>
                </a:solidFill>
              </a:rPr>
              <a:t>NICAR Denver – March 2016</a:t>
            </a:r>
            <a:endParaRPr lang="en-US" b="1" dirty="0">
              <a:solidFill>
                <a:srgbClr val="9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to Excel</a:t>
            </a:r>
          </a:p>
          <a:p>
            <a:pPr marL="0" indent="0">
              <a:buNone/>
            </a:pPr>
            <a:r>
              <a:rPr lang="en-US" sz="2800" dirty="0" smtClean="0"/>
              <a:t>You see a data table on the Web, but when you try to copy and paste it into Excel, you lose the formatting</a:t>
            </a:r>
            <a:r>
              <a:rPr lang="is-IS" sz="2800" dirty="0" smtClean="0"/>
              <a:t>….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to Excel</a:t>
            </a:r>
          </a:p>
          <a:p>
            <a:pPr marL="0" indent="0">
              <a:buNone/>
            </a:pPr>
            <a:r>
              <a:rPr lang="en-US" sz="2800" dirty="0" smtClean="0"/>
              <a:t>You see a data table on the Web, and want to get it into Excel</a:t>
            </a:r>
            <a:r>
              <a:rPr lang="is-IS" sz="2800" dirty="0" smtClean="0"/>
              <a:t>….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5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to Excel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65310"/>
            <a:ext cx="5257800" cy="457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to Excel</a:t>
            </a:r>
          </a:p>
          <a:p>
            <a:pPr marL="0" indent="0">
              <a:buNone/>
            </a:pPr>
            <a:r>
              <a:rPr lang="en-US" sz="2800" dirty="0" smtClean="0"/>
              <a:t>Chrome Table Capture: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71027"/>
            <a:ext cx="7310680" cy="37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to Excel</a:t>
            </a:r>
          </a:p>
          <a:p>
            <a:pPr marL="0" indent="0">
              <a:buNone/>
            </a:pPr>
            <a:r>
              <a:rPr lang="en-US" sz="2800" dirty="0" smtClean="0"/>
              <a:t>Chrome Table Capture: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71027"/>
            <a:ext cx="7310680" cy="37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0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to Excel</a:t>
            </a:r>
          </a:p>
          <a:p>
            <a:pPr marL="0" indent="0">
              <a:buNone/>
            </a:pPr>
            <a:r>
              <a:rPr lang="en-US" sz="2800" dirty="0" smtClean="0"/>
              <a:t>Also, Firefox Table2Clipboard: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3949"/>
            <a:ext cx="7323309" cy="2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4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 Them All!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82763"/>
            <a:ext cx="570812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7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C84476EA-5BD3-4355-ACCC-2A4F6610000D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4F9EC9F3-98ED-4EBB-9E01-14D70E5FC909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005887FF-6696-4670-9AE2-94FEC165D42E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E7020D10-37B4-4875-8139-B443C6540541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8FA7A868-3CD0-49A8-B9D4-54B6F7AF7930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278</Words>
  <Application>Microsoft Macintosh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Arial</vt:lpstr>
      <vt:lpstr>Office Theme</vt:lpstr>
      <vt:lpstr>Custom Design</vt:lpstr>
      <vt:lpstr>  Web scraping without programming   Speakers:  Robert Gebeloff – rgebeloff@nytimes.com Tom Johnson – tom@jtjohnson.com 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Scraping w/o Programming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without programming   Speakers: Robert Gebeloff, Tom Johnson</dc:title>
  <dc:creator>JTJ</dc:creator>
  <cp:lastModifiedBy>Microsoft Office User</cp:lastModifiedBy>
  <cp:revision>16</cp:revision>
  <dcterms:created xsi:type="dcterms:W3CDTF">2016-02-24T21:01:45Z</dcterms:created>
  <dcterms:modified xsi:type="dcterms:W3CDTF">2016-02-28T02:53:47Z</dcterms:modified>
</cp:coreProperties>
</file>