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60" r:id="rId4"/>
    <p:sldId id="268" r:id="rId5"/>
    <p:sldId id="262" r:id="rId6"/>
    <p:sldId id="272" r:id="rId7"/>
    <p:sldId id="271" r:id="rId8"/>
    <p:sldId id="273" r:id="rId9"/>
    <p:sldId id="274" r:id="rId10"/>
    <p:sldId id="263" r:id="rId11"/>
    <p:sldId id="275" r:id="rId12"/>
    <p:sldId id="276" r:id="rId13"/>
    <p:sldId id="277" r:id="rId14"/>
    <p:sldId id="264" r:id="rId15"/>
    <p:sldId id="265" r:id="rId16"/>
    <p:sldId id="266" r:id="rId17"/>
    <p:sldId id="267" r:id="rId18"/>
    <p:sldId id="261" r:id="rId19"/>
    <p:sldId id="269" r:id="rId20"/>
    <p:sldId id="270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34C8-F310-4026-8A56-64404AB4E097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1D34D-EB8F-4184-9A39-EE8B1170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1D34D-EB8F-4184-9A39-EE8B11709A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3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0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2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79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1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2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2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1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5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84B0B4-CA98-419B-9B62-7BCCE64C9A7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CD6457-ACD9-4A2A-BD35-CC378EF8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BA2-8938-3E7C-74B9-DFBE8FEE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705" y="2257618"/>
            <a:ext cx="5919537" cy="11957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E96D5-F872-61A8-5EEC-E8A114FF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3673642"/>
            <a:ext cx="6962274" cy="14758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Software Development Lifecycle (SDLC)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2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7FE2-79D5-9F13-4A39-BED4521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4912893" cy="1103342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564-8AFC-E782-6009-1A672155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406316"/>
            <a:ext cx="10635916" cy="360947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lphaU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(Secure Architecture and Threat Modeling)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modeling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potential attack vectors.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coding frameworks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standards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Secure Design Principles (Least Privilege, Defense in Depth)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Access Control &amp; Authentication Mechanisms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API and database design </a:t>
            </a:r>
          </a:p>
        </p:txBody>
      </p:sp>
    </p:spTree>
    <p:extLst>
      <p:ext uri="{BB962C8B-B14F-4D97-AF65-F5344CB8AC3E}">
        <p14:creationId xmlns:p14="http://schemas.microsoft.com/office/powerpoint/2010/main" val="8492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573-B417-EB85-B5CC-3DD531D4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88" y="1235242"/>
            <a:ext cx="7620001" cy="103317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Secure Design Principles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8720-7833-C3E4-D3FB-5FFC3187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8" y="2444262"/>
            <a:ext cx="10726614" cy="3886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and processes should have only the minimum access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in Depth: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layers of security mechanisms to mitigate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Fail-Secure Defaults: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should default to a secure state in case of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Splitting critical functions to prevent misuse.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of Attack Surface: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Reducing the exposed components that could be attacked.</a:t>
            </a:r>
          </a:p>
        </p:txBody>
      </p:sp>
    </p:spTree>
    <p:extLst>
      <p:ext uri="{BB962C8B-B14F-4D97-AF65-F5344CB8AC3E}">
        <p14:creationId xmlns:p14="http://schemas.microsoft.com/office/powerpoint/2010/main" val="320554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5177-9C8C-7DB0-613B-F5FB69D6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77108"/>
            <a:ext cx="9601196" cy="80889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Secure Architecture Design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C6E6-FA75-04B5-85D2-F19CBC24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7" y="2556931"/>
            <a:ext cx="10515599" cy="342183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Layered Security:</a:t>
            </a:r>
            <a:r>
              <a:rPr lang="en-US" sz="3200" dirty="0"/>
              <a:t> Implementing security at different architectural layers (e.g., network, application, data).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Security by Design:</a:t>
            </a:r>
            <a:r>
              <a:rPr lang="en-US" sz="3200" dirty="0"/>
              <a:t> Embedding security from the ground up, rather than adding it later.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Use of Secure Frameworks:</a:t>
            </a:r>
            <a:r>
              <a:rPr lang="en-US" sz="3200" dirty="0"/>
              <a:t> Leveraging secure coding libraries and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382049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85F5-82A1-B87B-2AE1-D1236810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51283"/>
            <a:ext cx="9601196" cy="81814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Design Considerations for Security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0BFF-161D-D557-265F-3D69E227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696" y="2556932"/>
            <a:ext cx="10266946" cy="355511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Mechanisms: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password policies, multi-factor authentication (MFA), biometric authentication.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encryption for data at rest and in transit.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Preventing injection attacks (e.g., SQL injection, cross-site scripting).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Monitoring: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security event tracking and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297536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6EF3-E0CB-42A8-1F25-40A09D02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4399545" cy="1167510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F955-0282-C020-7D7C-6DF55A74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42" y="2556931"/>
            <a:ext cx="10299032" cy="3747615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lphaUcPeriod" startAt="3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(Secure Coding Practices)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secure coding guidelines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static code analysis tools to detect vulnerabilities early.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common security flaws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secure coding frameworks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session management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sensitive data (AES,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7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2846-375D-DC52-1E02-9F797DD1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35242"/>
            <a:ext cx="3661609" cy="1050757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3370-7004-47CA-8F12-B40FFAB4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4" y="2556931"/>
            <a:ext cx="10250904" cy="369948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 startAt="4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(Security Testing &amp; Code Review)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security-focused testing, including: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Application Security Testing (SAST)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Application Security Testing (DAST)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(ethical hacking)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 Testing (to detect unexpected input handling)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peer code reviews with a focus on security vulnerabilities.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5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C810-690D-D433-2B72-0A8DF8F3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22947"/>
            <a:ext cx="2169693" cy="1058779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F690-4794-9E13-6221-48FB6B54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42" y="2470484"/>
            <a:ext cx="10379241" cy="38180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(Secure Configuration and Hardening)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security configurations to servers, databases, and networks.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DevOps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principles.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key and credential management.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runtime security monitoring (Intrusion Detection Systems)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communication with SSL/TLS certificates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606E-B874-F63A-AFD5-D323155B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03158"/>
            <a:ext cx="2554703" cy="1082841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4831-3D68-AE27-5128-8C75CF22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901988" cy="3683447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lphaUcPeriod" startAt="6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Monitoring (Continuous Security Assurance)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applications for security threats u</a:t>
            </a:r>
          </a:p>
          <a:p>
            <a:pPr marL="1485900" lvl="2" indent="-571500" algn="just">
              <a:buFont typeface="+mj-lt"/>
              <a:buAutoNum type="romanL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Systems (IDS)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85900" lvl="2" indent="-571500" algn="just">
              <a:buFont typeface="+mj-lt"/>
              <a:buAutoNum type="romanL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Information and Event Management (SIEM)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security patching and updates.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periodic security audits and compliance checks.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5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AB57-070F-03E4-9809-DD9F57BF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Secure SDLC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CABD-969F-3584-3D55-CB4BA254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2" y="2556931"/>
            <a:ext cx="10331114" cy="363532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security into Continuous Integration pipelines.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Security Automation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 automated security testing tools.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Developers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 secure coding training sessions.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Least Privilege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Restrict user and system permissions.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Secure Development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3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23DA-CF9E-5305-CF22-31CDE0E4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SDLC Frameworks &amp;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EC65-B8A7-ACAE-1988-D4FA218A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2695074"/>
            <a:ext cx="10507579" cy="31807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security-focused development process used by Microsoft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OWASP SAMM (Software Assurance Maturity Model)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Focuses on security assurance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BSIMM (Building Security In Maturity Model)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measure software security initiatives</a:t>
            </a:r>
          </a:p>
        </p:txBody>
      </p:sp>
    </p:spTree>
    <p:extLst>
      <p:ext uri="{BB962C8B-B14F-4D97-AF65-F5344CB8AC3E}">
        <p14:creationId xmlns:p14="http://schemas.microsoft.com/office/powerpoint/2010/main" val="256367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C40C-6B6D-5DC9-9847-7EBD1F32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10078452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Lifecycle (SDLC)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7C84-D7F1-4CF6-ABD5-CC76BF6A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773" y="2556931"/>
            <a:ext cx="10317080" cy="363532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1" dirty="0"/>
              <a:t>What is SDLC?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Software Development Lifecycle (SDLC)</a:t>
            </a:r>
            <a:r>
              <a:rPr lang="en-US" sz="2800" dirty="0"/>
              <a:t> is a structured process used for developing software applications with quality and efficiency.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It includes </a:t>
            </a:r>
            <a:r>
              <a:rPr lang="en-US" sz="2800" b="1" dirty="0"/>
              <a:t>phases</a:t>
            </a:r>
            <a:r>
              <a:rPr lang="en-US" sz="2800" dirty="0"/>
              <a:t> such as Planning, Analysis, Design, Implementation, Testing, Deployment, and Maintenance.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A Secure SDLC (SSDLC) integrates security at each phase to minimize vulnerabilities and prevent security flaws from reaching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3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CE92-38EE-84D2-7928-A09EB85D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21" y="1122945"/>
            <a:ext cx="9994232" cy="1122949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7247-978B-86F9-E53C-602D35F0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0" y="2438401"/>
            <a:ext cx="9994233" cy="373781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Threat modeling is the systematic process of identifying security threats, vulnerabilities, and countermeasures in a system to reduce security risks.</a:t>
            </a:r>
          </a:p>
          <a:p>
            <a:pPr algn="just">
              <a:buNone/>
            </a:pPr>
            <a:r>
              <a:rPr lang="en-US" sz="2800" b="1" dirty="0"/>
              <a:t>Importance: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Identifies potential security weaknesses early in the development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Helps in designing robust security controls.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Reduces costs by mitigating threats before deployment.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Improves compliance with security standards and regulations.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07E-F399-348D-B8D4-99FDDEE2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068051" cy="942921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4FEA-922E-9EA9-C9E4-05072783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2374232"/>
            <a:ext cx="10651958" cy="402656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lvl="1" algn="just"/>
            <a:r>
              <a:rPr lang="en-US" sz="2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en-US" sz="2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Anything valuable that needs protection (e.g., data, infrastructure, applications).</a:t>
            </a:r>
          </a:p>
          <a:p>
            <a:pPr lvl="1" algn="just"/>
            <a:r>
              <a:rPr lang="en-US" sz="2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lang="en-US" sz="2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dangers that could exploit vulnerabilities.</a:t>
            </a:r>
          </a:p>
          <a:p>
            <a:pPr lvl="1" algn="just"/>
            <a:r>
              <a:rPr lang="en-US" sz="2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lang="en-US" sz="2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Weaknesses in the system that can be exploited.</a:t>
            </a:r>
          </a:p>
          <a:p>
            <a:pPr lvl="1" algn="just"/>
            <a:r>
              <a:rPr lang="en-US" sz="2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Vectors</a:t>
            </a:r>
            <a:r>
              <a:rPr lang="en-US" sz="2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Methods through which a threat can exploit vulnerabilities.</a:t>
            </a:r>
          </a:p>
          <a:p>
            <a:pPr lvl="1" algn="just"/>
            <a:r>
              <a:rPr lang="en-US" sz="2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Mitigations</a:t>
            </a:r>
            <a:r>
              <a:rPr lang="en-US" sz="2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taken to prevent or reduce security risks.</a:t>
            </a:r>
          </a:p>
        </p:txBody>
      </p:sp>
    </p:spTree>
    <p:extLst>
      <p:ext uri="{BB962C8B-B14F-4D97-AF65-F5344CB8AC3E}">
        <p14:creationId xmlns:p14="http://schemas.microsoft.com/office/powerpoint/2010/main" val="3257660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A9DA-E7E5-43C1-90F5-B88B7EA5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19199"/>
            <a:ext cx="9601196" cy="91440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Common Threat Modeling Methodologies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0EBCC5-1890-FC22-6A53-F3268B9B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948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Model (Microsoft)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Pretending to be someone else.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Modifying data maliciously.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Repudiation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Denying an action took place.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Disclosure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Exposing sensitive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(DoS)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Disrupting service availability.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 of Privilege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Gaining unauthorized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0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7B5A-6513-24B2-D5B9-FCA01432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1090863"/>
            <a:ext cx="2907630" cy="89835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63F1-0BA0-3CB9-7310-4CF094DE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2" y="2486526"/>
            <a:ext cx="10202779" cy="3625516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DREAD Model (Risk Scoring Framework)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Potential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Impact of a successful attack.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Ease of repeating the attack.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Ease of exploiting the vulnerability.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Users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users impacted.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Ease of discovering the vulnerability.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6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5268-B7B0-F179-67D9-00F1B478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99411"/>
            <a:ext cx="3485145" cy="986588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01B6-73D4-4B20-8B35-CBD28552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0" y="2556932"/>
            <a:ext cx="10218821" cy="355511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(Process for Attack Simulation and Threat Analysis)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risk-centric approach combining threat modeling and risk assessment.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attack simulation techniques.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6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0947-DB5A-B001-9F2B-01C2392F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43789"/>
            <a:ext cx="3132219" cy="78606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212F-CEC8-CD5B-FA86-39A2DA11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(Visual, Agile, and Simple Threat Modeling)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well with DevOps and agile workflows.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automation for scalability.</a:t>
            </a:r>
          </a:p>
        </p:txBody>
      </p:sp>
    </p:spTree>
    <p:extLst>
      <p:ext uri="{BB962C8B-B14F-4D97-AF65-F5344CB8AC3E}">
        <p14:creationId xmlns:p14="http://schemas.microsoft.com/office/powerpoint/2010/main" val="415309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7E46-F157-4105-3CD3-E49331B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06905"/>
            <a:ext cx="5698956" cy="93044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Risk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F063-355E-C7CE-47BB-CC3B987C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4" y="2438400"/>
            <a:ext cx="10411327" cy="39784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is the process of identifying, analyzing, and prioritizing security risks based on their likelihood and impact.</a:t>
            </a:r>
          </a:p>
          <a:p>
            <a:pPr algn="just"/>
            <a:r>
              <a:rPr lang="en-US" sz="2600" b="1" dirty="0"/>
              <a:t>Steps in Risk Assessment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b="1" dirty="0"/>
              <a:t>Identify Assets and Threats</a:t>
            </a:r>
            <a:r>
              <a:rPr lang="en-US" sz="2600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b="1" dirty="0"/>
              <a:t>Assess Vulnerabilities</a:t>
            </a:r>
            <a:endParaRPr lang="en-US" sz="26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b="1" dirty="0"/>
              <a:t>Determine Likelihood and Impact</a:t>
            </a:r>
            <a:r>
              <a:rPr lang="en-US" sz="2600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b="1" dirty="0"/>
              <a:t>Prioritize Risks</a:t>
            </a:r>
            <a:r>
              <a:rPr lang="en-US" sz="2600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b="1" dirty="0"/>
              <a:t>Implement Mitigation Strategies</a:t>
            </a:r>
            <a:r>
              <a:rPr lang="en-US" sz="2600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600" b="1" dirty="0"/>
              <a:t>Monitor and Review</a:t>
            </a:r>
            <a:r>
              <a:rPr lang="en-US" sz="2600" dirty="0"/>
              <a:t>:</a:t>
            </a:r>
            <a:endParaRPr lang="en-US" sz="2600" b="1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2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6D01-7C9E-B17B-90D0-1DAEE6D3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22947"/>
            <a:ext cx="6340640" cy="9144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Risk Assessment Methodologies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C822-DD13-0361-AD76-27CADB41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42" y="2422358"/>
            <a:ext cx="10491537" cy="3914273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Risk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descriptive risk levels (low, medium, high).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expert judgment and experience.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Risk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numerical data and probability models.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Annualized Loss Expectancy (ALE) = Single Loss Expectancy (SLE) × Annual Rate of Occurrence (ARO).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OCTAVE (Operationally Critical Threat, Asset, and Vulnerability Evaluation)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organizational risk management.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(Factor Analysis of Information Risk)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structured, quantitative risk assessment approach.</a:t>
            </a:r>
          </a:p>
        </p:txBody>
      </p:sp>
    </p:spTree>
    <p:extLst>
      <p:ext uri="{BB962C8B-B14F-4D97-AF65-F5344CB8AC3E}">
        <p14:creationId xmlns:p14="http://schemas.microsoft.com/office/powerpoint/2010/main" val="2648923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D094-F05B-F383-4097-EA5C9162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918031" cy="130386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Threat Modeling and Risk Assessment in Practice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363E-8A76-23C1-D852-122E3DBE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2359"/>
            <a:ext cx="9549061" cy="386614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Microsoft Threat Modeling Tool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OWASP Threat Dragon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TMT (Threat Modeling Tool)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Attack Trees</a:t>
            </a:r>
            <a:r>
              <a:rPr lang="en-US" dirty="0"/>
              <a:t> (Graph-based threat analysis)</a:t>
            </a:r>
          </a:p>
          <a:p>
            <a:pPr>
              <a:buNone/>
            </a:pPr>
            <a:r>
              <a:rPr lang="en-US" b="1" dirty="0"/>
              <a:t>Best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Involve cross-functional teams (developers, security professionals, business stakeholders).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into the software development lifecycle (SDLC).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automation where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update threat models and risk assessments.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Align with compliance and regulatory requirements (e.g., GDPR, NIST, ISO 27001).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7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B44A-ECFB-D0BB-E705-A40FCDBF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Secure Coding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95B1-F00E-0463-CD28-98EB9CFB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4" y="2422359"/>
            <a:ext cx="10282990" cy="385010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coding principles are a set of best practices designed to develop software that is resistant to security threats and vulnerabilities.</a:t>
            </a:r>
          </a:p>
          <a:p>
            <a:pPr algn="just">
              <a:buNone/>
            </a:pP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Secure Coding Matters: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security breaches and cyber attacks.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vulnerabilities such as SQL injection, cross-site scripting (XSS), and buffer overflows.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compliance with security standards (e.g., OWASP, NIST, ISO 27001).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Protects user privacy and sensitive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software reliability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7152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44A4-EC96-8FA2-2054-8B272EC3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19199"/>
            <a:ext cx="6485019" cy="850233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DBA-FA06-B76D-A42A-A1F4461A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78" y="2556931"/>
            <a:ext cx="10186737" cy="36513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Secure SDLC?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must be integrated at each phase of SDLC to prevent vulnerabilities and threats.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risks of cyber attacks, data breaches, and compliance violations.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 Fixing security issues early is cheaper than post-deployment fixes.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32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5313-C059-E918-C07F-81E7EBF6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065" y="1222763"/>
            <a:ext cx="6741693" cy="97500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Common Security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70C9-E3CC-B800-0CE8-E1C6B6F5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8" y="2502568"/>
            <a:ext cx="10347158" cy="3689685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Injection Attacks</a:t>
            </a:r>
            <a:r>
              <a:rPr lang="en-US" dirty="0"/>
              <a:t>: Code injections (e.g., SQL, command, LDAP) that manipulate application behavior.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Cross-Site Scripting (XSS)</a:t>
            </a:r>
            <a:r>
              <a:rPr lang="en-US" dirty="0"/>
              <a:t>: Injecting malicious scripts into web pages viewed by users.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Cross-Site Request Forgery (CSRF)</a:t>
            </a:r>
            <a:r>
              <a:rPr lang="en-US" dirty="0"/>
              <a:t>: Forcing users to execute unwanted actions on a trusted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Broken Authentication</a:t>
            </a:r>
            <a:r>
              <a:rPr lang="en-US" dirty="0"/>
              <a:t>: Weak or improperly implemented authentication mechanisms.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Security Misconfiguration</a:t>
            </a:r>
            <a:r>
              <a:rPr lang="en-US" dirty="0"/>
              <a:t>: Default configurations, unnecessary features, or improper permissions.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Sensitive Data Exposure</a:t>
            </a:r>
            <a:r>
              <a:rPr lang="en-US" dirty="0"/>
              <a:t>: Unprotected storage or transmission of confidential information.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Insecure Deserialization</a:t>
            </a:r>
            <a:r>
              <a:rPr lang="en-US" dirty="0"/>
              <a:t>: Exploiting flaws in object deserialization to execute malicious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Denial of Service (DoS)</a:t>
            </a:r>
            <a:r>
              <a:rPr lang="en-US" dirty="0"/>
              <a:t>: Overloading a system to make it unavailable to users.</a:t>
            </a:r>
          </a:p>
        </p:txBody>
      </p:sp>
    </p:spTree>
    <p:extLst>
      <p:ext uri="{BB962C8B-B14F-4D97-AF65-F5344CB8AC3E}">
        <p14:creationId xmlns:p14="http://schemas.microsoft.com/office/powerpoint/2010/main" val="13550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571D-BC29-7AD1-60BF-5834A063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62" y="1206721"/>
            <a:ext cx="6420851" cy="94292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Secure Coding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98C0-5443-5FBB-1CCC-BA82F56F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2438400"/>
            <a:ext cx="10138611" cy="37217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1. Input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all user inputs to prevent injection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whitelisting instead of blacklisting.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Sanitize input before processing.</a:t>
            </a:r>
          </a:p>
          <a:p>
            <a:pPr>
              <a:buNone/>
            </a:pPr>
            <a:r>
              <a:rPr lang="en-US" b="1" dirty="0"/>
              <a:t>2. Secure Authentication and Authorization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strong password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multi-factor authentication (MFA).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secure session management (e.g., short-lived tokens, session expiration).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 the principle of least privilege (</a:t>
            </a:r>
            <a:r>
              <a:rPr lang="en-US" dirty="0" err="1"/>
              <a:t>PoLP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2252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6342-2AD1-3FA6-9E44-D3C183D2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6934198" cy="112802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840E-7FBB-4855-1141-CB0569A4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85" y="2461846"/>
            <a:ext cx="10234246" cy="37631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Secure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sensitive data at rest and in transit.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hardcoding credentials in source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secure storage mechanisms for passwords (e.g., hashing with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Argon2).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Secure Error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exposing system details in error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generic error responses for external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errors securely without exposing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365569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44BF-43B6-362D-75BA-B501B12A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24354"/>
            <a:ext cx="3874475" cy="861645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8C1A-5E90-5485-FA31-29802644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70" y="2556932"/>
            <a:ext cx="9847384" cy="33189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Secure Code Practices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security-focused coding frameworks and libraries.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dependencies and third-party libraries up to date.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secure coding standards such as OWASP Secure Coding Practices.</a:t>
            </a:r>
          </a:p>
        </p:txBody>
      </p:sp>
    </p:spTree>
    <p:extLst>
      <p:ext uri="{BB962C8B-B14F-4D97-AF65-F5344CB8AC3E}">
        <p14:creationId xmlns:p14="http://schemas.microsoft.com/office/powerpoint/2010/main" val="174754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7BDD-606B-A51E-FE41-909FA1B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71600"/>
            <a:ext cx="4800598" cy="914399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B909-5C14-9639-5DBA-350A64A9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2426677"/>
            <a:ext cx="10251831" cy="37806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6.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Software Development Lifecycle (SDLC)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security testing into all development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regular code reviews and security assessments.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static and dynamic code analysis.</a:t>
            </a:r>
          </a:p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Defense in Depth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multiple layers of security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firewalls, intrusion detection systems (IDS), and monitoring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security-as-code practices.</a:t>
            </a:r>
          </a:p>
        </p:txBody>
      </p:sp>
    </p:spTree>
    <p:extLst>
      <p:ext uri="{BB962C8B-B14F-4D97-AF65-F5344CB8AC3E}">
        <p14:creationId xmlns:p14="http://schemas.microsoft.com/office/powerpoint/2010/main" val="569472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183-0803-9D56-4394-305BD215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8411306" cy="130386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Best Practices for Secure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6029-122B-B602-B9E2-26FC974C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0776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Use Parameterized Queries</a:t>
            </a:r>
            <a:r>
              <a:rPr lang="en-US" dirty="0"/>
              <a:t>: Prevent SQL injection by using prepared statements.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Escape and Encode Output</a:t>
            </a:r>
            <a:r>
              <a:rPr lang="en-US" dirty="0"/>
              <a:t>: Protect against XSS by escaping user-generated content.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 Secure Communication</a:t>
            </a:r>
            <a:r>
              <a:rPr lang="en-US" dirty="0"/>
              <a:t>: Implement HTTPS, TLS, and secure API endpoints.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 Access Controls</a:t>
            </a:r>
            <a:r>
              <a:rPr lang="en-US" dirty="0"/>
              <a:t>: Restrict access based on user roles and permissions.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Secure Configuration Management</a:t>
            </a:r>
            <a:r>
              <a:rPr lang="en-US" dirty="0"/>
              <a:t>: Disable unnecessary services and use security-hardened settings.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Regularly Update and Patch Software</a:t>
            </a:r>
            <a:r>
              <a:rPr lang="en-US" dirty="0"/>
              <a:t>: Fix vulnerabilities by applying security patches.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Educate Developers on Security</a:t>
            </a:r>
            <a:r>
              <a:rPr lang="en-US" dirty="0"/>
              <a:t>: Conduct security awareness training for development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54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8246-5E69-7AC8-7683-EA8A6F13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81070"/>
            <a:ext cx="9097106" cy="86425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Secure Coding Tools and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98A5-C09F-3BFB-8630-9D2F45D5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Static Application Security Testing (SAST)</a:t>
            </a:r>
            <a:r>
              <a:rPr lang="en-US" dirty="0"/>
              <a:t>: SonarQube, </a:t>
            </a:r>
            <a:r>
              <a:rPr lang="en-US" dirty="0" err="1"/>
              <a:t>Checkmarx</a:t>
            </a:r>
            <a:r>
              <a:rPr lang="en-US" dirty="0"/>
              <a:t>, Fortify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Application Security Testing (DAST)</a:t>
            </a:r>
            <a:r>
              <a:rPr lang="en-US" dirty="0"/>
              <a:t>: OWASP ZAP, Burp Suite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Dependency Scanning</a:t>
            </a:r>
            <a:r>
              <a:rPr lang="en-US" dirty="0"/>
              <a:t>: </a:t>
            </a:r>
            <a:r>
              <a:rPr lang="en-US" dirty="0" err="1"/>
              <a:t>Snyk</a:t>
            </a:r>
            <a:r>
              <a:rPr lang="en-US" dirty="0"/>
              <a:t>, </a:t>
            </a:r>
            <a:r>
              <a:rPr lang="en-US" dirty="0" err="1"/>
              <a:t>Dependabot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Fuzz Testing</a:t>
            </a:r>
            <a:r>
              <a:rPr lang="en-US" dirty="0"/>
              <a:t>: AFL (American Fuzzy Lop), Peach </a:t>
            </a:r>
            <a:r>
              <a:rPr lang="en-US" dirty="0" err="1"/>
              <a:t>Fuzzer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7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87E8-DBDD-AD84-A77D-2B27401B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66092"/>
            <a:ext cx="8762998" cy="101990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Security Testing and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6D41-99F4-0139-4342-E0AC7D70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246" y="2556932"/>
            <a:ext cx="10216661" cy="356251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 and maintenance are crucial components of the software development lifecycle that help ensure the continued security, reliability, and integrity of applications.</a:t>
            </a:r>
            <a:endParaRPr lang="en-US" sz="2400" b="1" dirty="0"/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 is the process of evaluating an application or system to identify vulnerabilities, weaknesses, and security gaps that could be exploited by attackers.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13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1CD1-3C4F-43C9-0EEE-0012E580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60586"/>
            <a:ext cx="5773613" cy="1125414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1440-F2F1-0B20-BA52-3EE9D655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246" y="2584938"/>
            <a:ext cx="10251831" cy="35169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fix security vulnerabilities before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compliance with security policies and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sensitive data and prevent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system resilience against attacks.</a:t>
            </a:r>
          </a:p>
        </p:txBody>
      </p:sp>
    </p:spTree>
    <p:extLst>
      <p:ext uri="{BB962C8B-B14F-4D97-AF65-F5344CB8AC3E}">
        <p14:creationId xmlns:p14="http://schemas.microsoft.com/office/powerpoint/2010/main" val="2092491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95AB-8306-BA20-B31D-C7CDFDBE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36431"/>
            <a:ext cx="5105398" cy="94956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Types of Security Testing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0A26-2260-D7D0-0185-8A204E30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4" y="2444261"/>
            <a:ext cx="10533184" cy="3710353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Vulnerability Scanning</a:t>
            </a:r>
            <a:r>
              <a:rPr lang="en-US" dirty="0"/>
              <a:t>: Uses automated tools to detect known security flaws in software and networks (e.g., Nessus, OpenVAS).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Penetration Testing (Pen Testing)</a:t>
            </a:r>
            <a:r>
              <a:rPr lang="en-US" dirty="0"/>
              <a:t>: Simulates real-world cyberattacks to evaluate the system's security defenses.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Static Application Security Testing (SAST)</a:t>
            </a:r>
            <a:r>
              <a:rPr lang="en-US" dirty="0"/>
              <a:t>: Analyzes source code for security vulnerabilities without executing the program.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Dynamic Application Security Testing (DAST)</a:t>
            </a:r>
            <a:r>
              <a:rPr lang="en-US" dirty="0"/>
              <a:t>: Tests running applications for security flaws by simulating real attacks.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Fuzz Testing</a:t>
            </a:r>
            <a:r>
              <a:rPr lang="en-US" dirty="0"/>
              <a:t>: Introduces malformed or unexpected inputs to test application stability and security.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Security Regression Testing</a:t>
            </a:r>
            <a:r>
              <a:rPr lang="en-US" dirty="0"/>
              <a:t>: Ensures that security patches do not introduce new vulnerabilities.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Compliance Testing</a:t>
            </a:r>
            <a:r>
              <a:rPr lang="en-US" dirty="0"/>
              <a:t>: Checks if the system adheres to industry standards such as OWASP, ISO 27001, and NIST.</a:t>
            </a:r>
          </a:p>
        </p:txBody>
      </p:sp>
    </p:spTree>
    <p:extLst>
      <p:ext uri="{BB962C8B-B14F-4D97-AF65-F5344CB8AC3E}">
        <p14:creationId xmlns:p14="http://schemas.microsoft.com/office/powerpoint/2010/main" val="3114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3790-ABD8-7572-E409-07B1019A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8073187" cy="130386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Key Benefits of Secure SDLC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0826-4A6E-C189-D0BF-6DDDAD41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vulnerabilities early in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cost by identifying and fixing security issues early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compliance with security standards (ISO 27001, NIST, OWASP SAMM)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software reliability and trustworthiness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62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9C9E-2697-EF09-1D07-B5120D27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95754"/>
            <a:ext cx="6547336" cy="109024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Security Testing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775F-E3C4-476F-059A-E0FCB301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831" y="2620108"/>
            <a:ext cx="10339754" cy="34290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SAST Tools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SonarQube,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Checkmarx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Fortify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DAST Tools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OWASP ZAP, Burp Suite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Tools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Metasploit, Kali Linux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 Testing Tools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AFL (American Fuzzy Lop), Peach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57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5AE9-65A1-3692-C67E-4A880778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83677"/>
            <a:ext cx="4665783" cy="89681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Security Maintenance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6FB9-AEE8-EDAF-16E4-EC98DEED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323" y="2919046"/>
            <a:ext cx="10181492" cy="1758463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maintenance is the ongoing process of monitoring, updating, and improving security measures to protect systems from emerging threats.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41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4E1B-962E-9158-FAC3-6C0A5793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Key Aspects of Security Maintenance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D8F7-D572-3342-92DC-863233D9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7015"/>
            <a:ext cx="9601196" cy="3745523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Patch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Regularly apply security patches and updates.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Automate patch deployment where possible.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patches in a controlled environment before deployment.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Continuous Monitoring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Intrusion Detection Systems (IDS) and Security Information and Event Management (SIEM) tools.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Monitor logs for suspicious activities.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anomaly detection and alerting.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Access Control and Identity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Regularly review and update user permissions.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role-based access control (RBAC) and least privilege principle.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multi-factor authentication (MFA) for critical systems.</a:t>
            </a:r>
          </a:p>
        </p:txBody>
      </p:sp>
    </p:spTree>
    <p:extLst>
      <p:ext uri="{BB962C8B-B14F-4D97-AF65-F5344CB8AC3E}">
        <p14:creationId xmlns:p14="http://schemas.microsoft.com/office/powerpoint/2010/main" val="631337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5B16-0EC9-500B-BC17-86008BF1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59523"/>
            <a:ext cx="3997567" cy="826476"/>
          </a:xfrm>
        </p:spPr>
        <p:txBody>
          <a:bodyPr/>
          <a:lstStyle/>
          <a:p>
            <a:pPr algn="l"/>
            <a:r>
              <a:rPr lang="en-US" b="1" dirty="0"/>
              <a:t>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F6EF-5DB4-FA47-BCB8-2DBE7204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4262"/>
            <a:ext cx="9601195" cy="3886200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Incident Response and Recovery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and maintain an incident response plan.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 regular security drills and tabletop exercises.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backup and disaster recovery solutions.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Security Audits and Compliance Checks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periodic security audits and risk assessments.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compliance with security regulations such as GDPR, HIPAA, and PCI-DSS.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Update security policies based on evolving threats and technologies.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Awareness and Training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 regular cybersecurity training for employees.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Educate users on phishing attacks and social engineering threats.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secure coding practices among developers.</a:t>
            </a:r>
          </a:p>
        </p:txBody>
      </p:sp>
    </p:spTree>
    <p:extLst>
      <p:ext uri="{BB962C8B-B14F-4D97-AF65-F5344CB8AC3E}">
        <p14:creationId xmlns:p14="http://schemas.microsoft.com/office/powerpoint/2010/main" val="913413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8C26-2451-A176-59B8-7C6522B1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976336" cy="130386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Best Practices for Security Testing and Maintenance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7EAC-3498-2270-07A6-D71DC943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76335" cy="3615268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Automate Security Testing</a:t>
            </a:r>
            <a:r>
              <a:rPr lang="en-US" dirty="0"/>
              <a:t>: Use continuous integration and continuous deployment (CI/CD) pipelines to integrate security testing into development.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Prioritize Risk-Based Security Testing</a:t>
            </a:r>
            <a:r>
              <a:rPr lang="en-US" dirty="0"/>
              <a:t>: Focus on high-risk vulnerabilities that pose the greatest threats.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Regularly Update Security Policies</a:t>
            </a:r>
            <a:r>
              <a:rPr lang="en-US" dirty="0"/>
              <a:t>: Adapt security policies to reflect new threats and industry standards.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 a Zero Trust Model</a:t>
            </a:r>
            <a:r>
              <a:rPr lang="en-US" dirty="0"/>
              <a:t>: Assume no entity inside or outside the network is trusted by default.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 Regular Backups</a:t>
            </a:r>
            <a:r>
              <a:rPr lang="en-US" dirty="0"/>
              <a:t>: Ensure critical data is backed up and recoverable in case of an attack.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Collaborate Across Teams</a:t>
            </a:r>
            <a:r>
              <a:rPr lang="en-US" dirty="0"/>
              <a:t>: Involve security teams, developers, and IT operations in security efforts.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Engage in Continuous Learning</a:t>
            </a:r>
            <a:r>
              <a:rPr lang="en-US" dirty="0"/>
              <a:t>: Stay updated on the latest security threats and trends.</a:t>
            </a:r>
          </a:p>
        </p:txBody>
      </p:sp>
    </p:spTree>
    <p:extLst>
      <p:ext uri="{BB962C8B-B14F-4D97-AF65-F5344CB8AC3E}">
        <p14:creationId xmlns:p14="http://schemas.microsoft.com/office/powerpoint/2010/main" val="25216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9F6C-3597-0366-BD77-8DEB899C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492" y="982133"/>
            <a:ext cx="3710354" cy="112802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06EF-AD1C-ED00-7AEB-52562D8E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6677"/>
            <a:ext cx="9601196" cy="3780691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&amp; Requirements Gathering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65366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2EEF-DF6A-73B0-1CAC-A504C597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03157"/>
            <a:ext cx="6934198" cy="88231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Phases of Secure SDLC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0CCF-A2FF-074F-10FB-82391574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046367" cy="345885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(Security Requirement Gathering)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security and compliance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security policies and access controls..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 Threat Modeling to analyze potential threats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compliance requirements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Security Risk Assessment (SRA)</a:t>
            </a:r>
          </a:p>
        </p:txBody>
      </p:sp>
    </p:spTree>
    <p:extLst>
      <p:ext uri="{BB962C8B-B14F-4D97-AF65-F5344CB8AC3E}">
        <p14:creationId xmlns:p14="http://schemas.microsoft.com/office/powerpoint/2010/main" val="346379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FF41-0DDC-08DE-A753-6988850C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6F26-FA1E-E322-9990-425456B5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941168" cy="35273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 define the necessary protections to prevent unauthorized access, data breaches, and system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 compliance with legal and regulatory frameworks (e.g., GDPR, HIPAA, ISO 27001).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user trust and system resilience.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0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6CD4-1622-B2C3-304B-56D476F6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8345903" cy="130386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4898-D63D-D24C-F3F6-D7AEBAA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2532184"/>
            <a:ext cx="10199076" cy="358726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Security Requirements: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specific security functions (e.g., user authentication, encryption, access control).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Security Requirements: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attributes such as performance under attack, scalability of security features, and resilience.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3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58B6-500B-8498-9691-660ACF6F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15453"/>
            <a:ext cx="8666745" cy="9705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93AE-AE9E-4675-FE4B-FB7F47F8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15" y="2584938"/>
            <a:ext cx="10603523" cy="367518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Modeling: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potential threats and vulnerabilities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 Analysis: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Evaluating risks based on impact and likelihood.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Involvement: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Engaging users, developers, and security experts.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alignment with security standards.</a:t>
            </a:r>
          </a:p>
        </p:txBody>
      </p:sp>
    </p:spTree>
    <p:extLst>
      <p:ext uri="{BB962C8B-B14F-4D97-AF65-F5344CB8AC3E}">
        <p14:creationId xmlns:p14="http://schemas.microsoft.com/office/powerpoint/2010/main" val="280321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3572-07F1-38B6-FC5C-B1923AE4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19200"/>
            <a:ext cx="6228345" cy="87336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6324-6B0B-2A6E-3BD5-F77CC87C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2556932"/>
            <a:ext cx="10093570" cy="3492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and secure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monitoring for security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resilience and availability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21012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327</TotalTime>
  <Words>2606</Words>
  <Application>Microsoft Office PowerPoint</Application>
  <PresentationFormat>Widescreen</PresentationFormat>
  <Paragraphs>303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Garamond</vt:lpstr>
      <vt:lpstr>Times New Roman</vt:lpstr>
      <vt:lpstr>Wingdings</vt:lpstr>
      <vt:lpstr>Organic</vt:lpstr>
      <vt:lpstr>Chapter 2</vt:lpstr>
      <vt:lpstr>Software Development Lifecycle (SDLC)</vt:lpstr>
      <vt:lpstr>Cont...</vt:lpstr>
      <vt:lpstr>Key Benefits of Secure SDLC</vt:lpstr>
      <vt:lpstr>Phases of Secure SDLC</vt:lpstr>
      <vt:lpstr>Importance of Security Requirements</vt:lpstr>
      <vt:lpstr>Types of Security Requirements</vt:lpstr>
      <vt:lpstr>Identifying Security Requirements</vt:lpstr>
      <vt:lpstr>Common Security Requirements</vt:lpstr>
      <vt:lpstr>Cont...</vt:lpstr>
      <vt:lpstr>Secure Design Principles</vt:lpstr>
      <vt:lpstr>Secure Architecture Design</vt:lpstr>
      <vt:lpstr>Design Considerations for Security</vt:lpstr>
      <vt:lpstr>Cont...</vt:lpstr>
      <vt:lpstr>Cont...</vt:lpstr>
      <vt:lpstr>Cont...</vt:lpstr>
      <vt:lpstr>Cont...</vt:lpstr>
      <vt:lpstr>Secure SDLC Best Practices</vt:lpstr>
      <vt:lpstr>Secure SDLC Frameworks &amp; Standards</vt:lpstr>
      <vt:lpstr>Threat modeling</vt:lpstr>
      <vt:lpstr>Cont...</vt:lpstr>
      <vt:lpstr>Common Threat Modeling Methodologies</vt:lpstr>
      <vt:lpstr>Cont...</vt:lpstr>
      <vt:lpstr>Cont...</vt:lpstr>
      <vt:lpstr>Cont...</vt:lpstr>
      <vt:lpstr>Risk Assessment</vt:lpstr>
      <vt:lpstr>Risk Assessment Methodologies</vt:lpstr>
      <vt:lpstr>Threat Modeling and Risk Assessment in Practice</vt:lpstr>
      <vt:lpstr>Secure Coding Principles</vt:lpstr>
      <vt:lpstr>Common Security Threats</vt:lpstr>
      <vt:lpstr>Secure Coding Principles</vt:lpstr>
      <vt:lpstr>Cont...</vt:lpstr>
      <vt:lpstr>Cont...</vt:lpstr>
      <vt:lpstr>Cont...</vt:lpstr>
      <vt:lpstr>Best Practices for Secure Coding</vt:lpstr>
      <vt:lpstr>Secure Coding Tools and Resources</vt:lpstr>
      <vt:lpstr>Security Testing and Maintenance</vt:lpstr>
      <vt:lpstr>Cont...</vt:lpstr>
      <vt:lpstr>Types of Security Testing</vt:lpstr>
      <vt:lpstr>Security Testing Tools</vt:lpstr>
      <vt:lpstr>Security Maintenance</vt:lpstr>
      <vt:lpstr>Key Aspects of Security Maintenance</vt:lpstr>
      <vt:lpstr>Cont...</vt:lpstr>
      <vt:lpstr>Best Practices for Security Testing and Maintenance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Haileyesus Amssaya</dc:creator>
  <cp:lastModifiedBy>Haileyesus Amssaya</cp:lastModifiedBy>
  <cp:revision>118</cp:revision>
  <dcterms:created xsi:type="dcterms:W3CDTF">2025-03-11T13:52:03Z</dcterms:created>
  <dcterms:modified xsi:type="dcterms:W3CDTF">2025-03-14T13:26:16Z</dcterms:modified>
</cp:coreProperties>
</file>