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0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57AB7EE-E6B9-47DE-BB49-FCCAE9262D55}" type="datetimeFigureOut">
              <a:rPr lang="en-US" smtClean="0"/>
              <a:pPr/>
              <a:t>4/2/2019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070D4D0-98BD-4B4A-A160-D9D3E795F3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2535702"/>
          </a:xfrm>
        </p:spPr>
        <p:txBody>
          <a:bodyPr>
            <a:normAutofit/>
          </a:bodyPr>
          <a:lstStyle/>
          <a:p>
            <a:r>
              <a:rPr lang="en-US" sz="9600" dirty="0" smtClean="0"/>
              <a:t>Chapter two 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657600"/>
            <a:ext cx="7406640" cy="17526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Relational Data Model 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13757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items of information which characterize and describe </a:t>
            </a:r>
            <a:r>
              <a:rPr lang="en-US" dirty="0" smtClean="0"/>
              <a:t>these </a:t>
            </a:r>
            <a:r>
              <a:rPr lang="en-US" dirty="0"/>
              <a:t>entities</a:t>
            </a:r>
            <a:r>
              <a:rPr lang="en-US" dirty="0" smtClean="0"/>
              <a:t>.</a:t>
            </a:r>
          </a:p>
          <a:p>
            <a:r>
              <a:rPr lang="en-US" dirty="0"/>
              <a:t>Attributes are pieces of information ABOUT entities.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analysis must of </a:t>
            </a:r>
            <a:r>
              <a:rPr lang="en-US" dirty="0" smtClean="0"/>
              <a:t>course </a:t>
            </a:r>
            <a:r>
              <a:rPr lang="en-US" dirty="0"/>
              <a:t>identify those which are actually relevant to the proposed </a:t>
            </a:r>
            <a:r>
              <a:rPr lang="en-US" dirty="0" smtClean="0"/>
              <a:t>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028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Attribute </a:t>
            </a:r>
            <a:r>
              <a:rPr lang="en-US" dirty="0"/>
              <a:t>name (be explanatory words or phrases) </a:t>
            </a:r>
          </a:p>
          <a:p>
            <a:r>
              <a:rPr lang="en-US" dirty="0" smtClean="0"/>
              <a:t>The </a:t>
            </a:r>
            <a:r>
              <a:rPr lang="en-US" dirty="0"/>
              <a:t>domain from which attribute values are taken (A DOMAIN is </a:t>
            </a:r>
            <a:r>
              <a:rPr lang="en-US" dirty="0" smtClean="0"/>
              <a:t>a </a:t>
            </a:r>
            <a:r>
              <a:rPr lang="en-US" dirty="0"/>
              <a:t>set of values from which attribute values may be taken.) </a:t>
            </a:r>
            <a:endParaRPr lang="en-US" dirty="0" smtClean="0"/>
          </a:p>
          <a:p>
            <a:pPr lvl="1"/>
            <a:r>
              <a:rPr lang="en-US" dirty="0" smtClean="0"/>
              <a:t>Each attribute </a:t>
            </a:r>
            <a:r>
              <a:rPr lang="en-US" dirty="0"/>
              <a:t>has values taken from a  domain. 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domain </a:t>
            </a:r>
            <a:r>
              <a:rPr lang="en-US" dirty="0"/>
              <a:t>of Name is string and that for salary is real </a:t>
            </a:r>
          </a:p>
        </p:txBody>
      </p:sp>
    </p:spTree>
    <p:extLst>
      <p:ext uri="{BB962C8B-B14F-4D97-AF65-F5344CB8AC3E}">
        <p14:creationId xmlns="" xmlns:p14="http://schemas.microsoft.com/office/powerpoint/2010/main" val="257157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Whether the attribute is part of the  entity identifier (attributes </a:t>
            </a:r>
            <a:r>
              <a:rPr lang="en-US" dirty="0" smtClean="0"/>
              <a:t>which </a:t>
            </a:r>
            <a:r>
              <a:rPr lang="en-US" dirty="0"/>
              <a:t>just describe an entity and those which help to identify </a:t>
            </a:r>
            <a:r>
              <a:rPr lang="en-US" dirty="0" smtClean="0"/>
              <a:t>it uniquely</a:t>
            </a:r>
            <a:r>
              <a:rPr lang="en-US" dirty="0"/>
              <a:t>) </a:t>
            </a:r>
          </a:p>
          <a:p>
            <a:r>
              <a:rPr lang="en-US" dirty="0" smtClean="0"/>
              <a:t>Whether </a:t>
            </a:r>
            <a:r>
              <a:rPr lang="en-US" dirty="0"/>
              <a:t>it is  permanent or time-varying (which attributes may </a:t>
            </a:r>
            <a:r>
              <a:rPr lang="en-US" dirty="0" smtClean="0"/>
              <a:t>change </a:t>
            </a:r>
            <a:r>
              <a:rPr lang="en-US" dirty="0"/>
              <a:t>their values over time) </a:t>
            </a:r>
          </a:p>
          <a:p>
            <a:r>
              <a:rPr lang="en-US" dirty="0" smtClean="0"/>
              <a:t>Whether </a:t>
            </a:r>
            <a:r>
              <a:rPr lang="en-US" dirty="0"/>
              <a:t>it is required or optional for the entity (whose values will </a:t>
            </a:r>
            <a:r>
              <a:rPr lang="en-US" dirty="0" smtClean="0"/>
              <a:t>sometimes </a:t>
            </a:r>
            <a:r>
              <a:rPr lang="en-US" dirty="0"/>
              <a:t>be unknown or irrelevant) </a:t>
            </a:r>
          </a:p>
        </p:txBody>
      </p:sp>
    </p:spTree>
    <p:extLst>
      <p:ext uri="{BB962C8B-B14F-4D97-AF65-F5344CB8AC3E}">
        <p14:creationId xmlns="" xmlns:p14="http://schemas.microsoft.com/office/powerpoint/2010/main" val="230738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Simple (atomic) </a:t>
            </a:r>
            <a:r>
              <a:rPr lang="en-US" b="1" dirty="0" err="1"/>
              <a:t>Vs</a:t>
            </a:r>
            <a:r>
              <a:rPr lang="en-US" b="1" dirty="0"/>
              <a:t> Composite attributes </a:t>
            </a:r>
          </a:p>
          <a:p>
            <a:r>
              <a:rPr lang="en-US" b="1" dirty="0" smtClean="0"/>
              <a:t>Simple</a:t>
            </a:r>
            <a:r>
              <a:rPr lang="en-US" dirty="0" smtClean="0"/>
              <a:t> </a:t>
            </a:r>
            <a:r>
              <a:rPr lang="en-US" dirty="0"/>
              <a:t>: contains a single value (not divided into sub parts) </a:t>
            </a:r>
          </a:p>
          <a:p>
            <a:pPr lvl="1"/>
            <a:r>
              <a:rPr lang="en-US" dirty="0"/>
              <a:t>E.g. Age, gender </a:t>
            </a:r>
          </a:p>
          <a:p>
            <a:r>
              <a:rPr lang="en-US" b="1" dirty="0" smtClean="0"/>
              <a:t>Composite</a:t>
            </a:r>
            <a:r>
              <a:rPr lang="en-US" dirty="0"/>
              <a:t>: Divided into sub parts (composed of other </a:t>
            </a:r>
            <a:r>
              <a:rPr lang="en-US" dirty="0" smtClean="0"/>
              <a:t>attributes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E.g. Name, address </a:t>
            </a:r>
          </a:p>
        </p:txBody>
      </p:sp>
    </p:spTree>
    <p:extLst>
      <p:ext uri="{BB962C8B-B14F-4D97-AF65-F5344CB8AC3E}">
        <p14:creationId xmlns="" xmlns:p14="http://schemas.microsoft.com/office/powerpoint/2010/main" val="19808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Single-valued </a:t>
            </a:r>
            <a:r>
              <a:rPr lang="en-US" b="1" dirty="0" err="1"/>
              <a:t>Vs</a:t>
            </a:r>
            <a:r>
              <a:rPr lang="en-US" b="1" dirty="0"/>
              <a:t> multi-valued attributes </a:t>
            </a:r>
          </a:p>
          <a:p>
            <a:r>
              <a:rPr lang="en-US" b="1" dirty="0" smtClean="0"/>
              <a:t>Single-valued</a:t>
            </a:r>
            <a:r>
              <a:rPr lang="en-US" dirty="0" smtClean="0"/>
              <a:t> </a:t>
            </a:r>
            <a:r>
              <a:rPr lang="en-US" dirty="0"/>
              <a:t>:  have only single value(the value may </a:t>
            </a:r>
            <a:r>
              <a:rPr lang="en-US" dirty="0" smtClean="0"/>
              <a:t>change </a:t>
            </a:r>
            <a:r>
              <a:rPr lang="en-US" dirty="0"/>
              <a:t>but has only one value at one time) </a:t>
            </a:r>
          </a:p>
          <a:p>
            <a:pPr lvl="1"/>
            <a:r>
              <a:rPr lang="en-US" dirty="0"/>
              <a:t>E.g. Name, Sex, Id. No. </a:t>
            </a:r>
            <a:r>
              <a:rPr lang="en-US" dirty="0" err="1"/>
              <a:t>color_of_eyes</a:t>
            </a:r>
            <a:r>
              <a:rPr lang="en-US" dirty="0"/>
              <a:t>  </a:t>
            </a:r>
          </a:p>
          <a:p>
            <a:r>
              <a:rPr lang="en-US" b="1" dirty="0" smtClean="0"/>
              <a:t>Multi-Valued</a:t>
            </a:r>
            <a:r>
              <a:rPr lang="en-US" b="1" dirty="0"/>
              <a:t>: </a:t>
            </a:r>
            <a:r>
              <a:rPr lang="en-US" dirty="0"/>
              <a:t>have more than one value  </a:t>
            </a:r>
          </a:p>
          <a:p>
            <a:pPr lvl="1"/>
            <a:r>
              <a:rPr lang="en-US" dirty="0"/>
              <a:t>E.g. Address, dependent-name </a:t>
            </a:r>
            <a:endParaRPr lang="en-US" dirty="0" smtClean="0"/>
          </a:p>
          <a:p>
            <a:pPr lvl="1"/>
            <a:r>
              <a:rPr lang="en-US" dirty="0" smtClean="0"/>
              <a:t>Person </a:t>
            </a:r>
            <a:r>
              <a:rPr lang="en-US" dirty="0"/>
              <a:t>may have several college degrees</a:t>
            </a:r>
          </a:p>
        </p:txBody>
      </p:sp>
    </p:spTree>
    <p:extLst>
      <p:ext uri="{BB962C8B-B14F-4D97-AF65-F5344CB8AC3E}">
        <p14:creationId xmlns="" xmlns:p14="http://schemas.microsoft.com/office/powerpoint/2010/main" val="182964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924800" cy="5105400"/>
          </a:xfrm>
        </p:spPr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b="1" dirty="0"/>
              <a:t>Stored vs. Derived Attribute </a:t>
            </a:r>
          </a:p>
          <a:p>
            <a:r>
              <a:rPr lang="en-US" b="1" dirty="0" smtClean="0"/>
              <a:t>Stored</a:t>
            </a:r>
            <a:r>
              <a:rPr lang="en-US" dirty="0" smtClean="0"/>
              <a:t> </a:t>
            </a:r>
            <a:r>
              <a:rPr lang="en-US" dirty="0"/>
              <a:t>: not possible to derive or compute </a:t>
            </a:r>
          </a:p>
          <a:p>
            <a:pPr lvl="1"/>
            <a:r>
              <a:rPr lang="en-US" dirty="0"/>
              <a:t>E.g. Name, Address </a:t>
            </a:r>
          </a:p>
          <a:p>
            <a:r>
              <a:rPr lang="en-US" b="1" dirty="0" smtClean="0"/>
              <a:t>Derived</a:t>
            </a:r>
            <a:r>
              <a:rPr lang="en-US" dirty="0"/>
              <a:t>: The value may be derived (computed) from the </a:t>
            </a:r>
            <a:r>
              <a:rPr lang="en-US" dirty="0" smtClean="0"/>
              <a:t>values </a:t>
            </a:r>
            <a:r>
              <a:rPr lang="en-US" dirty="0"/>
              <a:t>of other attributes. </a:t>
            </a:r>
          </a:p>
          <a:p>
            <a:pPr lvl="1"/>
            <a:r>
              <a:rPr lang="en-US" dirty="0"/>
              <a:t>E.g. Age (current year – year of birth) </a:t>
            </a:r>
          </a:p>
          <a:p>
            <a:pPr lvl="1"/>
            <a:r>
              <a:rPr lang="en-US" dirty="0"/>
              <a:t>Length of employment (current date- start date) </a:t>
            </a:r>
          </a:p>
          <a:p>
            <a:pPr lvl="1"/>
            <a:r>
              <a:rPr lang="en-US" dirty="0"/>
              <a:t>Profit (earning-cost) </a:t>
            </a:r>
          </a:p>
          <a:p>
            <a:pPr lvl="1"/>
            <a:r>
              <a:rPr lang="en-US" dirty="0"/>
              <a:t>G.P.A (grade point/credit hours) </a:t>
            </a:r>
          </a:p>
        </p:txBody>
      </p:sp>
    </p:spTree>
    <p:extLst>
      <p:ext uri="{BB962C8B-B14F-4D97-AF65-F5344CB8AC3E}">
        <p14:creationId xmlns="" xmlns:p14="http://schemas.microsoft.com/office/powerpoint/2010/main" val="314308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Null Values </a:t>
            </a:r>
          </a:p>
          <a:p>
            <a:r>
              <a:rPr lang="en-US" dirty="0" smtClean="0"/>
              <a:t>NULL </a:t>
            </a:r>
            <a:r>
              <a:rPr lang="en-US" dirty="0"/>
              <a:t>applies to attributes which are not applicable or </a:t>
            </a:r>
            <a:r>
              <a:rPr lang="en-US" dirty="0" smtClean="0"/>
              <a:t>which </a:t>
            </a:r>
            <a:r>
              <a:rPr lang="en-US" dirty="0"/>
              <a:t>do not have values. </a:t>
            </a:r>
          </a:p>
          <a:p>
            <a:r>
              <a:rPr lang="en-US" dirty="0" smtClean="0"/>
              <a:t>You </a:t>
            </a:r>
            <a:r>
              <a:rPr lang="en-US" dirty="0"/>
              <a:t>may enter the value NA (meaning not applicable) </a:t>
            </a:r>
          </a:p>
          <a:p>
            <a:r>
              <a:rPr lang="en-US" dirty="0" smtClean="0"/>
              <a:t>Value </a:t>
            </a:r>
            <a:r>
              <a:rPr lang="en-US" dirty="0"/>
              <a:t>of a key attribute can not be null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r>
              <a:rPr lang="en-US" b="1" dirty="0" smtClean="0"/>
              <a:t>Default </a:t>
            </a:r>
            <a:r>
              <a:rPr lang="en-US" b="1" dirty="0"/>
              <a:t>value </a:t>
            </a:r>
            <a:r>
              <a:rPr lang="en-US" dirty="0"/>
              <a:t>- assumed value if no explicit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18180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8006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The  </a:t>
            </a:r>
            <a:r>
              <a:rPr lang="en-US" b="1" dirty="0"/>
              <a:t>RELATIONSHIPS</a:t>
            </a:r>
            <a:r>
              <a:rPr lang="en-US" dirty="0"/>
              <a:t> between entities which exist and must be taken </a:t>
            </a:r>
            <a:r>
              <a:rPr lang="en-US" dirty="0" smtClean="0"/>
              <a:t>into account </a:t>
            </a:r>
            <a:r>
              <a:rPr lang="en-US" dirty="0"/>
              <a:t>when processing information. </a:t>
            </a:r>
            <a:endParaRPr lang="en-US" dirty="0" smtClean="0"/>
          </a:p>
          <a:p>
            <a:r>
              <a:rPr lang="en-US" dirty="0"/>
              <a:t>One external event or process may affect several related entities. </a:t>
            </a:r>
          </a:p>
          <a:p>
            <a:r>
              <a:rPr lang="en-US" dirty="0" smtClean="0"/>
              <a:t>Related </a:t>
            </a:r>
            <a:r>
              <a:rPr lang="en-US" dirty="0"/>
              <a:t>entities require setting  of LINKS from one part of the </a:t>
            </a:r>
            <a:r>
              <a:rPr lang="en-US" dirty="0" smtClean="0"/>
              <a:t>database </a:t>
            </a:r>
            <a:r>
              <a:rPr lang="en-US" dirty="0"/>
              <a:t>to another</a:t>
            </a:r>
            <a:r>
              <a:rPr lang="en-US" dirty="0" smtClean="0"/>
              <a:t>.</a:t>
            </a:r>
          </a:p>
          <a:p>
            <a:r>
              <a:rPr lang="en-US" dirty="0"/>
              <a:t>A relationship should be named by a word or phrase which </a:t>
            </a:r>
            <a:r>
              <a:rPr lang="en-US" dirty="0" smtClean="0"/>
              <a:t>explains </a:t>
            </a:r>
            <a:r>
              <a:rPr lang="en-US" dirty="0"/>
              <a:t>its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11167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43000"/>
            <a:ext cx="7714488" cy="5105400"/>
          </a:xfrm>
        </p:spPr>
        <p:txBody>
          <a:bodyPr>
            <a:normAutofit/>
          </a:bodyPr>
          <a:lstStyle/>
          <a:p>
            <a:r>
              <a:rPr lang="en-US" dirty="0"/>
              <a:t>Role names are different from the names of entities forming the </a:t>
            </a:r>
            <a:r>
              <a:rPr lang="en-US" dirty="0" smtClean="0"/>
              <a:t>relationship</a:t>
            </a:r>
            <a:r>
              <a:rPr lang="en-US" dirty="0"/>
              <a:t>: one entity may take on many roles, the same role </a:t>
            </a:r>
            <a:r>
              <a:rPr lang="en-US" dirty="0" smtClean="0"/>
              <a:t>may be </a:t>
            </a:r>
            <a:r>
              <a:rPr lang="en-US" dirty="0"/>
              <a:t>played by different entities </a:t>
            </a:r>
          </a:p>
          <a:p>
            <a:r>
              <a:rPr lang="en-US" dirty="0" smtClean="0"/>
              <a:t>An </a:t>
            </a:r>
            <a:r>
              <a:rPr lang="en-US" dirty="0"/>
              <a:t>important point about a relationship is </a:t>
            </a:r>
            <a:r>
              <a:rPr lang="en-US" b="1" dirty="0"/>
              <a:t>how many </a:t>
            </a:r>
            <a:r>
              <a:rPr lang="en-US" dirty="0"/>
              <a:t>entities </a:t>
            </a:r>
            <a:r>
              <a:rPr lang="en-US" dirty="0" smtClean="0"/>
              <a:t>participate </a:t>
            </a:r>
            <a:r>
              <a:rPr lang="en-US" dirty="0"/>
              <a:t>in it.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number of entities participating in </a:t>
            </a:r>
            <a:r>
              <a:rPr lang="en-US" dirty="0" smtClean="0"/>
              <a:t>a relationship </a:t>
            </a:r>
            <a:r>
              <a:rPr lang="en-US" dirty="0"/>
              <a:t>is called the </a:t>
            </a:r>
            <a:r>
              <a:rPr lang="en-US" b="1" dirty="0"/>
              <a:t>DEGREE of the relationship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14440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UNARY/RECURSIVE  RELATIONSHIP: </a:t>
            </a:r>
            <a:r>
              <a:rPr lang="en-US" dirty="0"/>
              <a:t>Single entity </a:t>
            </a:r>
          </a:p>
          <a:p>
            <a:r>
              <a:rPr lang="en-US" b="1" dirty="0" smtClean="0"/>
              <a:t>BINARY </a:t>
            </a:r>
            <a:r>
              <a:rPr lang="en-US" b="1" dirty="0"/>
              <a:t>RELATIONSHIPS</a:t>
            </a:r>
            <a:r>
              <a:rPr lang="en-US" dirty="0"/>
              <a:t>: Two entities associated </a:t>
            </a:r>
          </a:p>
          <a:p>
            <a:r>
              <a:rPr lang="en-US" b="1" dirty="0" smtClean="0"/>
              <a:t>TERNARY </a:t>
            </a:r>
            <a:r>
              <a:rPr lang="en-US" b="1" dirty="0"/>
              <a:t>RELATIONSHIP</a:t>
            </a:r>
            <a:r>
              <a:rPr lang="en-US" dirty="0"/>
              <a:t>: Three entities associated </a:t>
            </a:r>
          </a:p>
          <a:p>
            <a:r>
              <a:rPr lang="en-US" b="1" dirty="0" smtClean="0"/>
              <a:t>N-NARY </a:t>
            </a:r>
            <a:r>
              <a:rPr lang="en-US" b="1" dirty="0"/>
              <a:t>RELATIONSHIP</a:t>
            </a:r>
            <a:r>
              <a:rPr lang="en-US" dirty="0"/>
              <a:t>: arbitrary number of entity sets</a:t>
            </a:r>
          </a:p>
        </p:txBody>
      </p:sp>
    </p:spTree>
    <p:extLst>
      <p:ext uri="{BB962C8B-B14F-4D97-AF65-F5344CB8AC3E}">
        <p14:creationId xmlns="" xmlns:p14="http://schemas.microsoft.com/office/powerpoint/2010/main" val="28947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relational model is a model that is perceived by the user as </a:t>
            </a:r>
            <a:r>
              <a:rPr lang="en-US" b="1" dirty="0"/>
              <a:t>table</a:t>
            </a:r>
            <a:r>
              <a:rPr lang="en-US" dirty="0" smtClean="0"/>
              <a:t>.</a:t>
            </a:r>
          </a:p>
          <a:p>
            <a:r>
              <a:rPr lang="en-US" b="1" dirty="0"/>
              <a:t>Relation</a:t>
            </a:r>
            <a:r>
              <a:rPr lang="en-US" dirty="0"/>
              <a:t>: Two dimensional table </a:t>
            </a:r>
            <a:endParaRPr lang="en-US" dirty="0" smtClean="0"/>
          </a:p>
          <a:p>
            <a:pPr lvl="1"/>
            <a:r>
              <a:rPr lang="en-US" dirty="0" smtClean="0"/>
              <a:t>Stores </a:t>
            </a:r>
            <a:r>
              <a:rPr lang="en-US" dirty="0"/>
              <a:t>information or data in the form of tables </a:t>
            </a:r>
            <a:r>
              <a:rPr lang="en-US" dirty="0" smtClean="0"/>
              <a:t>(rows </a:t>
            </a:r>
            <a:r>
              <a:rPr lang="en-US" dirty="0"/>
              <a:t>and </a:t>
            </a:r>
            <a:r>
              <a:rPr lang="en-US" dirty="0" smtClean="0"/>
              <a:t>columns)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b="1" dirty="0"/>
              <a:t>row</a:t>
            </a:r>
            <a:r>
              <a:rPr lang="en-US" dirty="0"/>
              <a:t> of the table is called </a:t>
            </a:r>
            <a:r>
              <a:rPr lang="en-US" dirty="0" smtClean="0"/>
              <a:t>tuple(equivalent </a:t>
            </a:r>
            <a:r>
              <a:rPr lang="en-US" dirty="0"/>
              <a:t>to </a:t>
            </a:r>
            <a:r>
              <a:rPr lang="en-US" dirty="0" smtClean="0"/>
              <a:t>record)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b="1" dirty="0"/>
              <a:t>column</a:t>
            </a:r>
            <a:r>
              <a:rPr lang="en-US" dirty="0"/>
              <a:t> of a table is called </a:t>
            </a:r>
            <a:r>
              <a:rPr lang="en-US" dirty="0" smtClean="0"/>
              <a:t>attribute( </a:t>
            </a:r>
            <a:r>
              <a:rPr lang="en-US" dirty="0"/>
              <a:t>equivalent to </a:t>
            </a:r>
            <a:r>
              <a:rPr lang="en-US" dirty="0" smtClean="0"/>
              <a:t>fields) 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value is the value of the Attribute</a:t>
            </a:r>
          </a:p>
        </p:txBody>
      </p:sp>
    </p:spTree>
    <p:extLst>
      <p:ext uri="{BB962C8B-B14F-4D97-AF65-F5344CB8AC3E}">
        <p14:creationId xmlns="" xmlns:p14="http://schemas.microsoft.com/office/powerpoint/2010/main" val="4015473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dirty="0"/>
              <a:t>The number of instances </a:t>
            </a:r>
            <a:r>
              <a:rPr lang="en-US" dirty="0" smtClean="0"/>
              <a:t>participating </a:t>
            </a:r>
            <a:r>
              <a:rPr lang="en-US" dirty="0"/>
              <a:t>or associated with  a single instance from another </a:t>
            </a:r>
            <a:r>
              <a:rPr lang="en-US" dirty="0" smtClean="0"/>
              <a:t>entity </a:t>
            </a:r>
            <a:r>
              <a:rPr lang="en-US" dirty="0"/>
              <a:t>in a relationship is called the  </a:t>
            </a:r>
            <a:r>
              <a:rPr lang="en-US" b="1" dirty="0" smtClean="0"/>
              <a:t>CARDINALITY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relationship.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ONE-TO-ONE</a:t>
            </a:r>
            <a:r>
              <a:rPr lang="en-US" dirty="0"/>
              <a:t>, e.g. Building - Location, 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</a:t>
            </a:r>
            <a:r>
              <a:rPr lang="en-US" b="1" dirty="0" smtClean="0"/>
              <a:t>ONE-TO-MANY</a:t>
            </a:r>
            <a:r>
              <a:rPr lang="en-US" b="1" dirty="0"/>
              <a:t>,</a:t>
            </a:r>
            <a:r>
              <a:rPr lang="en-US" dirty="0"/>
              <a:t> e.g. hospital - patient, 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</a:t>
            </a:r>
            <a:r>
              <a:rPr lang="en-US" b="1" dirty="0" smtClean="0"/>
              <a:t>MANY-TO-ONE</a:t>
            </a:r>
            <a:r>
              <a:rPr lang="en-US" b="1" dirty="0"/>
              <a:t>, </a:t>
            </a:r>
            <a:r>
              <a:rPr lang="en-US" dirty="0"/>
              <a:t>e.g.  Employee - Department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</a:t>
            </a:r>
            <a:r>
              <a:rPr lang="en-US" b="1" dirty="0" smtClean="0"/>
              <a:t>MANY-TO-MANY</a:t>
            </a:r>
            <a:r>
              <a:rPr lang="en-US" dirty="0"/>
              <a:t>, e.g. Author - Book. </a:t>
            </a:r>
          </a:p>
        </p:txBody>
      </p:sp>
    </p:spTree>
    <p:extLst>
      <p:ext uri="{BB962C8B-B14F-4D97-AF65-F5344CB8AC3E}">
        <p14:creationId xmlns="" xmlns:p14="http://schemas.microsoft.com/office/powerpoint/2010/main" val="194459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05000"/>
            <a:ext cx="6628258" cy="3809999"/>
          </a:xfrm>
        </p:spPr>
      </p:pic>
    </p:spTree>
    <p:extLst>
      <p:ext uri="{BB962C8B-B14F-4D97-AF65-F5344CB8AC3E}">
        <p14:creationId xmlns="" xmlns:p14="http://schemas.microsoft.com/office/powerpoint/2010/main" val="26663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Constraints/Integrity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953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Relational Integrity </a:t>
            </a:r>
          </a:p>
          <a:p>
            <a:r>
              <a:rPr lang="en-US" b="1" dirty="0" smtClean="0"/>
              <a:t>Domain </a:t>
            </a:r>
            <a:r>
              <a:rPr lang="en-US" b="1" dirty="0"/>
              <a:t>Integrity</a:t>
            </a:r>
            <a:r>
              <a:rPr lang="en-US" dirty="0"/>
              <a:t>: No value of the attribute should be </a:t>
            </a:r>
            <a:r>
              <a:rPr lang="en-US" dirty="0" smtClean="0"/>
              <a:t>beyond </a:t>
            </a:r>
            <a:r>
              <a:rPr lang="en-US" dirty="0"/>
              <a:t>the allowable limits </a:t>
            </a:r>
          </a:p>
          <a:p>
            <a:r>
              <a:rPr lang="en-US" b="1" dirty="0" smtClean="0"/>
              <a:t>Entity </a:t>
            </a:r>
            <a:r>
              <a:rPr lang="en-US" b="1" dirty="0"/>
              <a:t>Integrity: </a:t>
            </a:r>
            <a:r>
              <a:rPr lang="en-US" dirty="0"/>
              <a:t>In a base relation, no attribute of a </a:t>
            </a:r>
            <a:r>
              <a:rPr lang="en-US" dirty="0" smtClean="0"/>
              <a:t>primary </a:t>
            </a:r>
            <a:r>
              <a:rPr lang="en-US" dirty="0"/>
              <a:t>key can be </a:t>
            </a:r>
            <a:r>
              <a:rPr lang="en-US" dirty="0" smtClean="0"/>
              <a:t>null</a:t>
            </a:r>
          </a:p>
        </p:txBody>
      </p:sp>
    </p:spTree>
    <p:extLst>
      <p:ext uri="{BB962C8B-B14F-4D97-AF65-F5344CB8AC3E}">
        <p14:creationId xmlns="" xmlns:p14="http://schemas.microsoft.com/office/powerpoint/2010/main" val="3883766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Referential Integrity:</a:t>
            </a:r>
            <a:r>
              <a:rPr lang="en-US" dirty="0"/>
              <a:t> If a foreign key exists in a relation, either the foreign key value must match a candidate key in its home relation or the foreign key value must be null foreign key to primary key match-ups </a:t>
            </a:r>
            <a:endParaRPr lang="en-US" b="1" dirty="0" smtClean="0"/>
          </a:p>
          <a:p>
            <a:r>
              <a:rPr lang="en-US" b="1" dirty="0" smtClean="0"/>
              <a:t>Enterprise </a:t>
            </a:r>
            <a:r>
              <a:rPr lang="en-US" b="1" dirty="0"/>
              <a:t>Integrity</a:t>
            </a:r>
            <a:r>
              <a:rPr lang="en-US" dirty="0"/>
              <a:t>: Additional rules specified by the </a:t>
            </a:r>
            <a:r>
              <a:rPr lang="en-US" dirty="0" smtClean="0"/>
              <a:t>users </a:t>
            </a:r>
            <a:r>
              <a:rPr lang="en-US" dirty="0"/>
              <a:t>or database administrators of a database </a:t>
            </a:r>
            <a:r>
              <a:rPr lang="en-US" dirty="0" smtClean="0"/>
              <a:t>are incorporated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6917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Super Key: </a:t>
            </a:r>
            <a:r>
              <a:rPr lang="en-US" dirty="0"/>
              <a:t>an attribute or set of attributes that uniquely identifies a tuple </a:t>
            </a:r>
            <a:r>
              <a:rPr lang="en-US" dirty="0" smtClean="0"/>
              <a:t>within </a:t>
            </a:r>
            <a:r>
              <a:rPr lang="en-US" dirty="0"/>
              <a:t>a relation. </a:t>
            </a:r>
          </a:p>
          <a:p>
            <a:r>
              <a:rPr lang="en-US" b="1" dirty="0"/>
              <a:t>Candidate Key: </a:t>
            </a:r>
            <a:r>
              <a:rPr lang="en-US" dirty="0"/>
              <a:t>a super key such that no proper subset of that collection is </a:t>
            </a:r>
            <a:r>
              <a:rPr lang="en-US" dirty="0" smtClean="0"/>
              <a:t>a </a:t>
            </a:r>
            <a:r>
              <a:rPr lang="en-US" dirty="0"/>
              <a:t>Super Key within the relation. </a:t>
            </a:r>
          </a:p>
          <a:p>
            <a:r>
              <a:rPr lang="en-US" dirty="0"/>
              <a:t>A candidate key has two properties: </a:t>
            </a:r>
          </a:p>
          <a:p>
            <a:pPr lvl="1"/>
            <a:r>
              <a:rPr lang="en-US" dirty="0" smtClean="0"/>
              <a:t>Uniqueness </a:t>
            </a:r>
            <a:endParaRPr lang="en-US" dirty="0"/>
          </a:p>
          <a:p>
            <a:pPr lvl="1"/>
            <a:r>
              <a:rPr lang="en-US" dirty="0" smtClean="0"/>
              <a:t>Irreducibility </a:t>
            </a:r>
            <a:endParaRPr lang="en-US" dirty="0"/>
          </a:p>
          <a:p>
            <a:r>
              <a:rPr lang="en-US" dirty="0"/>
              <a:t>If a candidate key consists of more than one attribute it is </a:t>
            </a:r>
            <a:r>
              <a:rPr lang="en-US" dirty="0" smtClean="0"/>
              <a:t>called </a:t>
            </a:r>
            <a:r>
              <a:rPr lang="en-US" dirty="0"/>
              <a:t>composite key.</a:t>
            </a:r>
          </a:p>
        </p:txBody>
      </p:sp>
    </p:spTree>
    <p:extLst>
      <p:ext uri="{BB962C8B-B14F-4D97-AF65-F5344CB8AC3E}">
        <p14:creationId xmlns="" xmlns:p14="http://schemas.microsoft.com/office/powerpoint/2010/main" val="2929436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Primary Key: </a:t>
            </a:r>
            <a:r>
              <a:rPr lang="en-US" dirty="0"/>
              <a:t>the candidate key that is selected to identify tuples uniquely </a:t>
            </a:r>
            <a:r>
              <a:rPr lang="en-US" dirty="0" smtClean="0"/>
              <a:t>within </a:t>
            </a:r>
            <a:r>
              <a:rPr lang="en-US" dirty="0"/>
              <a:t>the relation. 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entire set of attributes in a relation can be considered as a </a:t>
            </a:r>
            <a:r>
              <a:rPr lang="en-US" dirty="0" smtClean="0"/>
              <a:t>primary </a:t>
            </a:r>
            <a:r>
              <a:rPr lang="en-US" dirty="0"/>
              <a:t>case in a worst case. </a:t>
            </a:r>
          </a:p>
          <a:p>
            <a:r>
              <a:rPr lang="en-US" b="1" dirty="0"/>
              <a:t>Foreign Key: </a:t>
            </a:r>
            <a:r>
              <a:rPr lang="en-US" dirty="0"/>
              <a:t>an attribute, or set of attributes, within one relation that </a:t>
            </a:r>
            <a:r>
              <a:rPr lang="en-US" dirty="0" smtClean="0"/>
              <a:t>matches </a:t>
            </a:r>
            <a:r>
              <a:rPr lang="en-US" dirty="0"/>
              <a:t>the candidate key of some relation. </a:t>
            </a:r>
          </a:p>
          <a:p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foreign key is a link between different relations to create the view </a:t>
            </a:r>
            <a:r>
              <a:rPr lang="en-US" dirty="0" smtClean="0"/>
              <a:t>or </a:t>
            </a:r>
            <a:r>
              <a:rPr lang="en-US" dirty="0"/>
              <a:t>the unnamed relation </a:t>
            </a:r>
          </a:p>
        </p:txBody>
      </p:sp>
    </p:spTree>
    <p:extLst>
      <p:ext uri="{BB962C8B-B14F-4D97-AF65-F5344CB8AC3E}">
        <p14:creationId xmlns="" xmlns:p14="http://schemas.microsoft.com/office/powerpoint/2010/main" val="3951544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languages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dirty="0"/>
              <a:t>The languages in relational database management systems are the DDL </a:t>
            </a:r>
            <a:r>
              <a:rPr lang="en-US" dirty="0" smtClean="0"/>
              <a:t>and </a:t>
            </a:r>
            <a:r>
              <a:rPr lang="en-US" dirty="0"/>
              <a:t>the DML that are used to define  or create the database and perform </a:t>
            </a:r>
            <a:r>
              <a:rPr lang="en-US" dirty="0" smtClean="0"/>
              <a:t>manipulation </a:t>
            </a:r>
            <a:r>
              <a:rPr lang="en-US" dirty="0"/>
              <a:t>on the database. </a:t>
            </a:r>
          </a:p>
          <a:p>
            <a:r>
              <a:rPr lang="en-US" dirty="0" smtClean="0"/>
              <a:t>We </a:t>
            </a:r>
            <a:r>
              <a:rPr lang="en-US" dirty="0"/>
              <a:t>have the two kinds of relation in relational database.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difference </a:t>
            </a:r>
            <a:r>
              <a:rPr lang="en-US" dirty="0" smtClean="0"/>
              <a:t>is on </a:t>
            </a:r>
            <a:r>
              <a:rPr lang="en-US" dirty="0"/>
              <a:t>how the relation is created, used and </a:t>
            </a:r>
            <a:r>
              <a:rPr lang="en-US" dirty="0" smtClean="0"/>
              <a:t>updated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45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b="1" dirty="0"/>
              <a:t>Base Relation </a:t>
            </a:r>
          </a:p>
          <a:p>
            <a:r>
              <a:rPr lang="en-US" dirty="0"/>
              <a:t>A  Named Relation corresponding to an entity in the conceptual </a:t>
            </a:r>
            <a:r>
              <a:rPr lang="en-US" dirty="0" smtClean="0"/>
              <a:t>schema</a:t>
            </a:r>
            <a:r>
              <a:rPr lang="en-US" dirty="0"/>
              <a:t>, whose tuples are physically stored in the database. </a:t>
            </a:r>
          </a:p>
          <a:p>
            <a:pPr marL="82296" indent="0">
              <a:buNone/>
            </a:pPr>
            <a:r>
              <a:rPr lang="en-US" b="1" dirty="0" smtClean="0"/>
              <a:t>View </a:t>
            </a:r>
            <a:endParaRPr lang="en-US" b="1" dirty="0"/>
          </a:p>
          <a:p>
            <a:r>
              <a:rPr lang="en-US" dirty="0"/>
              <a:t>Is the dynamic result of one or more relational operations operating </a:t>
            </a:r>
            <a:r>
              <a:rPr lang="en-US" dirty="0" smtClean="0"/>
              <a:t>on </a:t>
            </a:r>
            <a:r>
              <a:rPr lang="en-US" dirty="0"/>
              <a:t>the base relations to produce another virtual relation.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a view </a:t>
            </a:r>
            <a:r>
              <a:rPr lang="en-US" dirty="0" smtClean="0"/>
              <a:t>virtually </a:t>
            </a:r>
            <a:r>
              <a:rPr lang="en-US" dirty="0"/>
              <a:t>derived relation that does not necessarily exist in the </a:t>
            </a:r>
            <a:r>
              <a:rPr lang="en-US" dirty="0" smtClean="0"/>
              <a:t>database </a:t>
            </a:r>
            <a:r>
              <a:rPr lang="en-US" dirty="0"/>
              <a:t>but can be produced upon  request by a particular user </a:t>
            </a:r>
            <a:r>
              <a:rPr lang="en-US" dirty="0" smtClean="0"/>
              <a:t>at the </a:t>
            </a:r>
            <a:r>
              <a:rPr lang="en-US" dirty="0"/>
              <a:t>time of request. </a:t>
            </a:r>
          </a:p>
        </p:txBody>
      </p:sp>
    </p:spTree>
    <p:extLst>
      <p:ext uri="{BB962C8B-B14F-4D97-AF65-F5344CB8AC3E}">
        <p14:creationId xmlns="" xmlns:p14="http://schemas.microsoft.com/office/powerpoint/2010/main" val="302112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/>
              <a:t>Purpose of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866888" cy="4953000"/>
          </a:xfrm>
        </p:spPr>
        <p:txBody>
          <a:bodyPr>
            <a:normAutofit/>
          </a:bodyPr>
          <a:lstStyle/>
          <a:p>
            <a:r>
              <a:rPr lang="en-US" dirty="0"/>
              <a:t>Hides unnecessary information from users </a:t>
            </a:r>
          </a:p>
          <a:p>
            <a:r>
              <a:rPr lang="en-US" dirty="0" smtClean="0"/>
              <a:t>Provide </a:t>
            </a:r>
            <a:r>
              <a:rPr lang="en-US" dirty="0"/>
              <a:t>powerful flexibility and security </a:t>
            </a:r>
          </a:p>
          <a:p>
            <a:r>
              <a:rPr lang="en-US" dirty="0" smtClean="0"/>
              <a:t>Provide </a:t>
            </a:r>
            <a:r>
              <a:rPr lang="en-US" dirty="0"/>
              <a:t>customized view of the database for users </a:t>
            </a:r>
          </a:p>
          <a:p>
            <a:r>
              <a:rPr lang="en-US" dirty="0" smtClean="0"/>
              <a:t>A </a:t>
            </a:r>
            <a:r>
              <a:rPr lang="en-US" dirty="0"/>
              <a:t>view of one base relation can be updated. </a:t>
            </a:r>
          </a:p>
          <a:p>
            <a:r>
              <a:rPr lang="en-US" dirty="0" smtClean="0"/>
              <a:t>Update </a:t>
            </a:r>
            <a:r>
              <a:rPr lang="en-US" dirty="0"/>
              <a:t>on views derived from various relations is not </a:t>
            </a:r>
            <a:r>
              <a:rPr lang="en-US" dirty="0" smtClean="0"/>
              <a:t>allowed </a:t>
            </a:r>
            <a:endParaRPr lang="en-US" dirty="0"/>
          </a:p>
          <a:p>
            <a:r>
              <a:rPr lang="en-US" dirty="0" smtClean="0"/>
              <a:t>Update </a:t>
            </a:r>
            <a:r>
              <a:rPr lang="en-US" dirty="0"/>
              <a:t>on view with aggregation and summary is not </a:t>
            </a:r>
            <a:r>
              <a:rPr lang="en-US" dirty="0" smtClean="0"/>
              <a:t>allowed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36378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Schemas and Instances and Database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47800"/>
            <a:ext cx="7638288" cy="4953000"/>
          </a:xfrm>
        </p:spPr>
        <p:txBody>
          <a:bodyPr>
            <a:normAutofit fontScale="85000" lnSpcReduction="20000"/>
          </a:bodyPr>
          <a:lstStyle/>
          <a:p>
            <a:pPr marL="82296" indent="0">
              <a:buNone/>
            </a:pPr>
            <a:r>
              <a:rPr lang="en-US" b="1" dirty="0" smtClean="0"/>
              <a:t>Schemas</a:t>
            </a:r>
          </a:p>
          <a:p>
            <a:r>
              <a:rPr lang="en-US" dirty="0"/>
              <a:t>Schema describes how data is to be structured, defined at set-up time, </a:t>
            </a:r>
            <a:r>
              <a:rPr lang="en-US" dirty="0" smtClean="0"/>
              <a:t>rarely </a:t>
            </a:r>
            <a:r>
              <a:rPr lang="en-US" dirty="0"/>
              <a:t>changes </a:t>
            </a:r>
            <a:endParaRPr lang="en-US" dirty="0" smtClean="0"/>
          </a:p>
          <a:p>
            <a:r>
              <a:rPr lang="en-US" b="1" dirty="0" smtClean="0"/>
              <a:t>Database </a:t>
            </a:r>
            <a:r>
              <a:rPr lang="en-US" b="1" dirty="0"/>
              <a:t>Schema </a:t>
            </a:r>
            <a:r>
              <a:rPr lang="en-US" dirty="0"/>
              <a:t>(intension): specifies name of </a:t>
            </a:r>
            <a:r>
              <a:rPr lang="en-US" b="1" dirty="0"/>
              <a:t>relation</a:t>
            </a:r>
            <a:r>
              <a:rPr lang="en-US" dirty="0"/>
              <a:t>, plus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 smtClean="0"/>
              <a:t>type</a:t>
            </a:r>
            <a:r>
              <a:rPr lang="en-US" dirty="0" smtClean="0"/>
              <a:t> </a:t>
            </a:r>
            <a:r>
              <a:rPr lang="en-US" dirty="0"/>
              <a:t>of each column. </a:t>
            </a:r>
          </a:p>
          <a:p>
            <a:pPr lvl="1"/>
            <a:r>
              <a:rPr lang="en-US" dirty="0" smtClean="0"/>
              <a:t>refer </a:t>
            </a:r>
            <a:r>
              <a:rPr lang="en-US" dirty="0"/>
              <a:t>to a description of database (or intention) </a:t>
            </a:r>
          </a:p>
          <a:p>
            <a:pPr lvl="1"/>
            <a:r>
              <a:rPr lang="en-US" dirty="0" smtClean="0"/>
              <a:t>specified </a:t>
            </a:r>
            <a:r>
              <a:rPr lang="en-US" dirty="0"/>
              <a:t>during database design </a:t>
            </a:r>
          </a:p>
          <a:p>
            <a:pPr lvl="1"/>
            <a:r>
              <a:rPr lang="en-US" dirty="0" smtClean="0"/>
              <a:t>should </a:t>
            </a:r>
            <a:r>
              <a:rPr lang="en-US" dirty="0"/>
              <a:t>not be changed unless during maintenance </a:t>
            </a:r>
          </a:p>
          <a:p>
            <a:r>
              <a:rPr lang="en-US" b="1" dirty="0" smtClean="0"/>
              <a:t>Schema </a:t>
            </a:r>
            <a:r>
              <a:rPr lang="en-US" b="1" dirty="0"/>
              <a:t>Diagrams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convention </a:t>
            </a:r>
            <a:r>
              <a:rPr lang="en-US" dirty="0"/>
              <a:t>to display some aspect of a schema visually </a:t>
            </a:r>
          </a:p>
          <a:p>
            <a:r>
              <a:rPr lang="en-US" b="1" dirty="0" smtClean="0"/>
              <a:t>Schema </a:t>
            </a:r>
            <a:r>
              <a:rPr lang="en-US" b="1" dirty="0"/>
              <a:t>Construct </a:t>
            </a:r>
          </a:p>
          <a:p>
            <a:pPr lvl="1"/>
            <a:r>
              <a:rPr lang="en-US" dirty="0" smtClean="0"/>
              <a:t>refers </a:t>
            </a:r>
            <a:r>
              <a:rPr lang="en-US" dirty="0"/>
              <a:t>to each object in the schema (e.g. STUDENT) </a:t>
            </a:r>
          </a:p>
          <a:p>
            <a:pPr lvl="1"/>
            <a:r>
              <a:rPr lang="en-US" dirty="0"/>
              <a:t>E.g.: STUNEDT (</a:t>
            </a:r>
            <a:r>
              <a:rPr lang="en-US" dirty="0" err="1"/>
              <a:t>FName,LName,Id,Year,Dept,Sex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97541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143000"/>
            <a:ext cx="7866888" cy="5105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tables seem to be independent but are related some how. </a:t>
            </a:r>
          </a:p>
          <a:p>
            <a:r>
              <a:rPr lang="en-US" dirty="0" smtClean="0"/>
              <a:t>No </a:t>
            </a:r>
            <a:r>
              <a:rPr lang="en-US" dirty="0"/>
              <a:t>physical consideration of the storage is required by the user </a:t>
            </a:r>
          </a:p>
          <a:p>
            <a:r>
              <a:rPr lang="en-US" dirty="0" smtClean="0"/>
              <a:t>Many </a:t>
            </a:r>
            <a:r>
              <a:rPr lang="en-US" dirty="0"/>
              <a:t>tables are merged together to come up with a new virtual view </a:t>
            </a:r>
            <a:r>
              <a:rPr lang="en-US" dirty="0" smtClean="0"/>
              <a:t>of </a:t>
            </a:r>
            <a:r>
              <a:rPr lang="en-US" dirty="0"/>
              <a:t>the relationship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4724400"/>
            <a:ext cx="6019800" cy="1752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0916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Three-Schema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953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Internal schema (or internal level) </a:t>
            </a:r>
          </a:p>
          <a:p>
            <a:r>
              <a:rPr lang="en-US" dirty="0" smtClean="0"/>
              <a:t>Internal </a:t>
            </a:r>
            <a:r>
              <a:rPr lang="en-US" dirty="0"/>
              <a:t>schema describes the physical storage, structure of </a:t>
            </a:r>
            <a:r>
              <a:rPr lang="en-US" dirty="0" smtClean="0"/>
              <a:t>the </a:t>
            </a:r>
            <a:r>
              <a:rPr lang="en-US" dirty="0"/>
              <a:t>database (data storage, access paths) </a:t>
            </a:r>
            <a:endParaRPr lang="en-US" dirty="0" smtClean="0"/>
          </a:p>
          <a:p>
            <a:pPr marL="82296" indent="0">
              <a:buNone/>
            </a:pPr>
            <a:r>
              <a:rPr lang="en-US" b="1" dirty="0"/>
              <a:t>Conceptual schema </a:t>
            </a:r>
            <a:r>
              <a:rPr lang="en-US" dirty="0"/>
              <a:t>(or conceptual level) 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structure of the entire database </a:t>
            </a:r>
          </a:p>
          <a:p>
            <a:pPr lvl="1"/>
            <a:r>
              <a:rPr lang="en-US" dirty="0" smtClean="0"/>
              <a:t>hides </a:t>
            </a:r>
            <a:r>
              <a:rPr lang="en-US" dirty="0"/>
              <a:t>the details of physical storage </a:t>
            </a:r>
            <a:r>
              <a:rPr lang="en-US" dirty="0" smtClean="0"/>
              <a:t>structures</a:t>
            </a:r>
          </a:p>
          <a:p>
            <a:pPr lvl="1"/>
            <a:r>
              <a:rPr lang="en-US" dirty="0"/>
              <a:t>concentrates on the describing </a:t>
            </a:r>
            <a:r>
              <a:rPr lang="en-US" dirty="0" smtClean="0"/>
              <a:t>entities</a:t>
            </a:r>
            <a:r>
              <a:rPr lang="en-US" dirty="0"/>
              <a:t>, data types, relationships, operations, </a:t>
            </a:r>
            <a:r>
              <a:rPr lang="en-US" dirty="0" smtClean="0"/>
              <a:t>and constraints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01045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dirty="0"/>
              <a:t>External schema (or view-level) </a:t>
            </a:r>
          </a:p>
          <a:p>
            <a:r>
              <a:rPr lang="en-US" dirty="0" smtClean="0"/>
              <a:t>includes </a:t>
            </a:r>
            <a:r>
              <a:rPr lang="en-US" dirty="0"/>
              <a:t>a number of external schema or user view </a:t>
            </a:r>
          </a:p>
          <a:p>
            <a:r>
              <a:rPr lang="en-US" dirty="0" smtClean="0"/>
              <a:t>each </a:t>
            </a:r>
            <a:r>
              <a:rPr lang="en-US" dirty="0"/>
              <a:t>view describes subset of database needed by a </a:t>
            </a:r>
            <a:r>
              <a:rPr lang="en-US" dirty="0" smtClean="0"/>
              <a:t>particular </a:t>
            </a:r>
            <a:r>
              <a:rPr lang="en-US" dirty="0"/>
              <a:t>user </a:t>
            </a:r>
          </a:p>
          <a:p>
            <a:r>
              <a:rPr lang="en-US" dirty="0" smtClean="0"/>
              <a:t>High </a:t>
            </a:r>
            <a:r>
              <a:rPr lang="en-US" dirty="0"/>
              <a:t>Level data model or an implementation data model </a:t>
            </a:r>
            <a:r>
              <a:rPr lang="en-US" dirty="0" smtClean="0"/>
              <a:t>can </a:t>
            </a:r>
            <a:r>
              <a:rPr lang="en-US" dirty="0"/>
              <a:t>be used here </a:t>
            </a:r>
          </a:p>
        </p:txBody>
      </p:sp>
    </p:spTree>
    <p:extLst>
      <p:ext uri="{BB962C8B-B14F-4D97-AF65-F5344CB8AC3E}">
        <p14:creationId xmlns="" xmlns:p14="http://schemas.microsoft.com/office/powerpoint/2010/main" val="230919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/>
          </a:bodyPr>
          <a:lstStyle/>
          <a:p>
            <a:r>
              <a:rPr lang="en-US" dirty="0"/>
              <a:t>Database state (snapshot or extension): is the collection of data in the </a:t>
            </a:r>
            <a:r>
              <a:rPr lang="en-US" dirty="0" smtClean="0"/>
              <a:t>database </a:t>
            </a:r>
            <a:r>
              <a:rPr lang="en-US" dirty="0"/>
              <a:t>at a particular point of time (snap-shot).  </a:t>
            </a:r>
          </a:p>
          <a:p>
            <a:pPr lvl="1"/>
            <a:r>
              <a:rPr lang="en-US" dirty="0" smtClean="0"/>
              <a:t>Refers </a:t>
            </a:r>
            <a:r>
              <a:rPr lang="en-US" dirty="0"/>
              <a:t>to the actual data in the database at a specific time </a:t>
            </a:r>
          </a:p>
          <a:p>
            <a:pPr lvl="1"/>
            <a:r>
              <a:rPr lang="en-US" dirty="0" smtClean="0"/>
              <a:t>State </a:t>
            </a:r>
            <a:r>
              <a:rPr lang="en-US" dirty="0"/>
              <a:t>of database is changed any time we add or delete a record </a:t>
            </a:r>
          </a:p>
          <a:p>
            <a:pPr lvl="1"/>
            <a:r>
              <a:rPr lang="en-US" dirty="0" smtClean="0"/>
              <a:t>Valid </a:t>
            </a:r>
            <a:r>
              <a:rPr lang="en-US" dirty="0"/>
              <a:t>state: the state that satisfies the structure and constraints </a:t>
            </a:r>
            <a:r>
              <a:rPr lang="en-US" dirty="0" smtClean="0"/>
              <a:t>specified </a:t>
            </a:r>
            <a:r>
              <a:rPr lang="en-US" dirty="0"/>
              <a:t>in the schema and is enforced by DBMS</a:t>
            </a:r>
          </a:p>
        </p:txBody>
      </p:sp>
    </p:spTree>
    <p:extLst>
      <p:ext uri="{BB962C8B-B14F-4D97-AF65-F5344CB8AC3E}">
        <p14:creationId xmlns="" xmlns:p14="http://schemas.microsoft.com/office/powerpoint/2010/main" val="730624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is actual data of database at some point in time, changes rapidly </a:t>
            </a:r>
          </a:p>
          <a:p>
            <a:r>
              <a:rPr lang="en-US" dirty="0" smtClean="0"/>
              <a:t>To </a:t>
            </a:r>
            <a:r>
              <a:rPr lang="en-US" dirty="0"/>
              <a:t>define a new database, we specify its database schema to the DBMS </a:t>
            </a:r>
            <a:r>
              <a:rPr lang="en-US" dirty="0" smtClean="0"/>
              <a:t>(</a:t>
            </a:r>
            <a:r>
              <a:rPr lang="en-US" dirty="0"/>
              <a:t>database is empty) </a:t>
            </a:r>
          </a:p>
          <a:p>
            <a:r>
              <a:rPr lang="en-US" dirty="0" smtClean="0"/>
              <a:t>database </a:t>
            </a:r>
            <a:r>
              <a:rPr lang="en-US" dirty="0"/>
              <a:t>is initialized when we first load it with data </a:t>
            </a:r>
          </a:p>
        </p:txBody>
      </p:sp>
    </p:spTree>
    <p:extLst>
      <p:ext uri="{BB962C8B-B14F-4D97-AF65-F5344CB8AC3E}">
        <p14:creationId xmlns="" xmlns:p14="http://schemas.microsoft.com/office/powerpoint/2010/main" val="91690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Database design consists of several tasks:   </a:t>
            </a:r>
          </a:p>
          <a:p>
            <a:r>
              <a:rPr lang="en-US" dirty="0" smtClean="0"/>
              <a:t>Requirements </a:t>
            </a:r>
            <a:r>
              <a:rPr lang="en-US" dirty="0"/>
              <a:t>Analysis,  </a:t>
            </a:r>
          </a:p>
          <a:p>
            <a:r>
              <a:rPr lang="en-US" dirty="0" smtClean="0"/>
              <a:t>Conceptual </a:t>
            </a:r>
            <a:r>
              <a:rPr lang="en-US" dirty="0"/>
              <a:t>Design, and Schema Refinement,  </a:t>
            </a:r>
          </a:p>
          <a:p>
            <a:r>
              <a:rPr lang="en-US" dirty="0" smtClean="0"/>
              <a:t>Logical </a:t>
            </a:r>
            <a:r>
              <a:rPr lang="en-US" dirty="0"/>
              <a:t>Design, </a:t>
            </a:r>
          </a:p>
          <a:p>
            <a:r>
              <a:rPr lang="en-US" dirty="0" smtClean="0"/>
              <a:t>Physical </a:t>
            </a:r>
            <a:r>
              <a:rPr lang="en-US" dirty="0"/>
              <a:t>Design and  </a:t>
            </a:r>
          </a:p>
          <a:p>
            <a:r>
              <a:rPr lang="en-US" dirty="0" smtClean="0"/>
              <a:t>Tuning (Modification)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0719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Three levels of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4865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47935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714488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Conceptual design is the process  of constructing a model of the </a:t>
            </a:r>
            <a:r>
              <a:rPr lang="en-US" dirty="0" smtClean="0"/>
              <a:t>information </a:t>
            </a:r>
            <a:r>
              <a:rPr lang="en-US" dirty="0"/>
              <a:t>used in an enterprise,  independent of any physical </a:t>
            </a:r>
            <a:r>
              <a:rPr lang="en-US" dirty="0" smtClean="0"/>
              <a:t>considerations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the source of information for the logical design phase.  </a:t>
            </a:r>
          </a:p>
          <a:p>
            <a:pPr lvl="1"/>
            <a:r>
              <a:rPr lang="en-US" dirty="0" smtClean="0"/>
              <a:t>Community </a:t>
            </a:r>
            <a:r>
              <a:rPr lang="en-US" dirty="0"/>
              <a:t>User’s view </a:t>
            </a:r>
          </a:p>
          <a:p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the completion of Conceptual Design one has to go for refinement of </a:t>
            </a:r>
            <a:r>
              <a:rPr lang="en-US" dirty="0" smtClean="0"/>
              <a:t>the </a:t>
            </a:r>
            <a:r>
              <a:rPr lang="en-US" dirty="0"/>
              <a:t>schema, which is verification of Entities, Attributes, and Relationships</a:t>
            </a:r>
          </a:p>
        </p:txBody>
      </p:sp>
    </p:spTree>
    <p:extLst>
      <p:ext uri="{BB962C8B-B14F-4D97-AF65-F5344CB8AC3E}">
        <p14:creationId xmlns="" xmlns:p14="http://schemas.microsoft.com/office/powerpoint/2010/main" val="842314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Logical design is the process of constructing a model of the information </a:t>
            </a:r>
            <a:r>
              <a:rPr lang="en-US" dirty="0" smtClean="0"/>
              <a:t>used </a:t>
            </a:r>
            <a:r>
              <a:rPr lang="en-US" dirty="0"/>
              <a:t>in an enterprise based on a specific data model (e.g. relational, </a:t>
            </a:r>
            <a:r>
              <a:rPr lang="en-US" dirty="0" smtClean="0"/>
              <a:t>hierarchical </a:t>
            </a:r>
            <a:r>
              <a:rPr lang="en-US" dirty="0"/>
              <a:t>or network or object),  but independent of a particular DBMS </a:t>
            </a:r>
            <a:r>
              <a:rPr lang="en-US" dirty="0" smtClean="0"/>
              <a:t>and </a:t>
            </a:r>
            <a:r>
              <a:rPr lang="en-US" dirty="0"/>
              <a:t>other physical considerations. </a:t>
            </a:r>
          </a:p>
          <a:p>
            <a:pPr lvl="1"/>
            <a:r>
              <a:rPr lang="en-US" dirty="0" smtClean="0"/>
              <a:t>Normalization </a:t>
            </a:r>
            <a:r>
              <a:rPr lang="en-US" dirty="0"/>
              <a:t>process </a:t>
            </a:r>
          </a:p>
          <a:p>
            <a:pPr lvl="1"/>
            <a:r>
              <a:rPr lang="en-US" dirty="0" smtClean="0"/>
              <a:t>Discover </a:t>
            </a:r>
            <a:r>
              <a:rPr lang="en-US" dirty="0"/>
              <a:t>new entities </a:t>
            </a:r>
          </a:p>
          <a:p>
            <a:pPr lvl="1"/>
            <a:r>
              <a:rPr lang="en-US" dirty="0" smtClean="0"/>
              <a:t>Revise </a:t>
            </a: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="" xmlns:p14="http://schemas.microsoft.com/office/powerpoint/2010/main" val="1379627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Physical design is the process of producing a description of the </a:t>
            </a:r>
            <a:r>
              <a:rPr lang="en-US" dirty="0" smtClean="0"/>
              <a:t>implementation </a:t>
            </a:r>
            <a:r>
              <a:rPr lang="en-US" dirty="0"/>
              <a:t>of the database on secondary storage.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defines specific </a:t>
            </a:r>
            <a:r>
              <a:rPr lang="en-US" dirty="0" smtClean="0"/>
              <a:t>storage </a:t>
            </a:r>
            <a:r>
              <a:rPr lang="en-US" dirty="0"/>
              <a:t>or access methods used by database </a:t>
            </a:r>
          </a:p>
          <a:p>
            <a:pPr lvl="1"/>
            <a:r>
              <a:rPr lang="en-US" dirty="0" smtClean="0"/>
              <a:t>Describes </a:t>
            </a:r>
            <a:r>
              <a:rPr lang="en-US" dirty="0"/>
              <a:t>the storage structures and access </a:t>
            </a:r>
            <a:r>
              <a:rPr lang="en-US" dirty="0" smtClean="0"/>
              <a:t>methods. </a:t>
            </a:r>
            <a:endParaRPr lang="en-US" dirty="0"/>
          </a:p>
          <a:p>
            <a:pPr lvl="1"/>
            <a:r>
              <a:rPr lang="en-US" dirty="0" smtClean="0"/>
              <a:t>Tailored </a:t>
            </a:r>
            <a:r>
              <a:rPr lang="en-US" dirty="0"/>
              <a:t>to a specific DBMS system -- Characteristics are function </a:t>
            </a:r>
            <a:r>
              <a:rPr lang="en-US" dirty="0" smtClean="0"/>
              <a:t>of </a:t>
            </a:r>
            <a:r>
              <a:rPr lang="en-US" dirty="0"/>
              <a:t>DBMS and operating systems 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estimate of storage space</a:t>
            </a:r>
          </a:p>
        </p:txBody>
      </p:sp>
    </p:spTree>
    <p:extLst>
      <p:ext uri="{BB962C8B-B14F-4D97-AF65-F5344CB8AC3E}">
        <p14:creationId xmlns="" xmlns:p14="http://schemas.microsoft.com/office/powerpoint/2010/main" val="936606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rows represent records (collections of information about </a:t>
            </a:r>
            <a:r>
              <a:rPr lang="en-US" dirty="0" smtClean="0"/>
              <a:t>separate </a:t>
            </a:r>
            <a:r>
              <a:rPr lang="en-US" dirty="0"/>
              <a:t>items) </a:t>
            </a:r>
          </a:p>
          <a:p>
            <a:r>
              <a:rPr lang="en-US" dirty="0" smtClean="0"/>
              <a:t>The </a:t>
            </a:r>
            <a:r>
              <a:rPr lang="en-US" dirty="0"/>
              <a:t>columns represent fields (particular attributes of a record) </a:t>
            </a:r>
          </a:p>
          <a:p>
            <a:r>
              <a:rPr lang="en-US" dirty="0" smtClean="0"/>
              <a:t>Conducts </a:t>
            </a:r>
            <a:r>
              <a:rPr lang="en-US" dirty="0"/>
              <a:t>searches by using data in specified columns of one table to </a:t>
            </a:r>
            <a:r>
              <a:rPr lang="en-US" dirty="0" smtClean="0"/>
              <a:t>find </a:t>
            </a:r>
            <a:r>
              <a:rPr lang="en-US" dirty="0"/>
              <a:t>additional data in another table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34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Properties of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90688" cy="5029200"/>
          </a:xfrm>
        </p:spPr>
        <p:txBody>
          <a:bodyPr>
            <a:normAutofit/>
          </a:bodyPr>
          <a:lstStyle/>
          <a:p>
            <a:r>
              <a:rPr lang="en-US" dirty="0"/>
              <a:t>Each row of a table is uniquely identified by a  </a:t>
            </a:r>
            <a:r>
              <a:rPr lang="en-US" b="1" dirty="0"/>
              <a:t>PRIMARY KEY </a:t>
            </a:r>
            <a:r>
              <a:rPr lang="en-US" dirty="0" smtClean="0"/>
              <a:t>composed </a:t>
            </a:r>
            <a:r>
              <a:rPr lang="en-US" dirty="0"/>
              <a:t>of one or more columns </a:t>
            </a:r>
          </a:p>
          <a:p>
            <a:r>
              <a:rPr lang="en-US" dirty="0" smtClean="0"/>
              <a:t>Each </a:t>
            </a:r>
            <a:r>
              <a:rPr lang="en-US" dirty="0"/>
              <a:t>tuple in a relation must be unique </a:t>
            </a:r>
          </a:p>
          <a:p>
            <a:r>
              <a:rPr lang="en-US" dirty="0" smtClean="0"/>
              <a:t>Group </a:t>
            </a:r>
            <a:r>
              <a:rPr lang="en-US" dirty="0"/>
              <a:t>of columns, that uniquely identifies a row in a table is called a </a:t>
            </a:r>
            <a:r>
              <a:rPr lang="en-US" dirty="0" smtClean="0"/>
              <a:t>CANDIDATE </a:t>
            </a:r>
            <a:r>
              <a:rPr lang="en-US" dirty="0"/>
              <a:t>KEY </a:t>
            </a:r>
          </a:p>
          <a:p>
            <a:r>
              <a:rPr lang="en-US" b="1" dirty="0" smtClean="0"/>
              <a:t>ENTITY </a:t>
            </a:r>
            <a:r>
              <a:rPr lang="en-US" b="1" dirty="0"/>
              <a:t>INTEGRITY RULE </a:t>
            </a:r>
            <a:r>
              <a:rPr lang="en-US" dirty="0"/>
              <a:t>of the model states that no component of </a:t>
            </a:r>
            <a:r>
              <a:rPr lang="en-US" dirty="0" smtClean="0"/>
              <a:t>the </a:t>
            </a:r>
            <a:r>
              <a:rPr lang="en-US" dirty="0"/>
              <a:t>primary key may contain a NULL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61514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77906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column or combination of columns that matches the primary key of </a:t>
            </a:r>
            <a:r>
              <a:rPr lang="en-US" dirty="0" smtClean="0"/>
              <a:t>another </a:t>
            </a:r>
            <a:r>
              <a:rPr lang="en-US" dirty="0"/>
              <a:t>table is called a  </a:t>
            </a:r>
            <a:r>
              <a:rPr lang="en-US" b="1" dirty="0"/>
              <a:t>FOREIGN KEY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 </a:t>
            </a:r>
            <a:r>
              <a:rPr lang="en-US" b="1" dirty="0"/>
              <a:t>REFERENTIAL INTEGRITY RULE </a:t>
            </a:r>
            <a:r>
              <a:rPr lang="en-US" dirty="0"/>
              <a:t>of the model states that, for </a:t>
            </a:r>
            <a:r>
              <a:rPr lang="en-US" dirty="0" smtClean="0"/>
              <a:t>every </a:t>
            </a:r>
            <a:r>
              <a:rPr lang="en-US" dirty="0"/>
              <a:t>foreign key value in a table there must be a corresponding </a:t>
            </a:r>
            <a:r>
              <a:rPr lang="en-US" dirty="0" smtClean="0"/>
              <a:t>primary </a:t>
            </a:r>
            <a:r>
              <a:rPr lang="en-US" dirty="0"/>
              <a:t>key value in another table in the database or it should be </a:t>
            </a:r>
            <a:r>
              <a:rPr lang="en-US" dirty="0" smtClean="0"/>
              <a:t>NULL</a:t>
            </a:r>
            <a:r>
              <a:rPr lang="en-US" dirty="0"/>
              <a:t>.  </a:t>
            </a:r>
          </a:p>
          <a:p>
            <a:r>
              <a:rPr lang="en-US" dirty="0" smtClean="0"/>
              <a:t>All </a:t>
            </a:r>
            <a:r>
              <a:rPr lang="en-US" dirty="0"/>
              <a:t>tables are LOGICAL ENTITIES </a:t>
            </a:r>
          </a:p>
          <a:p>
            <a:r>
              <a:rPr lang="en-US" dirty="0" smtClean="0"/>
              <a:t>A </a:t>
            </a:r>
            <a:r>
              <a:rPr lang="en-US" dirty="0"/>
              <a:t>table is either a BASE TABLES (Named Relations) or VIEWS </a:t>
            </a:r>
            <a:r>
              <a:rPr lang="en-US" dirty="0" smtClean="0"/>
              <a:t>(</a:t>
            </a:r>
            <a:r>
              <a:rPr lang="en-US" dirty="0"/>
              <a:t>Unnamed Relations) </a:t>
            </a:r>
          </a:p>
        </p:txBody>
      </p:sp>
    </p:spTree>
    <p:extLst>
      <p:ext uri="{BB962C8B-B14F-4D97-AF65-F5344CB8AC3E}">
        <p14:creationId xmlns="" xmlns:p14="http://schemas.microsoft.com/office/powerpoint/2010/main" val="426314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Only Base Tables are physically stores  </a:t>
            </a:r>
            <a:endParaRPr lang="en-US" dirty="0" smtClean="0"/>
          </a:p>
          <a:p>
            <a:r>
              <a:rPr lang="en-US" dirty="0" smtClean="0"/>
              <a:t>VIEWS </a:t>
            </a:r>
            <a:r>
              <a:rPr lang="en-US" dirty="0"/>
              <a:t>are derived from BASE TABLES with SQL instructions like:  </a:t>
            </a:r>
            <a:r>
              <a:rPr lang="en-US" dirty="0" smtClean="0"/>
              <a:t>[</a:t>
            </a:r>
            <a:r>
              <a:rPr lang="en-US" dirty="0"/>
              <a:t>SELECT .. FROM .. WHERE .. ORDER BY] </a:t>
            </a:r>
          </a:p>
          <a:p>
            <a:r>
              <a:rPr lang="en-US" dirty="0" smtClean="0"/>
              <a:t>Order </a:t>
            </a:r>
            <a:r>
              <a:rPr lang="en-US" dirty="0"/>
              <a:t>of rows and columns is immaterial </a:t>
            </a:r>
          </a:p>
          <a:p>
            <a:r>
              <a:rPr lang="en-US" dirty="0" smtClean="0"/>
              <a:t>Entries </a:t>
            </a:r>
            <a:r>
              <a:rPr lang="en-US" dirty="0"/>
              <a:t>with repeating groups are said to be </a:t>
            </a:r>
            <a:r>
              <a:rPr lang="en-US" dirty="0" smtClean="0"/>
              <a:t>un-normalized </a:t>
            </a:r>
            <a:endParaRPr lang="en-US" dirty="0"/>
          </a:p>
          <a:p>
            <a:r>
              <a:rPr lang="en-US" dirty="0" smtClean="0"/>
              <a:t>Entries </a:t>
            </a:r>
            <a:r>
              <a:rPr lang="en-US" dirty="0"/>
              <a:t>are single-valued </a:t>
            </a:r>
          </a:p>
          <a:p>
            <a:r>
              <a:rPr lang="en-US" dirty="0" smtClean="0"/>
              <a:t>Each </a:t>
            </a:r>
            <a:r>
              <a:rPr lang="en-US" dirty="0"/>
              <a:t>column (field or attribute) has a distinct name</a:t>
            </a:r>
          </a:p>
        </p:txBody>
      </p:sp>
    </p:spTree>
    <p:extLst>
      <p:ext uri="{BB962C8B-B14F-4D97-AF65-F5344CB8AC3E}">
        <p14:creationId xmlns="" xmlns:p14="http://schemas.microsoft.com/office/powerpoint/2010/main" val="137041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Blocks of the Relational Data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/>
          <a:lstStyle/>
          <a:p>
            <a:r>
              <a:rPr lang="en-US" b="1" dirty="0"/>
              <a:t>Entities</a:t>
            </a:r>
            <a:r>
              <a:rPr lang="en-US" dirty="0"/>
              <a:t>: real world physical or logical object </a:t>
            </a:r>
          </a:p>
          <a:p>
            <a:r>
              <a:rPr lang="en-US" b="1" dirty="0" smtClean="0"/>
              <a:t>Attributes</a:t>
            </a:r>
            <a:r>
              <a:rPr lang="en-US" dirty="0"/>
              <a:t>: properties used to describe each Entity or real world object. </a:t>
            </a:r>
          </a:p>
          <a:p>
            <a:r>
              <a:rPr lang="en-US" b="1" dirty="0" smtClean="0"/>
              <a:t>Relationship</a:t>
            </a:r>
            <a:r>
              <a:rPr lang="en-US" dirty="0"/>
              <a:t>: the association between Entities </a:t>
            </a:r>
          </a:p>
          <a:p>
            <a:r>
              <a:rPr lang="en-US" b="1" dirty="0" smtClean="0"/>
              <a:t>Constraints</a:t>
            </a:r>
            <a:r>
              <a:rPr lang="en-US" dirty="0"/>
              <a:t>: rules that should be obeyed while manipulating the data.</a:t>
            </a:r>
          </a:p>
        </p:txBody>
      </p:sp>
    </p:spTree>
    <p:extLst>
      <p:ext uri="{BB962C8B-B14F-4D97-AF65-F5344CB8AC3E}">
        <p14:creationId xmlns="" xmlns:p14="http://schemas.microsoft.com/office/powerpoint/2010/main" val="361978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1448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 ENTITIES (persons, places, things etc.)  which the organization has to </a:t>
            </a:r>
            <a:r>
              <a:rPr lang="en-US" dirty="0" smtClean="0"/>
              <a:t>deal </a:t>
            </a:r>
            <a:r>
              <a:rPr lang="en-US" dirty="0"/>
              <a:t>with. </a:t>
            </a:r>
            <a:endParaRPr lang="en-US" dirty="0" smtClean="0"/>
          </a:p>
          <a:p>
            <a:r>
              <a:rPr lang="en-US" dirty="0"/>
              <a:t>The name given to an entity should always be a singular noun descriptive </a:t>
            </a:r>
            <a:r>
              <a:rPr lang="en-US" dirty="0" smtClean="0"/>
              <a:t>of </a:t>
            </a:r>
            <a:r>
              <a:rPr lang="en-US" dirty="0"/>
              <a:t>each item to be stored in it. E.g.: student NOT students. </a:t>
            </a:r>
            <a:endParaRPr lang="en-US" dirty="0" smtClean="0"/>
          </a:p>
          <a:p>
            <a:r>
              <a:rPr lang="en-US" dirty="0"/>
              <a:t>Every relation has a schema, which describes the columns, or fields  </a:t>
            </a:r>
          </a:p>
          <a:p>
            <a:r>
              <a:rPr lang="en-US" dirty="0"/>
              <a:t>The relation itself corresponds to our familiar notion of a table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969683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1550</TotalTime>
  <Words>2020</Words>
  <Application>Microsoft Office PowerPoint</Application>
  <PresentationFormat>On-screen Show (4:3)</PresentationFormat>
  <Paragraphs>199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Solstice</vt:lpstr>
      <vt:lpstr>Chapter two </vt:lpstr>
      <vt:lpstr>Cont…</vt:lpstr>
      <vt:lpstr>Cont…</vt:lpstr>
      <vt:lpstr>Cont…</vt:lpstr>
      <vt:lpstr>Properties of Relational Databases</vt:lpstr>
      <vt:lpstr>Cont…</vt:lpstr>
      <vt:lpstr>Cont…</vt:lpstr>
      <vt:lpstr>Building Blocks of the Relational Data Model </vt:lpstr>
      <vt:lpstr>The  ENTITIES</vt:lpstr>
      <vt:lpstr>ATTRIBUTES</vt:lpstr>
      <vt:lpstr>Cont…</vt:lpstr>
      <vt:lpstr>Cont…</vt:lpstr>
      <vt:lpstr>Types of Attributes </vt:lpstr>
      <vt:lpstr>Cont…</vt:lpstr>
      <vt:lpstr>Cont…</vt:lpstr>
      <vt:lpstr>Cont…</vt:lpstr>
      <vt:lpstr>RELATIONSHIPS</vt:lpstr>
      <vt:lpstr>Cont…</vt:lpstr>
      <vt:lpstr>Cont…</vt:lpstr>
      <vt:lpstr>Cont…</vt:lpstr>
      <vt:lpstr>Cont…</vt:lpstr>
      <vt:lpstr>Relational Constraints/Integrity Rules</vt:lpstr>
      <vt:lpstr>Cont…</vt:lpstr>
      <vt:lpstr>Key constraints</vt:lpstr>
      <vt:lpstr>Cont…</vt:lpstr>
      <vt:lpstr>Relational languages and views</vt:lpstr>
      <vt:lpstr>Cont…</vt:lpstr>
      <vt:lpstr>Purpose of a view</vt:lpstr>
      <vt:lpstr>Schemas and Instances and Database State</vt:lpstr>
      <vt:lpstr>Three-Schema Architecture</vt:lpstr>
      <vt:lpstr>Cont…</vt:lpstr>
      <vt:lpstr>Instances</vt:lpstr>
      <vt:lpstr>Cont…</vt:lpstr>
      <vt:lpstr>Database Design</vt:lpstr>
      <vt:lpstr>The Three levels of Database Design</vt:lpstr>
      <vt:lpstr>Conceptual Database Design</vt:lpstr>
      <vt:lpstr>Logical Database Design </vt:lpstr>
      <vt:lpstr>Physical Database Design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adim</dc:creator>
  <cp:lastModifiedBy>Shewa</cp:lastModifiedBy>
  <cp:revision>64</cp:revision>
  <dcterms:created xsi:type="dcterms:W3CDTF">2016-10-26T10:51:07Z</dcterms:created>
  <dcterms:modified xsi:type="dcterms:W3CDTF">2019-04-03T01:05:58Z</dcterms:modified>
</cp:coreProperties>
</file>