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427" r:id="rId2"/>
    <p:sldId id="468" r:id="rId3"/>
    <p:sldId id="428" r:id="rId4"/>
    <p:sldId id="471" r:id="rId5"/>
    <p:sldId id="472" r:id="rId6"/>
    <p:sldId id="469" r:id="rId7"/>
    <p:sldId id="429" r:id="rId8"/>
    <p:sldId id="470" r:id="rId9"/>
    <p:sldId id="483" r:id="rId10"/>
    <p:sldId id="431" r:id="rId11"/>
    <p:sldId id="473" r:id="rId12"/>
    <p:sldId id="432" r:id="rId13"/>
    <p:sldId id="484" r:id="rId14"/>
    <p:sldId id="474" r:id="rId15"/>
    <p:sldId id="485" r:id="rId16"/>
    <p:sldId id="433" r:id="rId17"/>
    <p:sldId id="475" r:id="rId18"/>
    <p:sldId id="476" r:id="rId19"/>
    <p:sldId id="477" r:id="rId20"/>
    <p:sldId id="478" r:id="rId21"/>
    <p:sldId id="479" r:id="rId22"/>
    <p:sldId id="480" r:id="rId23"/>
    <p:sldId id="481" r:id="rId24"/>
    <p:sldId id="434" r:id="rId25"/>
    <p:sldId id="435" r:id="rId26"/>
    <p:sldId id="482" r:id="rId27"/>
    <p:sldId id="436" r:id="rId28"/>
    <p:sldId id="437" r:id="rId29"/>
    <p:sldId id="438" r:id="rId30"/>
    <p:sldId id="439" r:id="rId31"/>
    <p:sldId id="440" r:id="rId32"/>
    <p:sldId id="441" r:id="rId33"/>
    <p:sldId id="442" r:id="rId34"/>
    <p:sldId id="443" r:id="rId35"/>
    <p:sldId id="444" r:id="rId36"/>
    <p:sldId id="445" r:id="rId37"/>
    <p:sldId id="446" r:id="rId38"/>
    <p:sldId id="447" r:id="rId39"/>
    <p:sldId id="448" r:id="rId40"/>
    <p:sldId id="449" r:id="rId41"/>
    <p:sldId id="450" r:id="rId42"/>
    <p:sldId id="451" r:id="rId43"/>
    <p:sldId id="452" r:id="rId44"/>
    <p:sldId id="453" r:id="rId45"/>
    <p:sldId id="454" r:id="rId46"/>
    <p:sldId id="455" r:id="rId47"/>
    <p:sldId id="456" r:id="rId48"/>
    <p:sldId id="457" r:id="rId49"/>
    <p:sldId id="458" r:id="rId50"/>
    <p:sldId id="459" r:id="rId51"/>
    <p:sldId id="460" r:id="rId52"/>
    <p:sldId id="461" r:id="rId53"/>
    <p:sldId id="462" r:id="rId54"/>
    <p:sldId id="463" r:id="rId55"/>
    <p:sldId id="464" r:id="rId56"/>
    <p:sldId id="465" r:id="rId57"/>
    <p:sldId id="466" r:id="rId58"/>
    <p:sldId id="467"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20021" autoAdjust="0"/>
    <p:restoredTop sz="94660"/>
  </p:normalViewPr>
  <p:slideViewPr>
    <p:cSldViewPr snapToGrid="0">
      <p:cViewPr>
        <p:scale>
          <a:sx n="75" d="100"/>
          <a:sy n="75" d="100"/>
        </p:scale>
        <p:origin x="-276" y="-450"/>
      </p:cViewPr>
      <p:guideLst>
        <p:guide orient="horz" pos="2160"/>
        <p:guide pos="3840"/>
      </p:guideLst>
    </p:cSldViewPr>
  </p:slideViewPr>
  <p:notesTextViewPr>
    <p:cViewPr>
      <p:scale>
        <a:sx n="1" d="1"/>
        <a:sy n="1" d="1"/>
      </p:scale>
      <p:origin x="0" y="0"/>
    </p:cViewPr>
  </p:notesTextViewPr>
  <p:sorterViewPr>
    <p:cViewPr>
      <p:scale>
        <a:sx n="101" d="100"/>
        <a:sy n="10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6A0BE3A-AEF1-41B9-BB90-48798A87E249}" type="datetimeFigureOut">
              <a:rPr lang="en-US" smtClean="0"/>
              <a:t>3/10/2025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7266272-6C24-416B-861D-E1CCB78A8D3E}" type="slidenum">
              <a:rPr lang="en-US" smtClean="0"/>
              <a:t>‹#›</a:t>
            </a:fld>
            <a:endParaRPr lang="en-US"/>
          </a:p>
        </p:txBody>
      </p:sp>
    </p:spTree>
    <p:extLst>
      <p:ext uri="{BB962C8B-B14F-4D97-AF65-F5344CB8AC3E}">
        <p14:creationId xmlns:p14="http://schemas.microsoft.com/office/powerpoint/2010/main" val="1661245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81C279B-7A08-481B-99BE-3DD08C5586BB}"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181A9-2D05-4A67-A22F-B1876742E717}" type="slidenum">
              <a:rPr lang="en-US" smtClean="0"/>
              <a:t>‹#›</a:t>
            </a:fld>
            <a:endParaRPr lang="en-US"/>
          </a:p>
        </p:txBody>
      </p:sp>
    </p:spTree>
    <p:extLst>
      <p:ext uri="{BB962C8B-B14F-4D97-AF65-F5344CB8AC3E}">
        <p14:creationId xmlns:p14="http://schemas.microsoft.com/office/powerpoint/2010/main" val="10506426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1C279B-7A08-481B-99BE-3DD08C5586BB}"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181A9-2D05-4A67-A22F-B1876742E717}" type="slidenum">
              <a:rPr lang="en-US" smtClean="0"/>
              <a:t>‹#›</a:t>
            </a:fld>
            <a:endParaRPr lang="en-US"/>
          </a:p>
        </p:txBody>
      </p:sp>
    </p:spTree>
    <p:extLst>
      <p:ext uri="{BB962C8B-B14F-4D97-AF65-F5344CB8AC3E}">
        <p14:creationId xmlns:p14="http://schemas.microsoft.com/office/powerpoint/2010/main" val="9991054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1C279B-7A08-481B-99BE-3DD08C5586BB}"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181A9-2D05-4A67-A22F-B1876742E717}" type="slidenum">
              <a:rPr lang="en-US" smtClean="0"/>
              <a:t>‹#›</a:t>
            </a:fld>
            <a:endParaRPr lang="en-US"/>
          </a:p>
        </p:txBody>
      </p:sp>
    </p:spTree>
    <p:extLst>
      <p:ext uri="{BB962C8B-B14F-4D97-AF65-F5344CB8AC3E}">
        <p14:creationId xmlns:p14="http://schemas.microsoft.com/office/powerpoint/2010/main" val="1078734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81C279B-7A08-481B-99BE-3DD08C5586BB}"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181A9-2D05-4A67-A22F-B1876742E717}" type="slidenum">
              <a:rPr lang="en-US" smtClean="0"/>
              <a:t>‹#›</a:t>
            </a:fld>
            <a:endParaRPr lang="en-US"/>
          </a:p>
        </p:txBody>
      </p:sp>
    </p:spTree>
    <p:extLst>
      <p:ext uri="{BB962C8B-B14F-4D97-AF65-F5344CB8AC3E}">
        <p14:creationId xmlns:p14="http://schemas.microsoft.com/office/powerpoint/2010/main" val="2836621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81C279B-7A08-481B-99BE-3DD08C5586BB}" type="datetimeFigureOut">
              <a:rPr lang="en-US" smtClean="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6181A9-2D05-4A67-A22F-B1876742E717}" type="slidenum">
              <a:rPr lang="en-US" smtClean="0"/>
              <a:t>‹#›</a:t>
            </a:fld>
            <a:endParaRPr lang="en-US"/>
          </a:p>
        </p:txBody>
      </p:sp>
    </p:spTree>
    <p:extLst>
      <p:ext uri="{BB962C8B-B14F-4D97-AF65-F5344CB8AC3E}">
        <p14:creationId xmlns:p14="http://schemas.microsoft.com/office/powerpoint/2010/main" val="3358325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81C279B-7A08-481B-99BE-3DD08C5586BB}"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181A9-2D05-4A67-A22F-B1876742E717}" type="slidenum">
              <a:rPr lang="en-US" smtClean="0"/>
              <a:t>‹#›</a:t>
            </a:fld>
            <a:endParaRPr lang="en-US"/>
          </a:p>
        </p:txBody>
      </p:sp>
    </p:spTree>
    <p:extLst>
      <p:ext uri="{BB962C8B-B14F-4D97-AF65-F5344CB8AC3E}">
        <p14:creationId xmlns:p14="http://schemas.microsoft.com/office/powerpoint/2010/main" val="221434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81C279B-7A08-481B-99BE-3DD08C5586BB}" type="datetimeFigureOut">
              <a:rPr lang="en-US" smtClean="0"/>
              <a:t>3/10/2025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6181A9-2D05-4A67-A22F-B1876742E717}" type="slidenum">
              <a:rPr lang="en-US" smtClean="0"/>
              <a:t>‹#›</a:t>
            </a:fld>
            <a:endParaRPr lang="en-US"/>
          </a:p>
        </p:txBody>
      </p:sp>
    </p:spTree>
    <p:extLst>
      <p:ext uri="{BB962C8B-B14F-4D97-AF65-F5344CB8AC3E}">
        <p14:creationId xmlns:p14="http://schemas.microsoft.com/office/powerpoint/2010/main" val="35410836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81C279B-7A08-481B-99BE-3DD08C5586BB}" type="datetimeFigureOut">
              <a:rPr lang="en-US" smtClean="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6181A9-2D05-4A67-A22F-B1876742E717}" type="slidenum">
              <a:rPr lang="en-US" smtClean="0"/>
              <a:t>‹#›</a:t>
            </a:fld>
            <a:endParaRPr lang="en-US"/>
          </a:p>
        </p:txBody>
      </p:sp>
    </p:spTree>
    <p:extLst>
      <p:ext uri="{BB962C8B-B14F-4D97-AF65-F5344CB8AC3E}">
        <p14:creationId xmlns:p14="http://schemas.microsoft.com/office/powerpoint/2010/main" val="1035756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1C279B-7A08-481B-99BE-3DD08C5586BB}" type="datetimeFigureOut">
              <a:rPr lang="en-US" smtClean="0"/>
              <a:t>3/10/2025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6181A9-2D05-4A67-A22F-B1876742E717}" type="slidenum">
              <a:rPr lang="en-US" smtClean="0"/>
              <a:t>‹#›</a:t>
            </a:fld>
            <a:endParaRPr lang="en-US"/>
          </a:p>
        </p:txBody>
      </p:sp>
    </p:spTree>
    <p:extLst>
      <p:ext uri="{BB962C8B-B14F-4D97-AF65-F5344CB8AC3E}">
        <p14:creationId xmlns:p14="http://schemas.microsoft.com/office/powerpoint/2010/main" val="1964986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1C279B-7A08-481B-99BE-3DD08C5586BB}"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181A9-2D05-4A67-A22F-B1876742E717}" type="slidenum">
              <a:rPr lang="en-US" smtClean="0"/>
              <a:t>‹#›</a:t>
            </a:fld>
            <a:endParaRPr lang="en-US"/>
          </a:p>
        </p:txBody>
      </p:sp>
    </p:spTree>
    <p:extLst>
      <p:ext uri="{BB962C8B-B14F-4D97-AF65-F5344CB8AC3E}">
        <p14:creationId xmlns:p14="http://schemas.microsoft.com/office/powerpoint/2010/main" val="1718888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1C279B-7A08-481B-99BE-3DD08C5586BB}" type="datetimeFigureOut">
              <a:rPr lang="en-US" smtClean="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6181A9-2D05-4A67-A22F-B1876742E717}" type="slidenum">
              <a:rPr lang="en-US" smtClean="0"/>
              <a:t>‹#›</a:t>
            </a:fld>
            <a:endParaRPr lang="en-US"/>
          </a:p>
        </p:txBody>
      </p:sp>
    </p:spTree>
    <p:extLst>
      <p:ext uri="{BB962C8B-B14F-4D97-AF65-F5344CB8AC3E}">
        <p14:creationId xmlns:p14="http://schemas.microsoft.com/office/powerpoint/2010/main" val="3147580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1C279B-7A08-481B-99BE-3DD08C5586BB}" type="datetimeFigureOut">
              <a:rPr lang="en-US" smtClean="0"/>
              <a:t>3/10/2025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6181A9-2D05-4A67-A22F-B1876742E717}" type="slidenum">
              <a:rPr lang="en-US" smtClean="0"/>
              <a:t>‹#›</a:t>
            </a:fld>
            <a:endParaRPr lang="en-US"/>
          </a:p>
        </p:txBody>
      </p:sp>
    </p:spTree>
    <p:extLst>
      <p:ext uri="{BB962C8B-B14F-4D97-AF65-F5344CB8AC3E}">
        <p14:creationId xmlns:p14="http://schemas.microsoft.com/office/powerpoint/2010/main" val="3778406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637" y="1122363"/>
            <a:ext cx="9144000" cy="2387600"/>
          </a:xfrm>
        </p:spPr>
        <p:txBody>
          <a:bodyPr>
            <a:normAutofit/>
          </a:bodyPr>
          <a:lstStyle/>
          <a:p>
            <a:r>
              <a:rPr lang="en-US" sz="3100" b="1" dirty="0" smtClean="0">
                <a:cs typeface="Times New Roman" panose="02020603050405020304" pitchFamily="18" charset="0"/>
              </a:rPr>
              <a:t>Industrial Control System Security</a:t>
            </a:r>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227786" y="2706255"/>
            <a:ext cx="9144000" cy="1804570"/>
          </a:xfrm>
        </p:spPr>
        <p:txBody>
          <a:bodyPr>
            <a:normAutofit/>
          </a:bodyPr>
          <a:lstStyle/>
          <a:p>
            <a:r>
              <a:rPr lang="en-US" sz="2800" dirty="0"/>
              <a:t>CySec3074</a:t>
            </a: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100" b="1" dirty="0" smtClean="0">
                <a:latin typeface="+mj-lt"/>
                <a:cs typeface="Times New Roman" panose="02020603050405020304" pitchFamily="18" charset="0"/>
              </a:rPr>
              <a:t>Fundamental of ICS</a:t>
            </a:r>
            <a:endParaRPr lang="en-US" sz="3100" b="1" i="1" dirty="0" smtClean="0">
              <a:latin typeface="+mj-lt"/>
              <a:cs typeface="Times New Roman" panose="02020603050405020304" pitchFamily="18" charset="0"/>
            </a:endParaRPr>
          </a:p>
          <a:p>
            <a:endParaRPr lang="en-US" dirty="0"/>
          </a:p>
        </p:txBody>
      </p:sp>
    </p:spTree>
    <p:extLst>
      <p:ext uri="{BB962C8B-B14F-4D97-AF65-F5344CB8AC3E}">
        <p14:creationId xmlns:p14="http://schemas.microsoft.com/office/powerpoint/2010/main" val="34194769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8437" y="671616"/>
            <a:ext cx="9144000" cy="943372"/>
          </a:xfrm>
        </p:spPr>
        <p:txBody>
          <a:bodyPr>
            <a:normAutofit/>
          </a:bodyPr>
          <a:lstStyle/>
          <a:p>
            <a:r>
              <a:rPr lang="en-US" sz="2800" b="1" dirty="0" err="1" smtClean="0"/>
              <a:t>Cont</a:t>
            </a:r>
            <a:r>
              <a:rPr lang="en-US" sz="2800" b="1" dirty="0" smtClean="0"/>
              <a:t>…Components </a:t>
            </a:r>
            <a:r>
              <a:rPr lang="en-US" sz="2800" b="1" dirty="0"/>
              <a:t>of an ICS </a:t>
            </a:r>
            <a:r>
              <a:rPr lang="en-US" sz="2800" b="1" dirty="0" smtClean="0"/>
              <a:t>Environment </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67291" y="1928978"/>
            <a:ext cx="5337643" cy="2721704"/>
          </a:xfrm>
        </p:spPr>
        <p:txBody>
          <a:bodyPr>
            <a:noAutofit/>
          </a:bodyPr>
          <a:lstStyle/>
          <a:p>
            <a:pPr algn="l"/>
            <a:r>
              <a:rPr lang="en-US" sz="2000" b="1" dirty="0"/>
              <a:t>Human-Machine Interface (HMI)</a:t>
            </a:r>
            <a:endParaRPr lang="en-US" sz="2000" dirty="0"/>
          </a:p>
          <a:p>
            <a:pPr marL="342900" lvl="0" indent="-342900" algn="l">
              <a:buFont typeface="Wingdings" pitchFamily="2" charset="2"/>
              <a:buChar char="ü"/>
            </a:pPr>
            <a:r>
              <a:rPr lang="en-US" sz="2000" dirty="0"/>
              <a:t>Provides operators with real-time visualization of industrial processes.</a:t>
            </a:r>
          </a:p>
          <a:p>
            <a:pPr marL="342900" lvl="0" indent="-342900" algn="l">
              <a:buFont typeface="Wingdings" pitchFamily="2" charset="2"/>
              <a:buChar char="ü"/>
            </a:pPr>
            <a:r>
              <a:rPr lang="en-US" sz="2000" dirty="0"/>
              <a:t>If compromised, attackers can manipulate industrial operations.</a:t>
            </a:r>
          </a:p>
          <a:p>
            <a:pPr algn="l"/>
            <a:endParaRPr lang="en-US" sz="2000" b="1" dirty="0"/>
          </a:p>
          <a:p>
            <a:pPr algn="l"/>
            <a:r>
              <a:rPr lang="en-US" sz="2000" b="1" dirty="0" smtClean="0"/>
              <a:t>Remote </a:t>
            </a:r>
            <a:r>
              <a:rPr lang="en-US" sz="2000" b="1" dirty="0"/>
              <a:t>Terminal Units (RTUs)</a:t>
            </a:r>
            <a:endParaRPr lang="en-US" sz="2000" dirty="0"/>
          </a:p>
          <a:p>
            <a:pPr marL="342900" lvl="0" indent="-342900" algn="l">
              <a:buFont typeface="Wingdings" pitchFamily="2" charset="2"/>
              <a:buChar char="ü"/>
            </a:pPr>
            <a:r>
              <a:rPr lang="en-US" sz="2000" dirty="0"/>
              <a:t>RTUs communicate with sensors and actuators in remote locations.</a:t>
            </a:r>
          </a:p>
          <a:p>
            <a:pPr marL="342900" lvl="0" indent="-342900" algn="l">
              <a:buFont typeface="Wingdings" pitchFamily="2" charset="2"/>
              <a:buChar char="ü"/>
            </a:pPr>
            <a:r>
              <a:rPr lang="en-US" sz="2000" dirty="0"/>
              <a:t>They relay data back to central control systems.</a:t>
            </a:r>
          </a:p>
          <a:p>
            <a:pPr algn="l">
              <a:lnSpc>
                <a:spcPct val="150000"/>
              </a:lnSpc>
            </a:pPr>
            <a:endParaRPr lang="en-US" sz="20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5858934" y="1734856"/>
            <a:ext cx="5985934" cy="1631216"/>
          </a:xfrm>
          <a:prstGeom prst="rect">
            <a:avLst/>
          </a:prstGeom>
        </p:spPr>
        <p:txBody>
          <a:bodyPr wrap="square">
            <a:spAutoFit/>
          </a:bodyPr>
          <a:lstStyle/>
          <a:p>
            <a:r>
              <a:rPr lang="en-US" sz="2000" b="1" dirty="0" smtClean="0"/>
              <a:t> </a:t>
            </a:r>
            <a:r>
              <a:rPr lang="en-US" sz="2000" b="1" dirty="0"/>
              <a:t>Industrial </a:t>
            </a:r>
            <a:r>
              <a:rPr lang="en-US" sz="2000" b="1" dirty="0" err="1"/>
              <a:t>IoT</a:t>
            </a:r>
            <a:r>
              <a:rPr lang="en-US" sz="2000" b="1" dirty="0"/>
              <a:t> (</a:t>
            </a:r>
            <a:r>
              <a:rPr lang="en-US" sz="2000" b="1" dirty="0" err="1"/>
              <a:t>IIoT</a:t>
            </a:r>
            <a:r>
              <a:rPr lang="en-US" sz="2000" b="1" dirty="0"/>
              <a:t>) Devices</a:t>
            </a:r>
            <a:endParaRPr lang="en-US" sz="2000" dirty="0"/>
          </a:p>
          <a:p>
            <a:pPr marL="342900" indent="-342900">
              <a:buFont typeface="Wingdings" pitchFamily="2" charset="2"/>
              <a:buChar char="ü"/>
            </a:pPr>
            <a:r>
              <a:rPr lang="en-US" sz="2000" dirty="0" err="1" smtClean="0"/>
              <a:t>IIoT</a:t>
            </a:r>
            <a:r>
              <a:rPr lang="en-US" sz="2000" dirty="0" smtClean="0"/>
              <a:t> introduces </a:t>
            </a:r>
            <a:r>
              <a:rPr lang="en-US" sz="2000" b="1" dirty="0" smtClean="0"/>
              <a:t>smart sensors</a:t>
            </a:r>
            <a:r>
              <a:rPr lang="en-US" sz="2000" dirty="0" smtClean="0"/>
              <a:t> and </a:t>
            </a:r>
            <a:r>
              <a:rPr lang="en-US" sz="2000" b="1" dirty="0" smtClean="0"/>
              <a:t>connected devices</a:t>
            </a:r>
            <a:r>
              <a:rPr lang="en-US" sz="2000" dirty="0" smtClean="0"/>
              <a:t> in ICS.</a:t>
            </a:r>
          </a:p>
          <a:p>
            <a:pPr marL="342900" indent="-342900">
              <a:buFont typeface="Wingdings" pitchFamily="2" charset="2"/>
              <a:buChar char="ü"/>
            </a:pPr>
            <a:r>
              <a:rPr lang="en-US" sz="2000" dirty="0" smtClean="0"/>
              <a:t>Expands </a:t>
            </a:r>
            <a:r>
              <a:rPr lang="en-US" sz="2000" dirty="0"/>
              <a:t>the </a:t>
            </a:r>
            <a:r>
              <a:rPr lang="en-US" sz="2000" dirty="0" smtClean="0"/>
              <a:t>attack surface due to wireless connectivity and cloud integration.</a:t>
            </a:r>
            <a:endParaRPr lang="en-US" sz="2000" dirty="0"/>
          </a:p>
        </p:txBody>
      </p:sp>
    </p:spTree>
    <p:extLst>
      <p:ext uri="{BB962C8B-B14F-4D97-AF65-F5344CB8AC3E}">
        <p14:creationId xmlns:p14="http://schemas.microsoft.com/office/powerpoint/2010/main" val="23143930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218" y="477779"/>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3655563" y="1009134"/>
            <a:ext cx="4382162" cy="523220"/>
          </a:xfrm>
          <a:prstGeom prst="rect">
            <a:avLst/>
          </a:prstGeom>
        </p:spPr>
        <p:txBody>
          <a:bodyPr wrap="none">
            <a:spAutoFit/>
          </a:bodyPr>
          <a:lstStyle/>
          <a:p>
            <a:r>
              <a:rPr lang="en-US" sz="2800" b="1" dirty="0">
                <a:latin typeface="+mj-lt"/>
              </a:rPr>
              <a:t>Common Cyber Threats in ICS</a:t>
            </a:r>
            <a:endParaRPr lang="en-US" sz="2800" dirty="0">
              <a:latin typeface="+mj-lt"/>
            </a:endParaRPr>
          </a:p>
        </p:txBody>
      </p:sp>
      <p:sp>
        <p:nvSpPr>
          <p:cNvPr id="8" name="Rectangle 7"/>
          <p:cNvSpPr/>
          <p:nvPr/>
        </p:nvSpPr>
        <p:spPr>
          <a:xfrm>
            <a:off x="2185195" y="2476834"/>
            <a:ext cx="7322897" cy="1938992"/>
          </a:xfrm>
          <a:prstGeom prst="rect">
            <a:avLst/>
          </a:prstGeom>
        </p:spPr>
        <p:txBody>
          <a:bodyPr wrap="square">
            <a:spAutoFit/>
          </a:bodyPr>
          <a:lstStyle/>
          <a:p>
            <a:pPr marL="342900" indent="-342900">
              <a:buFont typeface="Wingdings" pitchFamily="2" charset="2"/>
              <a:buChar char="ü"/>
            </a:pPr>
            <a:r>
              <a:rPr lang="en-US" sz="2000" b="1" dirty="0"/>
              <a:t>Cybersecurity Threats to ICS</a:t>
            </a:r>
            <a:r>
              <a:rPr lang="en-US" sz="2000" dirty="0"/>
              <a:t> Industrial Control Systems (ICS) face a variety of cyber threats that can lead to significant damage if not properly managed. </a:t>
            </a:r>
            <a:endParaRPr lang="en-US" sz="2000" dirty="0" smtClean="0"/>
          </a:p>
          <a:p>
            <a:pPr marL="342900" indent="-342900">
              <a:buFont typeface="Wingdings" pitchFamily="2" charset="2"/>
              <a:buChar char="ü"/>
            </a:pPr>
            <a:r>
              <a:rPr lang="en-US" sz="2000" dirty="0" smtClean="0"/>
              <a:t>These </a:t>
            </a:r>
            <a:r>
              <a:rPr lang="en-US" sz="2000" dirty="0"/>
              <a:t>threats not only compromise the </a:t>
            </a:r>
            <a:r>
              <a:rPr lang="en-US" sz="2000" b="1" dirty="0"/>
              <a:t>integrity and availability of critical systems </a:t>
            </a:r>
            <a:r>
              <a:rPr lang="en-US" sz="2000" dirty="0"/>
              <a:t>but can also affect the </a:t>
            </a:r>
            <a:r>
              <a:rPr lang="en-US" sz="2000" b="1" dirty="0"/>
              <a:t>safety of personnel, environmental stability, and public infrastructure</a:t>
            </a:r>
            <a:r>
              <a:rPr lang="en-US" sz="2000" dirty="0"/>
              <a:t>.</a:t>
            </a:r>
          </a:p>
        </p:txBody>
      </p:sp>
    </p:spTree>
    <p:extLst>
      <p:ext uri="{BB962C8B-B14F-4D97-AF65-F5344CB8AC3E}">
        <p14:creationId xmlns:p14="http://schemas.microsoft.com/office/powerpoint/2010/main" val="29133309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218" y="477779"/>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4070430" y="814401"/>
            <a:ext cx="5302990" cy="523220"/>
          </a:xfrm>
          <a:prstGeom prst="rect">
            <a:avLst/>
          </a:prstGeom>
        </p:spPr>
        <p:txBody>
          <a:bodyPr wrap="none">
            <a:spAutoFit/>
          </a:bodyPr>
          <a:lstStyle/>
          <a:p>
            <a:r>
              <a:rPr lang="en-US" sz="2800" b="1" dirty="0" err="1" smtClean="0">
                <a:latin typeface="+mj-lt"/>
              </a:rPr>
              <a:t>Cont</a:t>
            </a:r>
            <a:r>
              <a:rPr lang="en-US" sz="2800" b="1" dirty="0" smtClean="0">
                <a:latin typeface="+mj-lt"/>
              </a:rPr>
              <a:t>…Common </a:t>
            </a:r>
            <a:r>
              <a:rPr lang="en-US" sz="2800" b="1" dirty="0">
                <a:latin typeface="+mj-lt"/>
              </a:rPr>
              <a:t>Cyber Threats in ICS</a:t>
            </a:r>
            <a:endParaRPr lang="en-US" sz="2800" dirty="0">
              <a:latin typeface="+mj-lt"/>
            </a:endParaRPr>
          </a:p>
        </p:txBody>
      </p:sp>
      <p:sp>
        <p:nvSpPr>
          <p:cNvPr id="9" name="Rectangle 8"/>
          <p:cNvSpPr/>
          <p:nvPr/>
        </p:nvSpPr>
        <p:spPr>
          <a:xfrm>
            <a:off x="228600" y="1563443"/>
            <a:ext cx="5376333" cy="4924425"/>
          </a:xfrm>
          <a:prstGeom prst="rect">
            <a:avLst/>
          </a:prstGeom>
        </p:spPr>
        <p:txBody>
          <a:bodyPr wrap="square">
            <a:spAutoFit/>
          </a:bodyPr>
          <a:lstStyle/>
          <a:p>
            <a:pPr lvl="0"/>
            <a:r>
              <a:rPr lang="en-US" sz="2000" b="1" dirty="0"/>
              <a:t>Cyber </a:t>
            </a:r>
            <a:r>
              <a:rPr lang="en-US" sz="2000" b="1" dirty="0" smtClean="0"/>
              <a:t>Attacks</a:t>
            </a:r>
          </a:p>
          <a:p>
            <a:pPr lvl="0"/>
            <a:endParaRPr lang="en-US" sz="1600" dirty="0"/>
          </a:p>
          <a:p>
            <a:pPr lvl="0"/>
            <a:r>
              <a:rPr lang="en-US" sz="2000" b="1" dirty="0" smtClean="0"/>
              <a:t>Malware</a:t>
            </a:r>
            <a:r>
              <a:rPr lang="en-US" sz="2000" dirty="0"/>
              <a:t>: </a:t>
            </a:r>
            <a:endParaRPr lang="en-US" sz="2000" dirty="0" smtClean="0"/>
          </a:p>
          <a:p>
            <a:pPr lvl="0"/>
            <a:endParaRPr lang="en-US" sz="2000" dirty="0" smtClean="0"/>
          </a:p>
          <a:p>
            <a:pPr marL="342900" lvl="0" indent="-342900">
              <a:buFont typeface="Wingdings" pitchFamily="2" charset="2"/>
              <a:buChar char="ü"/>
            </a:pPr>
            <a:r>
              <a:rPr lang="en-US" sz="2000" dirty="0" smtClean="0"/>
              <a:t>Software </a:t>
            </a:r>
            <a:r>
              <a:rPr lang="en-US" sz="2000" dirty="0"/>
              <a:t>designed to disrupt or damage ICS operations. </a:t>
            </a:r>
            <a:endParaRPr lang="en-US" sz="2000" dirty="0" smtClean="0"/>
          </a:p>
          <a:p>
            <a:pPr marL="285750" lvl="0" indent="-285750">
              <a:buFont typeface="Wingdings" pitchFamily="2" charset="2"/>
              <a:buChar char="ü"/>
            </a:pPr>
            <a:r>
              <a:rPr lang="en-US" sz="2000" dirty="0" smtClean="0"/>
              <a:t>Examples </a:t>
            </a:r>
            <a:r>
              <a:rPr lang="en-US" sz="2000" dirty="0"/>
              <a:t>include viruses, worms, and </a:t>
            </a:r>
            <a:r>
              <a:rPr lang="en-US" sz="2000" dirty="0" err="1"/>
              <a:t>ransomware</a:t>
            </a:r>
            <a:r>
              <a:rPr lang="en-US" sz="2000" dirty="0"/>
              <a:t>. Malware can disrupt critical processes or cause systems to shut </a:t>
            </a:r>
            <a:r>
              <a:rPr lang="en-US" sz="2000" dirty="0" smtClean="0"/>
              <a:t>down.</a:t>
            </a:r>
            <a:endParaRPr lang="en-US" sz="2000" dirty="0"/>
          </a:p>
          <a:p>
            <a:pPr lvl="0"/>
            <a:r>
              <a:rPr lang="en-US" sz="2000" b="1" dirty="0" err="1" smtClean="0"/>
              <a:t>Ransomware</a:t>
            </a:r>
            <a:r>
              <a:rPr lang="en-US" sz="2000" dirty="0"/>
              <a:t>: </a:t>
            </a:r>
            <a:endParaRPr lang="en-US" sz="2000" dirty="0" smtClean="0"/>
          </a:p>
          <a:p>
            <a:pPr lvl="0"/>
            <a:endParaRPr lang="en-US" sz="2000" dirty="0" smtClean="0"/>
          </a:p>
          <a:p>
            <a:pPr marL="342900" lvl="0" indent="-342900">
              <a:buFont typeface="Wingdings" pitchFamily="2" charset="2"/>
              <a:buChar char="ü"/>
            </a:pPr>
            <a:r>
              <a:rPr lang="en-US" sz="2000" dirty="0" smtClean="0"/>
              <a:t>A </a:t>
            </a:r>
            <a:r>
              <a:rPr lang="en-US" sz="2000" dirty="0"/>
              <a:t>type of malware that encrypts data or locks systems, demanding a ransom for restoration. </a:t>
            </a:r>
            <a:endParaRPr lang="en-US" sz="2000" dirty="0" smtClean="0"/>
          </a:p>
          <a:p>
            <a:pPr marL="285750" lvl="0" indent="-285750">
              <a:buFont typeface="Wingdings" pitchFamily="2" charset="2"/>
              <a:buChar char="ü"/>
            </a:pPr>
            <a:r>
              <a:rPr lang="en-US" sz="2000" dirty="0" smtClean="0"/>
              <a:t>Targeting </a:t>
            </a:r>
            <a:r>
              <a:rPr lang="en-US" sz="2000" dirty="0"/>
              <a:t>ICS could halt industrial operations, causing significant </a:t>
            </a:r>
            <a:r>
              <a:rPr lang="en-US" sz="2000" dirty="0" smtClean="0"/>
              <a:t>losses.</a:t>
            </a:r>
            <a:endParaRPr lang="en-US" sz="2000" dirty="0"/>
          </a:p>
          <a:p>
            <a:pPr lvl="1"/>
            <a:r>
              <a:rPr lang="en-US" dirty="0" smtClean="0"/>
              <a:t>.</a:t>
            </a:r>
            <a:endParaRPr lang="en-US" sz="1600" dirty="0"/>
          </a:p>
        </p:txBody>
      </p:sp>
      <p:sp>
        <p:nvSpPr>
          <p:cNvPr id="3" name="Rectangle 2"/>
          <p:cNvSpPr/>
          <p:nvPr/>
        </p:nvSpPr>
        <p:spPr>
          <a:xfrm>
            <a:off x="5604933" y="2143297"/>
            <a:ext cx="5469466" cy="2554545"/>
          </a:xfrm>
          <a:prstGeom prst="rect">
            <a:avLst/>
          </a:prstGeom>
        </p:spPr>
        <p:txBody>
          <a:bodyPr wrap="square">
            <a:spAutoFit/>
          </a:bodyPr>
          <a:lstStyle/>
          <a:p>
            <a:pPr lvl="0"/>
            <a:r>
              <a:rPr lang="en-US" sz="2000" b="1" dirty="0"/>
              <a:t>Advanced Persistent Threats (APTs)</a:t>
            </a:r>
            <a:r>
              <a:rPr lang="en-US" sz="2000" dirty="0"/>
              <a:t>: </a:t>
            </a:r>
            <a:endParaRPr lang="en-US" sz="2000" dirty="0" smtClean="0"/>
          </a:p>
          <a:p>
            <a:pPr lvl="0"/>
            <a:endParaRPr lang="en-US" sz="2000" dirty="0" smtClean="0"/>
          </a:p>
          <a:p>
            <a:pPr marL="342900" lvl="0" indent="-342900">
              <a:buFont typeface="Wingdings" pitchFamily="2" charset="2"/>
              <a:buChar char="ü"/>
            </a:pPr>
            <a:r>
              <a:rPr lang="en-US" sz="2000" dirty="0" smtClean="0"/>
              <a:t>Long-term </a:t>
            </a:r>
            <a:r>
              <a:rPr lang="en-US" sz="2000" dirty="0"/>
              <a:t>targeted attacks that infiltrate ICS to gather sensitive information or cause harm over time. </a:t>
            </a:r>
          </a:p>
          <a:p>
            <a:pPr marL="285750" lvl="0" indent="-285750">
              <a:buFont typeface="Wingdings" pitchFamily="2" charset="2"/>
              <a:buChar char="ü"/>
            </a:pPr>
            <a:r>
              <a:rPr lang="en-US" sz="2000" dirty="0"/>
              <a:t>These attacks can remain undetected for months or even years, making them difficult to mitigate.</a:t>
            </a:r>
          </a:p>
        </p:txBody>
      </p:sp>
    </p:spTree>
    <p:extLst>
      <p:ext uri="{BB962C8B-B14F-4D97-AF65-F5344CB8AC3E}">
        <p14:creationId xmlns:p14="http://schemas.microsoft.com/office/powerpoint/2010/main" val="1113003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218" y="477779"/>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2902030" y="890601"/>
            <a:ext cx="5302990" cy="523220"/>
          </a:xfrm>
          <a:prstGeom prst="rect">
            <a:avLst/>
          </a:prstGeom>
        </p:spPr>
        <p:txBody>
          <a:bodyPr wrap="none">
            <a:spAutoFit/>
          </a:bodyPr>
          <a:lstStyle/>
          <a:p>
            <a:r>
              <a:rPr lang="en-US" sz="2800" b="1" dirty="0" err="1" smtClean="0">
                <a:latin typeface="+mj-lt"/>
              </a:rPr>
              <a:t>Cont</a:t>
            </a:r>
            <a:r>
              <a:rPr lang="en-US" sz="2800" b="1" dirty="0" smtClean="0">
                <a:latin typeface="+mj-lt"/>
              </a:rPr>
              <a:t>…Common </a:t>
            </a:r>
            <a:r>
              <a:rPr lang="en-US" sz="2800" b="1" dirty="0">
                <a:latin typeface="+mj-lt"/>
              </a:rPr>
              <a:t>Cyber Threats in ICS</a:t>
            </a:r>
            <a:endParaRPr lang="en-US" sz="2800" dirty="0">
              <a:latin typeface="+mj-lt"/>
            </a:endParaRPr>
          </a:p>
        </p:txBody>
      </p:sp>
      <p:sp>
        <p:nvSpPr>
          <p:cNvPr id="6" name="Rectangle 5"/>
          <p:cNvSpPr/>
          <p:nvPr/>
        </p:nvSpPr>
        <p:spPr>
          <a:xfrm>
            <a:off x="1832425" y="2209804"/>
            <a:ext cx="7442200" cy="3170099"/>
          </a:xfrm>
          <a:prstGeom prst="rect">
            <a:avLst/>
          </a:prstGeom>
        </p:spPr>
        <p:txBody>
          <a:bodyPr wrap="square">
            <a:spAutoFit/>
          </a:bodyPr>
          <a:lstStyle/>
          <a:p>
            <a:pPr lvl="0"/>
            <a:r>
              <a:rPr lang="en-US" sz="2000" b="1" dirty="0" smtClean="0"/>
              <a:t>Insider Threats</a:t>
            </a:r>
          </a:p>
          <a:p>
            <a:pPr lvl="0"/>
            <a:endParaRPr lang="en-US" sz="2000" b="1" dirty="0" smtClean="0"/>
          </a:p>
          <a:p>
            <a:pPr marL="342900" lvl="0" indent="-342900">
              <a:buFont typeface="Wingdings" pitchFamily="2" charset="2"/>
              <a:buChar char="ü"/>
            </a:pPr>
            <a:r>
              <a:rPr lang="en-US" sz="2000" b="1" dirty="0" smtClean="0"/>
              <a:t>Malicious insiders</a:t>
            </a:r>
            <a:r>
              <a:rPr lang="en-US" sz="2000" dirty="0" smtClean="0"/>
              <a:t>: Employees or contractors with authorized access who intentionally sabotage or manipulate ICS for personal gain or revenge</a:t>
            </a:r>
          </a:p>
          <a:p>
            <a:pPr marL="342900" lvl="0" indent="-342900">
              <a:buFont typeface="Wingdings" pitchFamily="2" charset="2"/>
              <a:buChar char="ü"/>
            </a:pPr>
            <a:r>
              <a:rPr lang="en-US" sz="2000" b="1" dirty="0" smtClean="0"/>
              <a:t>Unintentional </a:t>
            </a:r>
            <a:r>
              <a:rPr lang="en-US" sz="2000" b="1" dirty="0"/>
              <a:t>insider threats</a:t>
            </a:r>
            <a:r>
              <a:rPr lang="en-US" sz="2000" dirty="0"/>
              <a:t>: Employees who unknowingly compromise security, often due to lack of awareness or human error, such as clicking on a phishing email or mishandling sensitive data.</a:t>
            </a:r>
          </a:p>
          <a:p>
            <a:pPr marL="342900" lvl="0" indent="-342900">
              <a:buFont typeface="Wingdings" pitchFamily="2" charset="2"/>
              <a:buChar char="ü"/>
            </a:pPr>
            <a:endParaRPr lang="en-US" sz="2000" dirty="0"/>
          </a:p>
        </p:txBody>
      </p:sp>
    </p:spTree>
    <p:extLst>
      <p:ext uri="{BB962C8B-B14F-4D97-AF65-F5344CB8AC3E}">
        <p14:creationId xmlns:p14="http://schemas.microsoft.com/office/powerpoint/2010/main" val="31900966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218" y="477779"/>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3435430" y="705935"/>
            <a:ext cx="5369290" cy="523220"/>
          </a:xfrm>
          <a:prstGeom prst="rect">
            <a:avLst/>
          </a:prstGeom>
        </p:spPr>
        <p:txBody>
          <a:bodyPr wrap="none">
            <a:spAutoFit/>
          </a:bodyPr>
          <a:lstStyle/>
          <a:p>
            <a:r>
              <a:rPr lang="en-US" sz="2800" b="1" dirty="0" err="1" smtClean="0">
                <a:latin typeface="+mj-lt"/>
              </a:rPr>
              <a:t>Cont</a:t>
            </a:r>
            <a:r>
              <a:rPr lang="en-US" sz="2800" b="1" dirty="0" smtClean="0">
                <a:latin typeface="+mj-lt"/>
              </a:rPr>
              <a:t>…Common </a:t>
            </a:r>
            <a:r>
              <a:rPr lang="en-US" sz="2800" b="1" dirty="0">
                <a:latin typeface="+mj-lt"/>
              </a:rPr>
              <a:t>Cyber Threats in </a:t>
            </a:r>
            <a:r>
              <a:rPr lang="en-US" sz="2800" b="1" dirty="0" smtClean="0">
                <a:latin typeface="+mj-lt"/>
              </a:rPr>
              <a:t>ICS</a:t>
            </a:r>
            <a:endParaRPr lang="en-US" sz="2800" dirty="0">
              <a:latin typeface="+mj-lt"/>
            </a:endParaRPr>
          </a:p>
        </p:txBody>
      </p:sp>
      <p:sp>
        <p:nvSpPr>
          <p:cNvPr id="6" name="Rectangle 5"/>
          <p:cNvSpPr/>
          <p:nvPr/>
        </p:nvSpPr>
        <p:spPr>
          <a:xfrm>
            <a:off x="93133" y="1864258"/>
            <a:ext cx="5494867" cy="3170099"/>
          </a:xfrm>
          <a:prstGeom prst="rect">
            <a:avLst/>
          </a:prstGeom>
        </p:spPr>
        <p:txBody>
          <a:bodyPr wrap="square">
            <a:spAutoFit/>
          </a:bodyPr>
          <a:lstStyle/>
          <a:p>
            <a:r>
              <a:rPr lang="en-US" sz="2000" b="1" dirty="0"/>
              <a:t>Supply Chain </a:t>
            </a:r>
            <a:r>
              <a:rPr lang="en-US" sz="2000" b="1" dirty="0" smtClean="0"/>
              <a:t>Attacks</a:t>
            </a:r>
          </a:p>
          <a:p>
            <a:endParaRPr lang="en-US" sz="2000" b="1" dirty="0" smtClean="0"/>
          </a:p>
          <a:p>
            <a:r>
              <a:rPr lang="en-US" sz="2000" b="1" dirty="0" smtClean="0"/>
              <a:t>Vulnerabilities </a:t>
            </a:r>
            <a:r>
              <a:rPr lang="en-US" sz="2000" b="1" dirty="0"/>
              <a:t>in Third-Party Vendors</a:t>
            </a:r>
            <a:r>
              <a:rPr lang="en-US" sz="2000" dirty="0"/>
              <a:t>: </a:t>
            </a:r>
            <a:endParaRPr lang="en-US" sz="2000" dirty="0" smtClean="0"/>
          </a:p>
          <a:p>
            <a:endParaRPr lang="en-US" sz="2000" dirty="0" smtClean="0"/>
          </a:p>
          <a:p>
            <a:pPr marL="342900" indent="-342900">
              <a:buFont typeface="Wingdings" pitchFamily="2" charset="2"/>
              <a:buChar char="ü"/>
            </a:pPr>
            <a:r>
              <a:rPr lang="en-US" sz="2000" dirty="0" smtClean="0"/>
              <a:t>Many </a:t>
            </a:r>
            <a:r>
              <a:rPr lang="en-US" sz="2000" dirty="0"/>
              <a:t>ICS systems rely on third-party hardware, software, and services</a:t>
            </a:r>
            <a:r>
              <a:rPr lang="en-US" sz="2000" dirty="0" smtClean="0"/>
              <a:t>.</a:t>
            </a:r>
          </a:p>
          <a:p>
            <a:pPr marL="285750" indent="-285750">
              <a:buFont typeface="Wingdings" pitchFamily="2" charset="2"/>
              <a:buChar char="ü"/>
            </a:pPr>
            <a:r>
              <a:rPr lang="en-US" sz="2000" dirty="0" smtClean="0"/>
              <a:t> </a:t>
            </a:r>
            <a:r>
              <a:rPr lang="en-US" sz="2000" dirty="0"/>
              <a:t>An attack targeting a vendor can affect multiple organizations that use their products or services, potentially leading to widespread security breaches in ICS </a:t>
            </a:r>
            <a:r>
              <a:rPr lang="en-US" sz="2000" dirty="0" smtClean="0"/>
              <a:t>networks.</a:t>
            </a:r>
            <a:endParaRPr lang="en-US" sz="2000" dirty="0"/>
          </a:p>
        </p:txBody>
      </p:sp>
      <p:sp>
        <p:nvSpPr>
          <p:cNvPr id="3" name="Rectangle 2"/>
          <p:cNvSpPr/>
          <p:nvPr/>
        </p:nvSpPr>
        <p:spPr>
          <a:xfrm>
            <a:off x="5588000" y="2474762"/>
            <a:ext cx="5486399" cy="2554545"/>
          </a:xfrm>
          <a:prstGeom prst="rect">
            <a:avLst/>
          </a:prstGeom>
        </p:spPr>
        <p:txBody>
          <a:bodyPr wrap="square">
            <a:spAutoFit/>
          </a:bodyPr>
          <a:lstStyle/>
          <a:p>
            <a:r>
              <a:rPr lang="en-US" sz="2000" b="1" dirty="0"/>
              <a:t>Malware Insertion</a:t>
            </a:r>
            <a:r>
              <a:rPr lang="en-US" sz="2000" dirty="0"/>
              <a:t>: </a:t>
            </a:r>
            <a:endParaRPr lang="en-US" sz="2000" dirty="0" smtClean="0"/>
          </a:p>
          <a:p>
            <a:endParaRPr lang="en-US" sz="2000" dirty="0" smtClean="0"/>
          </a:p>
          <a:p>
            <a:pPr marL="285750" indent="-285750">
              <a:buFont typeface="Wingdings" pitchFamily="2" charset="2"/>
              <a:buChar char="ü"/>
            </a:pPr>
            <a:r>
              <a:rPr lang="en-US" sz="2000" dirty="0" smtClean="0"/>
              <a:t>Malware </a:t>
            </a:r>
            <a:r>
              <a:rPr lang="en-US" sz="2000" dirty="0"/>
              <a:t>can be introduced into ICS systems during the manufacturing or installation phase of system components. </a:t>
            </a:r>
            <a:endParaRPr lang="en-US" sz="2000" b="1" dirty="0"/>
          </a:p>
          <a:p>
            <a:pPr marL="342900" indent="-342900">
              <a:buFont typeface="Wingdings" pitchFamily="2" charset="2"/>
              <a:buChar char="ü"/>
            </a:pPr>
            <a:r>
              <a:rPr lang="en-US" sz="2000" dirty="0"/>
              <a:t>Example: </a:t>
            </a:r>
            <a:r>
              <a:rPr lang="en-US" sz="2000" b="1" dirty="0" err="1"/>
              <a:t>SolarWinds</a:t>
            </a:r>
            <a:r>
              <a:rPr lang="en-US" sz="2000" b="1" dirty="0"/>
              <a:t> Attack (2020)</a:t>
            </a:r>
            <a:r>
              <a:rPr lang="en-US" sz="2000" dirty="0"/>
              <a:t> affected government and industrial networks and as seen in attacks </a:t>
            </a:r>
            <a:r>
              <a:rPr lang="en-US" sz="2000" b="1" dirty="0" err="1"/>
              <a:t>Stuxnet</a:t>
            </a:r>
            <a:endParaRPr lang="en-US" sz="2000" dirty="0"/>
          </a:p>
        </p:txBody>
      </p:sp>
    </p:spTree>
    <p:extLst>
      <p:ext uri="{BB962C8B-B14F-4D97-AF65-F5344CB8AC3E}">
        <p14:creationId xmlns:p14="http://schemas.microsoft.com/office/powerpoint/2010/main" val="28996376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218" y="477779"/>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3037497" y="951468"/>
            <a:ext cx="5369290" cy="523220"/>
          </a:xfrm>
          <a:prstGeom prst="rect">
            <a:avLst/>
          </a:prstGeom>
        </p:spPr>
        <p:txBody>
          <a:bodyPr wrap="none">
            <a:spAutoFit/>
          </a:bodyPr>
          <a:lstStyle/>
          <a:p>
            <a:r>
              <a:rPr lang="en-US" sz="2800" b="1" dirty="0" err="1" smtClean="0">
                <a:latin typeface="+mj-lt"/>
              </a:rPr>
              <a:t>Cont</a:t>
            </a:r>
            <a:r>
              <a:rPr lang="en-US" sz="2800" b="1" dirty="0" smtClean="0">
                <a:latin typeface="+mj-lt"/>
              </a:rPr>
              <a:t>…Common </a:t>
            </a:r>
            <a:r>
              <a:rPr lang="en-US" sz="2800" b="1" dirty="0">
                <a:latin typeface="+mj-lt"/>
              </a:rPr>
              <a:t>Cyber Threats in </a:t>
            </a:r>
            <a:r>
              <a:rPr lang="en-US" sz="2800" b="1" dirty="0" smtClean="0">
                <a:latin typeface="+mj-lt"/>
              </a:rPr>
              <a:t>ICS</a:t>
            </a:r>
            <a:endParaRPr lang="en-US" sz="2800" dirty="0">
              <a:latin typeface="+mj-lt"/>
            </a:endParaRPr>
          </a:p>
        </p:txBody>
      </p:sp>
      <p:sp>
        <p:nvSpPr>
          <p:cNvPr id="8" name="Rectangle 7"/>
          <p:cNvSpPr/>
          <p:nvPr/>
        </p:nvSpPr>
        <p:spPr>
          <a:xfrm>
            <a:off x="1431637" y="2113261"/>
            <a:ext cx="8161096" cy="3477875"/>
          </a:xfrm>
          <a:prstGeom prst="rect">
            <a:avLst/>
          </a:prstGeom>
        </p:spPr>
        <p:txBody>
          <a:bodyPr wrap="square">
            <a:spAutoFit/>
          </a:bodyPr>
          <a:lstStyle/>
          <a:p>
            <a:pPr lvl="0"/>
            <a:r>
              <a:rPr lang="en-US" sz="2000" b="1" dirty="0"/>
              <a:t>Physical </a:t>
            </a:r>
            <a:r>
              <a:rPr lang="en-US" sz="2000" b="1" dirty="0" smtClean="0"/>
              <a:t>Threats</a:t>
            </a:r>
          </a:p>
          <a:p>
            <a:pPr lvl="0"/>
            <a:endParaRPr lang="en-US" sz="2000" b="1" dirty="0" smtClean="0"/>
          </a:p>
          <a:p>
            <a:pPr lvl="0"/>
            <a:r>
              <a:rPr lang="en-US" sz="2000" b="1" dirty="0" smtClean="0"/>
              <a:t>Sabotage</a:t>
            </a:r>
            <a:r>
              <a:rPr lang="en-US" sz="2000" dirty="0"/>
              <a:t>: </a:t>
            </a:r>
            <a:endParaRPr lang="en-US" sz="2000" dirty="0" smtClean="0"/>
          </a:p>
          <a:p>
            <a:pPr lvl="0"/>
            <a:endParaRPr lang="en-US" sz="2000" dirty="0" smtClean="0"/>
          </a:p>
          <a:p>
            <a:pPr marL="342900" lvl="0" indent="-342900">
              <a:buFont typeface="Wingdings" pitchFamily="2" charset="2"/>
              <a:buChar char="ü"/>
            </a:pPr>
            <a:r>
              <a:rPr lang="en-US" sz="2000" dirty="0" smtClean="0"/>
              <a:t>Malicious </a:t>
            </a:r>
            <a:r>
              <a:rPr lang="en-US" sz="2000" dirty="0"/>
              <a:t>individuals may physically damage ICS hardware or processes, either inside or outside the organization. </a:t>
            </a:r>
            <a:endParaRPr lang="en-US" sz="2000" dirty="0" smtClean="0"/>
          </a:p>
          <a:p>
            <a:pPr marL="342900" lvl="0" indent="-342900">
              <a:buFont typeface="Wingdings" pitchFamily="2" charset="2"/>
              <a:buChar char="ü"/>
            </a:pPr>
            <a:r>
              <a:rPr lang="en-US" sz="2000" dirty="0" smtClean="0"/>
              <a:t>This </a:t>
            </a:r>
            <a:r>
              <a:rPr lang="en-US" sz="2000" dirty="0"/>
              <a:t>could involve damaging equipment, tampering with components, or causing intentional </a:t>
            </a:r>
            <a:r>
              <a:rPr lang="en-US" sz="2000" dirty="0" smtClean="0"/>
              <a:t>downtime.</a:t>
            </a:r>
            <a:endParaRPr lang="en-US" sz="2000" dirty="0"/>
          </a:p>
          <a:p>
            <a:pPr lvl="0"/>
            <a:r>
              <a:rPr lang="en-US" sz="2000" b="1" dirty="0" smtClean="0"/>
              <a:t>Theft</a:t>
            </a:r>
            <a:r>
              <a:rPr lang="en-US" sz="2000" dirty="0"/>
              <a:t>: </a:t>
            </a:r>
            <a:endParaRPr lang="en-US" sz="2000" dirty="0" smtClean="0"/>
          </a:p>
          <a:p>
            <a:pPr marL="342900" lvl="0" indent="-342900">
              <a:buFont typeface="Wingdings" pitchFamily="2" charset="2"/>
              <a:buChar char="ü"/>
            </a:pPr>
            <a:r>
              <a:rPr lang="en-US" sz="2000" dirty="0" smtClean="0"/>
              <a:t>Physical </a:t>
            </a:r>
            <a:r>
              <a:rPr lang="en-US" sz="2000" dirty="0"/>
              <a:t>theft of critical assets like control systems, network equipment, or proprietary data could be </a:t>
            </a:r>
            <a:r>
              <a:rPr lang="en-US" sz="2000" dirty="0" smtClean="0"/>
              <a:t>ancestor </a:t>
            </a:r>
            <a:r>
              <a:rPr lang="en-US" sz="2000" dirty="0"/>
              <a:t>to a larger cyber attack.</a:t>
            </a:r>
          </a:p>
        </p:txBody>
      </p:sp>
    </p:spTree>
    <p:extLst>
      <p:ext uri="{BB962C8B-B14F-4D97-AF65-F5344CB8AC3E}">
        <p14:creationId xmlns:p14="http://schemas.microsoft.com/office/powerpoint/2010/main" val="386131627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218" y="477779"/>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57575" y="2175934"/>
            <a:ext cx="8830733" cy="4199466"/>
          </a:xfrm>
        </p:spPr>
        <p:txBody>
          <a:bodyPr>
            <a:noAutofit/>
          </a:bodyPr>
          <a:lstStyle/>
          <a:p>
            <a:pPr algn="l"/>
            <a:r>
              <a:rPr lang="en-US" sz="2000" b="1" dirty="0" smtClean="0"/>
              <a:t>Network-Based Attacks</a:t>
            </a:r>
          </a:p>
          <a:p>
            <a:pPr algn="l"/>
            <a:endParaRPr lang="en-US" sz="2000" dirty="0" smtClean="0"/>
          </a:p>
          <a:p>
            <a:pPr lvl="0" algn="l"/>
            <a:r>
              <a:rPr lang="en-US" sz="2000" b="1" dirty="0" smtClean="0"/>
              <a:t>Man-in-the-Middle (</a:t>
            </a:r>
            <a:r>
              <a:rPr lang="en-US" sz="2000" b="1" dirty="0" err="1" smtClean="0"/>
              <a:t>MitM</a:t>
            </a:r>
            <a:r>
              <a:rPr lang="en-US" sz="2000" b="1" dirty="0" smtClean="0"/>
              <a:t>) Attacks</a:t>
            </a:r>
            <a:r>
              <a:rPr lang="en-US" sz="2000" dirty="0" smtClean="0"/>
              <a:t>: </a:t>
            </a:r>
          </a:p>
          <a:p>
            <a:pPr marL="342900" lvl="0" indent="-342900" algn="l">
              <a:buFont typeface="Wingdings" pitchFamily="2" charset="2"/>
              <a:buChar char="ü"/>
            </a:pPr>
            <a:r>
              <a:rPr lang="en-US" sz="2000" dirty="0" smtClean="0"/>
              <a:t>Intercept and manipulate communication between ICS components.</a:t>
            </a:r>
          </a:p>
          <a:p>
            <a:pPr lvl="0" algn="l"/>
            <a:r>
              <a:rPr lang="en-US" sz="2000" b="1" dirty="0" smtClean="0"/>
              <a:t>Denial-of-Service (</a:t>
            </a:r>
            <a:r>
              <a:rPr lang="en-US" sz="2000" b="1" dirty="0" err="1" smtClean="0"/>
              <a:t>DoS</a:t>
            </a:r>
            <a:r>
              <a:rPr lang="en-US" sz="2000" b="1" dirty="0" smtClean="0"/>
              <a:t>) Attacks</a:t>
            </a:r>
            <a:r>
              <a:rPr lang="en-US" sz="2000" dirty="0" smtClean="0"/>
              <a:t>: </a:t>
            </a:r>
          </a:p>
          <a:p>
            <a:pPr marL="342900" lvl="0" indent="-342900" algn="l">
              <a:buFont typeface="Wingdings" pitchFamily="2" charset="2"/>
              <a:buChar char="ü"/>
            </a:pPr>
            <a:r>
              <a:rPr lang="en-US" sz="2000" dirty="0" smtClean="0"/>
              <a:t>Overload ICS networks, causing service disruptions.</a:t>
            </a:r>
          </a:p>
          <a:p>
            <a:pPr algn="l"/>
            <a:r>
              <a:rPr lang="en-US" sz="2000" b="1" dirty="0"/>
              <a:t>Zero-Day </a:t>
            </a:r>
            <a:r>
              <a:rPr lang="en-US" sz="2000" b="1" dirty="0" smtClean="0"/>
              <a:t>Exploits</a:t>
            </a:r>
            <a:endParaRPr lang="en-US" sz="2000" dirty="0"/>
          </a:p>
          <a:p>
            <a:pPr marL="342900" lvl="0" indent="-342900" algn="l">
              <a:buFont typeface="Wingdings" pitchFamily="2" charset="2"/>
              <a:buChar char="ü"/>
            </a:pPr>
            <a:r>
              <a:rPr lang="en-US" sz="2000" dirty="0"/>
              <a:t>Hackers exploit </a:t>
            </a:r>
            <a:r>
              <a:rPr lang="en-US" sz="2000" b="1" dirty="0"/>
              <a:t>unknown vulnerabilities</a:t>
            </a:r>
            <a:r>
              <a:rPr lang="en-US" sz="2000" dirty="0"/>
              <a:t> in ICS firmware or software before patches are available.</a:t>
            </a:r>
          </a:p>
          <a:p>
            <a:pPr lvl="0" algn="l"/>
            <a:endParaRPr lang="en-US" sz="2000" dirty="0" smtClean="0"/>
          </a:p>
          <a:p>
            <a:pPr lvl="0"/>
            <a:endParaRPr lang="en-US" sz="2000" dirty="0"/>
          </a:p>
          <a:p>
            <a:pPr marL="342900" indent="-342900" algn="l">
              <a:lnSpc>
                <a:spcPct val="150000"/>
              </a:lnSpc>
              <a:buFont typeface="Wingdings" panose="05000000000000000000" pitchFamily="2" charset="2"/>
              <a:buChar char="ü"/>
            </a:pPr>
            <a:endParaRPr lang="en-US" sz="2000" dirty="0" smtClean="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3088297" y="1027668"/>
            <a:ext cx="5369290" cy="523220"/>
          </a:xfrm>
          <a:prstGeom prst="rect">
            <a:avLst/>
          </a:prstGeom>
        </p:spPr>
        <p:txBody>
          <a:bodyPr wrap="none">
            <a:spAutoFit/>
          </a:bodyPr>
          <a:lstStyle/>
          <a:p>
            <a:r>
              <a:rPr lang="en-US" sz="2800" b="1" dirty="0" err="1" smtClean="0">
                <a:latin typeface="+mj-lt"/>
              </a:rPr>
              <a:t>Cont</a:t>
            </a:r>
            <a:r>
              <a:rPr lang="en-US" sz="2800" b="1" dirty="0" smtClean="0">
                <a:latin typeface="+mj-lt"/>
              </a:rPr>
              <a:t>…Common </a:t>
            </a:r>
            <a:r>
              <a:rPr lang="en-US" sz="2800" b="1" dirty="0">
                <a:latin typeface="+mj-lt"/>
              </a:rPr>
              <a:t>Cyber Threats in </a:t>
            </a:r>
            <a:r>
              <a:rPr lang="en-US" sz="2800" b="1" dirty="0" smtClean="0">
                <a:latin typeface="+mj-lt"/>
              </a:rPr>
              <a:t>ICS</a:t>
            </a:r>
            <a:endParaRPr lang="en-US" sz="2800" dirty="0">
              <a:latin typeface="+mj-lt"/>
            </a:endParaRPr>
          </a:p>
        </p:txBody>
      </p:sp>
    </p:spTree>
    <p:extLst>
      <p:ext uri="{BB962C8B-B14F-4D97-AF65-F5344CB8AC3E}">
        <p14:creationId xmlns:p14="http://schemas.microsoft.com/office/powerpoint/2010/main" val="32314456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218" y="477779"/>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81508" y="1363134"/>
            <a:ext cx="9994129" cy="778934"/>
          </a:xfrm>
        </p:spPr>
        <p:txBody>
          <a:bodyPr>
            <a:noAutofit/>
          </a:bodyPr>
          <a:lstStyle/>
          <a:p>
            <a:pPr marL="342900" lvl="0" indent="-342900" algn="l">
              <a:buFont typeface="Wingdings" pitchFamily="2" charset="2"/>
              <a:buChar char="ü"/>
            </a:pPr>
            <a:r>
              <a:rPr lang="en-US" sz="2000" dirty="0"/>
              <a:t>Industrial Control Systems (ICS) face unique challenges when it comes to cybersecurity due to their specialized nature, </a:t>
            </a:r>
            <a:r>
              <a:rPr lang="en-US" sz="2000" dirty="0" smtClean="0"/>
              <a:t>dependence </a:t>
            </a:r>
            <a:r>
              <a:rPr lang="en-US" sz="2000" dirty="0"/>
              <a:t>on legacy systems, and the critical functions they serve in </a:t>
            </a:r>
            <a:r>
              <a:rPr lang="en-US" sz="2000" dirty="0" smtClean="0"/>
              <a:t>infrastructure.</a:t>
            </a:r>
            <a:endParaRPr lang="en-US" sz="2000" dirty="0"/>
          </a:p>
          <a:p>
            <a:pPr marL="342900" indent="-342900" algn="l">
              <a:lnSpc>
                <a:spcPct val="150000"/>
              </a:lnSpc>
              <a:buFont typeface="Wingdings" panose="05000000000000000000" pitchFamily="2" charset="2"/>
              <a:buChar char="ü"/>
            </a:pPr>
            <a:endParaRPr lang="en-US" sz="2000" dirty="0" smtClean="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4070430" y="704334"/>
            <a:ext cx="3445751" cy="523220"/>
          </a:xfrm>
          <a:prstGeom prst="rect">
            <a:avLst/>
          </a:prstGeom>
        </p:spPr>
        <p:txBody>
          <a:bodyPr wrap="none">
            <a:spAutoFit/>
          </a:bodyPr>
          <a:lstStyle/>
          <a:p>
            <a:r>
              <a:rPr lang="en-US" sz="2800" b="1" dirty="0">
                <a:latin typeface="+mj-lt"/>
              </a:rPr>
              <a:t>ICS Security Challenges</a:t>
            </a:r>
            <a:endParaRPr lang="en-US" sz="2800" dirty="0">
              <a:latin typeface="+mj-lt"/>
            </a:endParaRPr>
          </a:p>
        </p:txBody>
      </p:sp>
      <p:sp>
        <p:nvSpPr>
          <p:cNvPr id="6" name="Rectangle 5"/>
          <p:cNvSpPr/>
          <p:nvPr/>
        </p:nvSpPr>
        <p:spPr>
          <a:xfrm>
            <a:off x="203971" y="2383101"/>
            <a:ext cx="5477162" cy="3477875"/>
          </a:xfrm>
          <a:prstGeom prst="rect">
            <a:avLst/>
          </a:prstGeom>
        </p:spPr>
        <p:txBody>
          <a:bodyPr wrap="square">
            <a:spAutoFit/>
          </a:bodyPr>
          <a:lstStyle/>
          <a:p>
            <a:r>
              <a:rPr lang="en-US" sz="2000" b="1" dirty="0"/>
              <a:t>Legacy Systems and </a:t>
            </a:r>
            <a:r>
              <a:rPr lang="en-US" sz="2000" b="1" dirty="0" smtClean="0"/>
              <a:t>Equipment</a:t>
            </a:r>
          </a:p>
          <a:p>
            <a:endParaRPr lang="en-US" sz="2000" dirty="0"/>
          </a:p>
          <a:p>
            <a:pPr lvl="0"/>
            <a:r>
              <a:rPr lang="en-US" sz="2000" b="1" dirty="0"/>
              <a:t>Outdated </a:t>
            </a:r>
            <a:r>
              <a:rPr lang="en-US" sz="2000" b="1" dirty="0" smtClean="0"/>
              <a:t>Technology</a:t>
            </a:r>
            <a:r>
              <a:rPr lang="en-US" sz="2000" dirty="0" smtClean="0"/>
              <a:t>: </a:t>
            </a:r>
          </a:p>
          <a:p>
            <a:pPr lvl="0"/>
            <a:endParaRPr lang="en-US" sz="2000" dirty="0" smtClean="0"/>
          </a:p>
          <a:p>
            <a:pPr marL="342900" lvl="0" indent="-342900">
              <a:buFont typeface="Wingdings" pitchFamily="2" charset="2"/>
              <a:buChar char="ü"/>
            </a:pPr>
            <a:r>
              <a:rPr lang="en-US" sz="2000" dirty="0" smtClean="0"/>
              <a:t>Many </a:t>
            </a:r>
            <a:r>
              <a:rPr lang="en-US" sz="2000" dirty="0"/>
              <a:t>ICS components, such as </a:t>
            </a:r>
            <a:r>
              <a:rPr lang="en-US" sz="2000" b="1" dirty="0"/>
              <a:t>PLCs and SCADA </a:t>
            </a:r>
            <a:r>
              <a:rPr lang="en-US" sz="2000" dirty="0"/>
              <a:t>systems, are based on </a:t>
            </a:r>
            <a:r>
              <a:rPr lang="en-US" sz="2000" b="1" dirty="0"/>
              <a:t>decades-old technology </a:t>
            </a:r>
            <a:r>
              <a:rPr lang="en-US" sz="2000" dirty="0"/>
              <a:t>and were never designed with cybersecurity in mind. </a:t>
            </a:r>
            <a:endParaRPr lang="en-US" sz="2000" dirty="0" smtClean="0"/>
          </a:p>
          <a:p>
            <a:pPr marL="285750" lvl="0" indent="-285750">
              <a:buFont typeface="Wingdings" pitchFamily="2" charset="2"/>
              <a:buChar char="ü"/>
            </a:pPr>
            <a:r>
              <a:rPr lang="en-US" sz="2000" dirty="0" smtClean="0"/>
              <a:t>These </a:t>
            </a:r>
            <a:r>
              <a:rPr lang="en-US" sz="2000" dirty="0"/>
              <a:t>legacy systems often </a:t>
            </a:r>
            <a:r>
              <a:rPr lang="en-US" sz="2000" b="1" dirty="0"/>
              <a:t>lack basic security features</a:t>
            </a:r>
            <a:r>
              <a:rPr lang="en-US" sz="2000" dirty="0"/>
              <a:t> such as encryption, patch management, and robust access controls</a:t>
            </a:r>
            <a:r>
              <a:rPr lang="en-US" sz="2000" dirty="0" smtClean="0"/>
              <a:t>.</a:t>
            </a:r>
            <a:endParaRPr lang="en-US" sz="2000" dirty="0"/>
          </a:p>
        </p:txBody>
      </p:sp>
      <p:sp>
        <p:nvSpPr>
          <p:cNvPr id="7" name="Rectangle 6"/>
          <p:cNvSpPr/>
          <p:nvPr/>
        </p:nvSpPr>
        <p:spPr>
          <a:xfrm>
            <a:off x="5681133" y="3166964"/>
            <a:ext cx="5867400" cy="2862322"/>
          </a:xfrm>
          <a:prstGeom prst="rect">
            <a:avLst/>
          </a:prstGeom>
        </p:spPr>
        <p:txBody>
          <a:bodyPr wrap="square">
            <a:spAutoFit/>
          </a:bodyPr>
          <a:lstStyle/>
          <a:p>
            <a:pPr lvl="0"/>
            <a:r>
              <a:rPr lang="en-US" sz="2000" b="1" dirty="0"/>
              <a:t>Difficulty in Patching and Upgrades</a:t>
            </a:r>
            <a:r>
              <a:rPr lang="en-US" sz="2000" dirty="0" smtClean="0"/>
              <a:t>:</a:t>
            </a:r>
          </a:p>
          <a:p>
            <a:pPr lvl="0"/>
            <a:endParaRPr lang="en-US" sz="2000" dirty="0"/>
          </a:p>
          <a:p>
            <a:pPr marL="342900" lvl="0" indent="-342900">
              <a:buFont typeface="Wingdings" pitchFamily="2" charset="2"/>
              <a:buChar char="ü"/>
            </a:pPr>
            <a:r>
              <a:rPr lang="en-US" sz="2000" dirty="0"/>
              <a:t> Updating or replacing legacy systems can be </a:t>
            </a:r>
            <a:r>
              <a:rPr lang="en-US" sz="2000" b="1" dirty="0"/>
              <a:t>expensive, disruptive, and technically challenging, </a:t>
            </a:r>
            <a:r>
              <a:rPr lang="en-US" sz="2000" dirty="0"/>
              <a:t>especially if they are deeply integrated into operational processes. </a:t>
            </a:r>
          </a:p>
          <a:p>
            <a:pPr marL="285750" lvl="0" indent="-285750">
              <a:buFont typeface="Wingdings" pitchFamily="2" charset="2"/>
              <a:buChar char="ü"/>
            </a:pPr>
            <a:r>
              <a:rPr lang="en-US" sz="2000" dirty="0"/>
              <a:t>Some systems cannot be easily </a:t>
            </a:r>
            <a:r>
              <a:rPr lang="en-US" sz="2000" b="1" dirty="0"/>
              <a:t>patched or updated</a:t>
            </a:r>
            <a:r>
              <a:rPr lang="en-US" sz="2000" dirty="0"/>
              <a:t> because doing so might risk halting critical industrial operations.</a:t>
            </a:r>
          </a:p>
        </p:txBody>
      </p:sp>
    </p:spTree>
    <p:extLst>
      <p:ext uri="{BB962C8B-B14F-4D97-AF65-F5344CB8AC3E}">
        <p14:creationId xmlns:p14="http://schemas.microsoft.com/office/powerpoint/2010/main" val="1322319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218" y="477779"/>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3791031" y="864344"/>
            <a:ext cx="4352730" cy="523220"/>
          </a:xfrm>
          <a:prstGeom prst="rect">
            <a:avLst/>
          </a:prstGeom>
        </p:spPr>
        <p:txBody>
          <a:bodyPr wrap="none">
            <a:spAutoFit/>
          </a:bodyPr>
          <a:lstStyle/>
          <a:p>
            <a:r>
              <a:rPr lang="en-US" sz="2800" b="1" dirty="0" err="1" smtClean="0">
                <a:latin typeface="+mj-lt"/>
              </a:rPr>
              <a:t>Cont</a:t>
            </a:r>
            <a:r>
              <a:rPr lang="en-US" sz="2800" b="1" dirty="0" smtClean="0">
                <a:latin typeface="+mj-lt"/>
              </a:rPr>
              <a:t>…ICS </a:t>
            </a:r>
            <a:r>
              <a:rPr lang="en-US" sz="2800" b="1" dirty="0">
                <a:latin typeface="+mj-lt"/>
              </a:rPr>
              <a:t>Security Challenges</a:t>
            </a:r>
            <a:endParaRPr lang="en-US" sz="2800" dirty="0">
              <a:latin typeface="+mj-lt"/>
            </a:endParaRPr>
          </a:p>
        </p:txBody>
      </p:sp>
      <p:sp>
        <p:nvSpPr>
          <p:cNvPr id="6" name="Rectangle 5"/>
          <p:cNvSpPr/>
          <p:nvPr/>
        </p:nvSpPr>
        <p:spPr>
          <a:xfrm>
            <a:off x="195889" y="2031077"/>
            <a:ext cx="5324377" cy="3785652"/>
          </a:xfrm>
          <a:prstGeom prst="rect">
            <a:avLst/>
          </a:prstGeom>
        </p:spPr>
        <p:txBody>
          <a:bodyPr wrap="square">
            <a:spAutoFit/>
          </a:bodyPr>
          <a:lstStyle/>
          <a:p>
            <a:r>
              <a:rPr lang="en-US" sz="2000" b="1" dirty="0" smtClean="0"/>
              <a:t>Lack </a:t>
            </a:r>
            <a:r>
              <a:rPr lang="en-US" sz="2000" b="1" dirty="0"/>
              <a:t>of Cybersecurity </a:t>
            </a:r>
            <a:r>
              <a:rPr lang="en-US" sz="2000" b="1" dirty="0" smtClean="0"/>
              <a:t>Awareness</a:t>
            </a:r>
          </a:p>
          <a:p>
            <a:endParaRPr lang="en-US" sz="2000" dirty="0"/>
          </a:p>
          <a:p>
            <a:pPr lvl="0"/>
            <a:r>
              <a:rPr lang="en-US" sz="2000" b="1" dirty="0"/>
              <a:t>Different </a:t>
            </a:r>
            <a:r>
              <a:rPr lang="en-US" sz="2000" b="1" dirty="0" smtClean="0"/>
              <a:t>Priorities</a:t>
            </a:r>
            <a:r>
              <a:rPr lang="en-US" sz="2000" dirty="0" smtClean="0"/>
              <a:t>:</a:t>
            </a:r>
            <a:r>
              <a:rPr lang="en-US" sz="2000" dirty="0"/>
              <a:t> </a:t>
            </a:r>
            <a:endParaRPr lang="en-US" sz="2000" dirty="0" smtClean="0"/>
          </a:p>
          <a:p>
            <a:pPr lvl="0"/>
            <a:endParaRPr lang="en-US" sz="2000" dirty="0" smtClean="0"/>
          </a:p>
          <a:p>
            <a:pPr marL="342900" lvl="0" indent="-342900">
              <a:buFont typeface="Wingdings" pitchFamily="2" charset="2"/>
              <a:buChar char="ü"/>
            </a:pPr>
            <a:r>
              <a:rPr lang="en-US" sz="2000" dirty="0" smtClean="0"/>
              <a:t>ICS </a:t>
            </a:r>
            <a:r>
              <a:rPr lang="en-US" sz="2000" dirty="0"/>
              <a:t>environments typically prioritize </a:t>
            </a:r>
            <a:r>
              <a:rPr lang="en-US" sz="2000" b="1" dirty="0"/>
              <a:t>operational continuity </a:t>
            </a:r>
            <a:r>
              <a:rPr lang="en-US" sz="2000" dirty="0"/>
              <a:t>and </a:t>
            </a:r>
            <a:r>
              <a:rPr lang="en-US" sz="2000" b="1" dirty="0"/>
              <a:t>system availability</a:t>
            </a:r>
            <a:r>
              <a:rPr lang="en-US" sz="2000" dirty="0"/>
              <a:t> over </a:t>
            </a:r>
            <a:r>
              <a:rPr lang="en-US" sz="2000" b="1" dirty="0"/>
              <a:t>cybersecurity</a:t>
            </a:r>
            <a:r>
              <a:rPr lang="en-US" sz="2000" dirty="0"/>
              <a:t>. </a:t>
            </a:r>
            <a:endParaRPr lang="en-US" sz="2000" dirty="0" smtClean="0"/>
          </a:p>
          <a:p>
            <a:pPr marL="342900" lvl="0" indent="-342900">
              <a:buFont typeface="Wingdings" pitchFamily="2" charset="2"/>
              <a:buChar char="ü"/>
            </a:pPr>
            <a:r>
              <a:rPr lang="en-US" sz="2000" dirty="0" smtClean="0"/>
              <a:t>The </a:t>
            </a:r>
            <a:r>
              <a:rPr lang="en-US" sz="2000" dirty="0"/>
              <a:t>focus has traditionally been on </a:t>
            </a:r>
            <a:r>
              <a:rPr lang="en-US" sz="2000" b="1" dirty="0"/>
              <a:t>ensuring uptime and physical safety</a:t>
            </a:r>
            <a:r>
              <a:rPr lang="en-US" sz="2000" dirty="0"/>
              <a:t>, rather than on the cyber risks that are now emerging as a primary concern.</a:t>
            </a:r>
          </a:p>
          <a:p>
            <a:endParaRPr lang="en-US" sz="2000" dirty="0"/>
          </a:p>
        </p:txBody>
      </p:sp>
      <p:sp>
        <p:nvSpPr>
          <p:cNvPr id="3" name="Rectangle 2"/>
          <p:cNvSpPr/>
          <p:nvPr/>
        </p:nvSpPr>
        <p:spPr>
          <a:xfrm>
            <a:off x="5520266" y="2646630"/>
            <a:ext cx="6070601" cy="2554545"/>
          </a:xfrm>
          <a:prstGeom prst="rect">
            <a:avLst/>
          </a:prstGeom>
        </p:spPr>
        <p:txBody>
          <a:bodyPr wrap="square">
            <a:spAutoFit/>
          </a:bodyPr>
          <a:lstStyle/>
          <a:p>
            <a:pPr lvl="0"/>
            <a:r>
              <a:rPr lang="en-US" sz="2000" b="1" dirty="0"/>
              <a:t>Limited Security Training</a:t>
            </a:r>
            <a:r>
              <a:rPr lang="en-US" sz="2000" dirty="0"/>
              <a:t>: </a:t>
            </a:r>
            <a:endParaRPr lang="en-US" sz="2000" dirty="0" smtClean="0"/>
          </a:p>
          <a:p>
            <a:pPr lvl="0"/>
            <a:endParaRPr lang="en-US" sz="2000" dirty="0" smtClean="0"/>
          </a:p>
          <a:p>
            <a:pPr marL="342900" lvl="0" indent="-342900">
              <a:buFont typeface="Wingdings" pitchFamily="2" charset="2"/>
              <a:buChar char="ü"/>
            </a:pPr>
            <a:r>
              <a:rPr lang="en-US" sz="2000" dirty="0" smtClean="0"/>
              <a:t>Personnel </a:t>
            </a:r>
            <a:r>
              <a:rPr lang="en-US" sz="2000" dirty="0"/>
              <a:t>operating ICS networks may </a:t>
            </a:r>
            <a:r>
              <a:rPr lang="en-US" sz="2000" b="1" dirty="0"/>
              <a:t>not always have a strong </a:t>
            </a:r>
            <a:r>
              <a:rPr lang="en-US" sz="2000" b="1" dirty="0" err="1"/>
              <a:t>cybersecurity</a:t>
            </a:r>
            <a:r>
              <a:rPr lang="en-US" sz="2000" dirty="0"/>
              <a:t> background, which makes it difficult for them to recognize </a:t>
            </a:r>
            <a:r>
              <a:rPr lang="en-US" sz="2000" b="1" dirty="0"/>
              <a:t>cyber threats or apply best practices. </a:t>
            </a:r>
          </a:p>
          <a:p>
            <a:pPr marL="342900" lvl="0" indent="-342900">
              <a:buFont typeface="Wingdings" pitchFamily="2" charset="2"/>
              <a:buChar char="ü"/>
            </a:pPr>
            <a:r>
              <a:rPr lang="en-US" sz="2000" dirty="0"/>
              <a:t>Training and awareness programs are often insufficient.</a:t>
            </a:r>
          </a:p>
        </p:txBody>
      </p:sp>
    </p:spTree>
    <p:extLst>
      <p:ext uri="{BB962C8B-B14F-4D97-AF65-F5344CB8AC3E}">
        <p14:creationId xmlns:p14="http://schemas.microsoft.com/office/powerpoint/2010/main" val="290295235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218" y="477779"/>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3823135" y="763601"/>
            <a:ext cx="4352730" cy="523220"/>
          </a:xfrm>
          <a:prstGeom prst="rect">
            <a:avLst/>
          </a:prstGeom>
        </p:spPr>
        <p:txBody>
          <a:bodyPr wrap="none">
            <a:spAutoFit/>
          </a:bodyPr>
          <a:lstStyle/>
          <a:p>
            <a:r>
              <a:rPr lang="en-US" sz="2800" b="1" dirty="0" err="1" smtClean="0">
                <a:latin typeface="+mj-lt"/>
              </a:rPr>
              <a:t>Cont</a:t>
            </a:r>
            <a:r>
              <a:rPr lang="en-US" sz="2800" b="1" dirty="0" smtClean="0">
                <a:latin typeface="+mj-lt"/>
              </a:rPr>
              <a:t>…ICS </a:t>
            </a:r>
            <a:r>
              <a:rPr lang="en-US" sz="2800" b="1" dirty="0">
                <a:latin typeface="+mj-lt"/>
              </a:rPr>
              <a:t>Security Challenges</a:t>
            </a:r>
            <a:endParaRPr lang="en-US" sz="2800" dirty="0">
              <a:latin typeface="+mj-lt"/>
            </a:endParaRPr>
          </a:p>
        </p:txBody>
      </p:sp>
      <p:sp>
        <p:nvSpPr>
          <p:cNvPr id="6" name="Rectangle 5"/>
          <p:cNvSpPr/>
          <p:nvPr/>
        </p:nvSpPr>
        <p:spPr>
          <a:xfrm>
            <a:off x="244217" y="1910959"/>
            <a:ext cx="5165984" cy="5016758"/>
          </a:xfrm>
          <a:prstGeom prst="rect">
            <a:avLst/>
          </a:prstGeom>
        </p:spPr>
        <p:txBody>
          <a:bodyPr wrap="square">
            <a:spAutoFit/>
          </a:bodyPr>
          <a:lstStyle/>
          <a:p>
            <a:r>
              <a:rPr lang="en-US" sz="2000" b="1" dirty="0"/>
              <a:t>Integration of IT and OT (Operational Technology</a:t>
            </a:r>
            <a:r>
              <a:rPr lang="en-US" sz="2000" b="1" dirty="0" smtClean="0"/>
              <a:t>)</a:t>
            </a:r>
          </a:p>
          <a:p>
            <a:endParaRPr lang="en-US" sz="2000" dirty="0"/>
          </a:p>
          <a:p>
            <a:pPr lvl="0"/>
            <a:r>
              <a:rPr lang="en-US" sz="2000" b="1" dirty="0"/>
              <a:t>Convergence of IT and </a:t>
            </a:r>
            <a:r>
              <a:rPr lang="en-US" sz="2000" b="1" dirty="0" smtClean="0"/>
              <a:t>OT</a:t>
            </a:r>
            <a:r>
              <a:rPr lang="en-US" sz="2000" dirty="0" smtClean="0"/>
              <a:t>: </a:t>
            </a:r>
          </a:p>
          <a:p>
            <a:pPr lvl="0"/>
            <a:endParaRPr lang="en-US" sz="2000" dirty="0" smtClean="0"/>
          </a:p>
          <a:p>
            <a:pPr marL="342900" lvl="0" indent="-342900">
              <a:buFont typeface="Wingdings" pitchFamily="2" charset="2"/>
              <a:buChar char="ü"/>
            </a:pPr>
            <a:r>
              <a:rPr lang="en-US" sz="2000" dirty="0" smtClean="0"/>
              <a:t>As </a:t>
            </a:r>
            <a:r>
              <a:rPr lang="en-US" sz="2000" dirty="0"/>
              <a:t>businesses modernize, the convergence of IT networks (used for business operations like email, file sharing, etc.) and OT networks (used to control industrial processes) increases the exposure of ICS to cyber threats. </a:t>
            </a:r>
            <a:endParaRPr lang="en-US" sz="2000" dirty="0" smtClean="0"/>
          </a:p>
          <a:p>
            <a:pPr marL="342900" lvl="0" indent="-342900">
              <a:buFont typeface="Wingdings" pitchFamily="2" charset="2"/>
              <a:buChar char="ü"/>
            </a:pPr>
            <a:r>
              <a:rPr lang="en-US" sz="2000" dirty="0" smtClean="0"/>
              <a:t>This </a:t>
            </a:r>
            <a:r>
              <a:rPr lang="en-US" sz="2000" dirty="0"/>
              <a:t>convergence can introduce </a:t>
            </a:r>
            <a:r>
              <a:rPr lang="en-US" sz="2000" b="1" dirty="0"/>
              <a:t>vulnerabilities</a:t>
            </a:r>
            <a:r>
              <a:rPr lang="en-US" sz="2000" dirty="0"/>
              <a:t>, as IT networks are generally more open </a:t>
            </a:r>
            <a:r>
              <a:rPr lang="en-US" sz="2000" b="1" dirty="0"/>
              <a:t>to the internet </a:t>
            </a:r>
            <a:r>
              <a:rPr lang="en-US" sz="2000" dirty="0"/>
              <a:t>and more vulnerable to cyber attacks.</a:t>
            </a:r>
          </a:p>
          <a:p>
            <a:endParaRPr lang="en-US" sz="2000" dirty="0"/>
          </a:p>
        </p:txBody>
      </p:sp>
      <p:sp>
        <p:nvSpPr>
          <p:cNvPr id="3" name="Rectangle 2"/>
          <p:cNvSpPr/>
          <p:nvPr/>
        </p:nvSpPr>
        <p:spPr>
          <a:xfrm>
            <a:off x="5528731" y="2854408"/>
            <a:ext cx="5782736" cy="2554545"/>
          </a:xfrm>
          <a:prstGeom prst="rect">
            <a:avLst/>
          </a:prstGeom>
        </p:spPr>
        <p:txBody>
          <a:bodyPr wrap="square">
            <a:spAutoFit/>
          </a:bodyPr>
          <a:lstStyle/>
          <a:p>
            <a:pPr lvl="0"/>
            <a:r>
              <a:rPr lang="en-US" sz="2000" b="1" dirty="0"/>
              <a:t>Network Visibility and Control</a:t>
            </a:r>
            <a:r>
              <a:rPr lang="en-US" sz="2000" dirty="0"/>
              <a:t>: </a:t>
            </a:r>
          </a:p>
          <a:p>
            <a:pPr lvl="0"/>
            <a:endParaRPr lang="en-US" sz="2000" dirty="0"/>
          </a:p>
          <a:p>
            <a:pPr marL="342900" lvl="0" indent="-342900">
              <a:buFont typeface="Wingdings" pitchFamily="2" charset="2"/>
              <a:buChar char="ü"/>
            </a:pPr>
            <a:r>
              <a:rPr lang="en-US" sz="2000" dirty="0"/>
              <a:t>The integration often reduces visibility and control over ICS traffic. </a:t>
            </a:r>
          </a:p>
          <a:p>
            <a:pPr marL="342900" lvl="0" indent="-342900">
              <a:buFont typeface="Wingdings" pitchFamily="2" charset="2"/>
              <a:buChar char="ü"/>
            </a:pPr>
            <a:r>
              <a:rPr lang="en-US" sz="2000" dirty="0"/>
              <a:t>IT personnel may not fully understand the requirements or specific needs of ICS, and vice versa, making it difficult to implement appropriate security measures across both networks.</a:t>
            </a:r>
          </a:p>
        </p:txBody>
      </p:sp>
    </p:spTree>
    <p:extLst>
      <p:ext uri="{BB962C8B-B14F-4D97-AF65-F5344CB8AC3E}">
        <p14:creationId xmlns:p14="http://schemas.microsoft.com/office/powerpoint/2010/main" val="3588029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1744903" y="3018897"/>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100" b="1" dirty="0" smtClean="0">
                <a:latin typeface="+mj-lt"/>
                <a:cs typeface="Times New Roman" panose="02020603050405020304" pitchFamily="18" charset="0"/>
              </a:rPr>
              <a:t>Fundamental of ICS</a:t>
            </a:r>
            <a:endParaRPr lang="en-US" sz="3100" b="1" i="1" dirty="0" smtClean="0">
              <a:latin typeface="+mj-lt"/>
              <a:cs typeface="Times New Roman" panose="02020603050405020304" pitchFamily="18" charset="0"/>
            </a:endParaRPr>
          </a:p>
          <a:p>
            <a:endParaRPr lang="en-US" dirty="0"/>
          </a:p>
        </p:txBody>
      </p:sp>
    </p:spTree>
    <p:extLst>
      <p:ext uri="{BB962C8B-B14F-4D97-AF65-F5344CB8AC3E}">
        <p14:creationId xmlns:p14="http://schemas.microsoft.com/office/powerpoint/2010/main" val="1795989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218" y="477779"/>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3901097" y="602734"/>
            <a:ext cx="4352730" cy="523220"/>
          </a:xfrm>
          <a:prstGeom prst="rect">
            <a:avLst/>
          </a:prstGeom>
        </p:spPr>
        <p:txBody>
          <a:bodyPr wrap="none">
            <a:spAutoFit/>
          </a:bodyPr>
          <a:lstStyle/>
          <a:p>
            <a:r>
              <a:rPr lang="en-US" sz="2800" b="1" dirty="0" err="1" smtClean="0">
                <a:latin typeface="+mj-lt"/>
              </a:rPr>
              <a:t>Cont</a:t>
            </a:r>
            <a:r>
              <a:rPr lang="en-US" sz="2800" b="1" dirty="0" smtClean="0">
                <a:latin typeface="+mj-lt"/>
              </a:rPr>
              <a:t>…ICS </a:t>
            </a:r>
            <a:r>
              <a:rPr lang="en-US" sz="2800" b="1" dirty="0">
                <a:latin typeface="+mj-lt"/>
              </a:rPr>
              <a:t>Security Challenges</a:t>
            </a:r>
            <a:endParaRPr lang="en-US" sz="2800" dirty="0">
              <a:latin typeface="+mj-lt"/>
            </a:endParaRPr>
          </a:p>
        </p:txBody>
      </p:sp>
      <p:sp>
        <p:nvSpPr>
          <p:cNvPr id="6" name="Rectangle 5"/>
          <p:cNvSpPr/>
          <p:nvPr/>
        </p:nvSpPr>
        <p:spPr>
          <a:xfrm>
            <a:off x="356754" y="1845741"/>
            <a:ext cx="4985714" cy="4708981"/>
          </a:xfrm>
          <a:prstGeom prst="rect">
            <a:avLst/>
          </a:prstGeom>
        </p:spPr>
        <p:txBody>
          <a:bodyPr wrap="square">
            <a:spAutoFit/>
          </a:bodyPr>
          <a:lstStyle/>
          <a:p>
            <a:r>
              <a:rPr lang="en-US" sz="2000" b="1" dirty="0"/>
              <a:t>Limited Resources and Budget for </a:t>
            </a:r>
            <a:r>
              <a:rPr lang="en-US" sz="2000" b="1" dirty="0" smtClean="0"/>
              <a:t>Security</a:t>
            </a:r>
          </a:p>
          <a:p>
            <a:endParaRPr lang="en-US" sz="2000" dirty="0"/>
          </a:p>
          <a:p>
            <a:pPr lvl="0"/>
            <a:r>
              <a:rPr lang="en-US" sz="2000" b="1" dirty="0" smtClean="0"/>
              <a:t>Cost Considerations</a:t>
            </a:r>
            <a:r>
              <a:rPr lang="en-US" sz="2000" dirty="0" smtClean="0"/>
              <a:t>:</a:t>
            </a:r>
          </a:p>
          <a:p>
            <a:pPr lvl="0"/>
            <a:endParaRPr lang="en-US" sz="2000" dirty="0" smtClean="0"/>
          </a:p>
          <a:p>
            <a:pPr marL="342900" lvl="0" indent="-342900">
              <a:buFont typeface="Wingdings" pitchFamily="2" charset="2"/>
              <a:buChar char="ü"/>
            </a:pPr>
            <a:r>
              <a:rPr lang="en-US" sz="2000" dirty="0" smtClean="0"/>
              <a:t> Many </a:t>
            </a:r>
            <a:r>
              <a:rPr lang="en-US" sz="2000" dirty="0"/>
              <a:t>organizations face budget constraints that limit investments in ICS cybersecurity</a:t>
            </a:r>
            <a:r>
              <a:rPr lang="en-US" sz="2000" dirty="0" smtClean="0"/>
              <a:t>.</a:t>
            </a:r>
          </a:p>
          <a:p>
            <a:pPr marL="342900" lvl="0" indent="-342900">
              <a:buFont typeface="Wingdings" pitchFamily="2" charset="2"/>
              <a:buChar char="ü"/>
            </a:pPr>
            <a:r>
              <a:rPr lang="en-US" sz="2000" dirty="0" smtClean="0"/>
              <a:t>ICS </a:t>
            </a:r>
            <a:r>
              <a:rPr lang="en-US" sz="2000" dirty="0"/>
              <a:t>systems are critical to operations, but security measures—such as advanced threat detection systems, intrusion prevention systems, and regular security audits—are often seen as secondary to maintaining operational processes</a:t>
            </a:r>
            <a:r>
              <a:rPr lang="en-US" sz="2000" dirty="0" smtClean="0"/>
              <a:t>.</a:t>
            </a:r>
          </a:p>
          <a:p>
            <a:pPr marL="342900" lvl="0" indent="-342900">
              <a:buFont typeface="Wingdings" pitchFamily="2" charset="2"/>
              <a:buChar char="ü"/>
            </a:pPr>
            <a:endParaRPr lang="en-US" sz="2000" dirty="0"/>
          </a:p>
          <a:p>
            <a:endParaRPr lang="en-US" sz="2000" dirty="0"/>
          </a:p>
        </p:txBody>
      </p:sp>
      <p:sp>
        <p:nvSpPr>
          <p:cNvPr id="3" name="Rectangle 2"/>
          <p:cNvSpPr/>
          <p:nvPr/>
        </p:nvSpPr>
        <p:spPr>
          <a:xfrm>
            <a:off x="5190068" y="2646630"/>
            <a:ext cx="5892799" cy="2554545"/>
          </a:xfrm>
          <a:prstGeom prst="rect">
            <a:avLst/>
          </a:prstGeom>
        </p:spPr>
        <p:txBody>
          <a:bodyPr wrap="square">
            <a:spAutoFit/>
          </a:bodyPr>
          <a:lstStyle/>
          <a:p>
            <a:pPr lvl="0"/>
            <a:r>
              <a:rPr lang="en-US" sz="2000" b="1" dirty="0"/>
              <a:t>Complexity in Securing ICS</a:t>
            </a:r>
            <a:r>
              <a:rPr lang="en-US" sz="2000" dirty="0"/>
              <a:t>: </a:t>
            </a:r>
            <a:endParaRPr lang="en-US" sz="2000" dirty="0" smtClean="0"/>
          </a:p>
          <a:p>
            <a:pPr lvl="0"/>
            <a:endParaRPr lang="en-US" sz="2000" dirty="0" smtClean="0"/>
          </a:p>
          <a:p>
            <a:pPr marL="342900" lvl="0" indent="-342900">
              <a:buFont typeface="Wingdings" pitchFamily="2" charset="2"/>
              <a:buChar char="ü"/>
            </a:pPr>
            <a:r>
              <a:rPr lang="en-US" sz="2000" dirty="0" smtClean="0"/>
              <a:t>The </a:t>
            </a:r>
            <a:r>
              <a:rPr lang="en-US" sz="2000" dirty="0"/>
              <a:t>security measures required to protect ICS are more complex than traditional IT security because of the </a:t>
            </a:r>
            <a:r>
              <a:rPr lang="en-US" sz="2000" b="1" dirty="0"/>
              <a:t>unique nature of industrial environments. </a:t>
            </a:r>
          </a:p>
          <a:p>
            <a:pPr marL="342900" lvl="0" indent="-342900">
              <a:buFont typeface="Wingdings" pitchFamily="2" charset="2"/>
              <a:buChar char="ü"/>
            </a:pPr>
            <a:r>
              <a:rPr lang="en-US" sz="2000" dirty="0"/>
              <a:t>Implementing security in real-time, continuous operations without interrupting the processes can be a daunting task.</a:t>
            </a:r>
          </a:p>
        </p:txBody>
      </p:sp>
    </p:spTree>
    <p:extLst>
      <p:ext uri="{BB962C8B-B14F-4D97-AF65-F5344CB8AC3E}">
        <p14:creationId xmlns:p14="http://schemas.microsoft.com/office/powerpoint/2010/main" val="636803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218" y="477779"/>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3901097" y="755134"/>
            <a:ext cx="4352730" cy="523220"/>
          </a:xfrm>
          <a:prstGeom prst="rect">
            <a:avLst/>
          </a:prstGeom>
        </p:spPr>
        <p:txBody>
          <a:bodyPr wrap="none">
            <a:spAutoFit/>
          </a:bodyPr>
          <a:lstStyle/>
          <a:p>
            <a:r>
              <a:rPr lang="en-US" sz="2800" b="1" dirty="0" err="1" smtClean="0">
                <a:latin typeface="+mj-lt"/>
              </a:rPr>
              <a:t>Cont</a:t>
            </a:r>
            <a:r>
              <a:rPr lang="en-US" sz="2800" b="1" dirty="0" smtClean="0">
                <a:latin typeface="+mj-lt"/>
              </a:rPr>
              <a:t>…ICS </a:t>
            </a:r>
            <a:r>
              <a:rPr lang="en-US" sz="2800" b="1" dirty="0">
                <a:latin typeface="+mj-lt"/>
              </a:rPr>
              <a:t>Security Challenges</a:t>
            </a:r>
            <a:endParaRPr lang="en-US" sz="2800" dirty="0">
              <a:latin typeface="+mj-lt"/>
            </a:endParaRPr>
          </a:p>
        </p:txBody>
      </p:sp>
      <p:sp>
        <p:nvSpPr>
          <p:cNvPr id="6" name="Rectangle 5"/>
          <p:cNvSpPr/>
          <p:nvPr/>
        </p:nvSpPr>
        <p:spPr>
          <a:xfrm>
            <a:off x="177800" y="1642541"/>
            <a:ext cx="4842934" cy="4093428"/>
          </a:xfrm>
          <a:prstGeom prst="rect">
            <a:avLst/>
          </a:prstGeom>
        </p:spPr>
        <p:txBody>
          <a:bodyPr wrap="square">
            <a:spAutoFit/>
          </a:bodyPr>
          <a:lstStyle/>
          <a:p>
            <a:r>
              <a:rPr lang="en-US" sz="2000" b="1" dirty="0" smtClean="0"/>
              <a:t>Regulatory </a:t>
            </a:r>
            <a:r>
              <a:rPr lang="en-US" sz="2000" b="1" dirty="0"/>
              <a:t>and Compliance </a:t>
            </a:r>
            <a:r>
              <a:rPr lang="en-US" sz="2000" b="1" dirty="0" smtClean="0"/>
              <a:t>Gaps</a:t>
            </a:r>
          </a:p>
          <a:p>
            <a:endParaRPr lang="en-US" sz="2000" dirty="0"/>
          </a:p>
          <a:p>
            <a:pPr lvl="0"/>
            <a:r>
              <a:rPr lang="en-US" sz="2000" b="1" dirty="0"/>
              <a:t>Lack of Industry-Specific </a:t>
            </a:r>
            <a:r>
              <a:rPr lang="en-US" sz="2000" b="1" dirty="0" smtClean="0"/>
              <a:t>Regulations</a:t>
            </a:r>
            <a:r>
              <a:rPr lang="en-US" sz="2000" dirty="0" smtClean="0"/>
              <a:t>:</a:t>
            </a:r>
          </a:p>
          <a:p>
            <a:pPr lvl="0"/>
            <a:endParaRPr lang="en-US" sz="2000" dirty="0" smtClean="0"/>
          </a:p>
          <a:p>
            <a:pPr marL="342900" lvl="0" indent="-342900">
              <a:buFont typeface="Wingdings" pitchFamily="2" charset="2"/>
              <a:buChar char="ü"/>
            </a:pPr>
            <a:r>
              <a:rPr lang="en-US" sz="2000" dirty="0" smtClean="0"/>
              <a:t> While </a:t>
            </a:r>
            <a:r>
              <a:rPr lang="en-US" sz="2000" dirty="0"/>
              <a:t>certain sectors (like energy and water) have regulatory frameworks (e.g., NERC CIP for power grids), many industries still lack stringent regulations for securing ICS. </a:t>
            </a:r>
            <a:endParaRPr lang="en-US" sz="2000" dirty="0" smtClean="0"/>
          </a:p>
          <a:p>
            <a:pPr marL="342900" lvl="0" indent="-342900">
              <a:buFont typeface="Wingdings" pitchFamily="2" charset="2"/>
              <a:buChar char="ü"/>
            </a:pPr>
            <a:r>
              <a:rPr lang="en-US" sz="2000" dirty="0" smtClean="0"/>
              <a:t>This </a:t>
            </a:r>
            <a:r>
              <a:rPr lang="en-US" sz="2000" dirty="0"/>
              <a:t>can lead to inconsistent cybersecurity practices and varying levels of protection across organizations.</a:t>
            </a:r>
          </a:p>
          <a:p>
            <a:endParaRPr lang="en-US" sz="2000" dirty="0"/>
          </a:p>
        </p:txBody>
      </p:sp>
      <p:sp>
        <p:nvSpPr>
          <p:cNvPr id="3" name="Rectangle 2"/>
          <p:cNvSpPr/>
          <p:nvPr/>
        </p:nvSpPr>
        <p:spPr>
          <a:xfrm>
            <a:off x="5460999" y="2324336"/>
            <a:ext cx="5723467" cy="2862322"/>
          </a:xfrm>
          <a:prstGeom prst="rect">
            <a:avLst/>
          </a:prstGeom>
        </p:spPr>
        <p:txBody>
          <a:bodyPr wrap="square">
            <a:spAutoFit/>
          </a:bodyPr>
          <a:lstStyle/>
          <a:p>
            <a:pPr lvl="0"/>
            <a:r>
              <a:rPr lang="en-US" sz="2000" b="1" dirty="0"/>
              <a:t>Difficulty in Meeting Standards</a:t>
            </a:r>
            <a:r>
              <a:rPr lang="en-US" sz="2000" dirty="0"/>
              <a:t>: </a:t>
            </a:r>
            <a:endParaRPr lang="en-US" sz="2000" dirty="0" smtClean="0"/>
          </a:p>
          <a:p>
            <a:pPr lvl="0"/>
            <a:endParaRPr lang="en-US" sz="2000" dirty="0" smtClean="0"/>
          </a:p>
          <a:p>
            <a:pPr marL="285750" lvl="0" indent="-285750">
              <a:buFont typeface="Wingdings" pitchFamily="2" charset="2"/>
              <a:buChar char="ü"/>
            </a:pPr>
            <a:r>
              <a:rPr lang="en-US" sz="2000" dirty="0" smtClean="0"/>
              <a:t>Even </a:t>
            </a:r>
            <a:r>
              <a:rPr lang="en-US" sz="2000" dirty="0"/>
              <a:t>where regulations exist, compliance can be difficult. </a:t>
            </a:r>
          </a:p>
          <a:p>
            <a:pPr marL="342900" lvl="0" indent="-342900">
              <a:buFont typeface="Wingdings" pitchFamily="2" charset="2"/>
              <a:buChar char="ü"/>
            </a:pPr>
            <a:r>
              <a:rPr lang="en-US" sz="2000" dirty="0"/>
              <a:t>ICS systems often do not meet the required standards for </a:t>
            </a:r>
            <a:r>
              <a:rPr lang="en-US" sz="2000" dirty="0" err="1"/>
              <a:t>cybersecurity</a:t>
            </a:r>
            <a:r>
              <a:rPr lang="en-US" sz="2000" dirty="0"/>
              <a:t>, either because they were designed before the standards were created or because achieving compliance would require significant changes to infrastructure.</a:t>
            </a:r>
          </a:p>
        </p:txBody>
      </p:sp>
    </p:spTree>
    <p:extLst>
      <p:ext uri="{BB962C8B-B14F-4D97-AF65-F5344CB8AC3E}">
        <p14:creationId xmlns:p14="http://schemas.microsoft.com/office/powerpoint/2010/main" val="3020719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218" y="477779"/>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3325364" y="754277"/>
            <a:ext cx="4352730" cy="523220"/>
          </a:xfrm>
          <a:prstGeom prst="rect">
            <a:avLst/>
          </a:prstGeom>
        </p:spPr>
        <p:txBody>
          <a:bodyPr wrap="none">
            <a:spAutoFit/>
          </a:bodyPr>
          <a:lstStyle/>
          <a:p>
            <a:r>
              <a:rPr lang="en-US" sz="2800" b="1" dirty="0" err="1" smtClean="0">
                <a:latin typeface="+mj-lt"/>
              </a:rPr>
              <a:t>Cont</a:t>
            </a:r>
            <a:r>
              <a:rPr lang="en-US" sz="2800" b="1" dirty="0" smtClean="0">
                <a:latin typeface="+mj-lt"/>
              </a:rPr>
              <a:t>…ICS </a:t>
            </a:r>
            <a:r>
              <a:rPr lang="en-US" sz="2800" b="1" dirty="0">
                <a:latin typeface="+mj-lt"/>
              </a:rPr>
              <a:t>Security Challenges</a:t>
            </a:r>
            <a:endParaRPr lang="en-US" sz="2800" dirty="0">
              <a:latin typeface="+mj-lt"/>
            </a:endParaRPr>
          </a:p>
        </p:txBody>
      </p:sp>
      <p:sp>
        <p:nvSpPr>
          <p:cNvPr id="3" name="Rectangle 2"/>
          <p:cNvSpPr/>
          <p:nvPr/>
        </p:nvSpPr>
        <p:spPr>
          <a:xfrm>
            <a:off x="254769" y="1854091"/>
            <a:ext cx="5011497" cy="3785652"/>
          </a:xfrm>
          <a:prstGeom prst="rect">
            <a:avLst/>
          </a:prstGeom>
        </p:spPr>
        <p:txBody>
          <a:bodyPr wrap="square">
            <a:spAutoFit/>
          </a:bodyPr>
          <a:lstStyle/>
          <a:p>
            <a:r>
              <a:rPr lang="en-US" sz="2000" b="1" dirty="0"/>
              <a:t>Remote Access and Third-Party </a:t>
            </a:r>
            <a:r>
              <a:rPr lang="en-US" sz="2000" b="1" dirty="0" smtClean="0"/>
              <a:t>Vendors</a:t>
            </a:r>
          </a:p>
          <a:p>
            <a:endParaRPr lang="en-US" sz="2000" dirty="0"/>
          </a:p>
          <a:p>
            <a:pPr lvl="0"/>
            <a:r>
              <a:rPr lang="en-US" sz="2000" b="1" dirty="0"/>
              <a:t>Remote Access </a:t>
            </a:r>
            <a:r>
              <a:rPr lang="en-US" sz="2000" b="1" dirty="0" smtClean="0"/>
              <a:t>Vulnerabilities</a:t>
            </a:r>
            <a:r>
              <a:rPr lang="en-US" sz="2000" dirty="0" smtClean="0"/>
              <a:t>:</a:t>
            </a:r>
          </a:p>
          <a:p>
            <a:pPr lvl="0"/>
            <a:endParaRPr lang="en-US" sz="2000" dirty="0"/>
          </a:p>
          <a:p>
            <a:pPr marL="285750" lvl="0" indent="-285750">
              <a:buFont typeface="Wingdings" pitchFamily="2" charset="2"/>
              <a:buChar char="ü"/>
            </a:pPr>
            <a:r>
              <a:rPr lang="en-US" sz="2000" dirty="0" smtClean="0"/>
              <a:t>ICS </a:t>
            </a:r>
            <a:r>
              <a:rPr lang="en-US" sz="2000" dirty="0"/>
              <a:t>systems often require remote access for troubleshooting, maintenance, or monitoring. </a:t>
            </a:r>
            <a:endParaRPr lang="en-US" sz="2000" dirty="0" smtClean="0"/>
          </a:p>
          <a:p>
            <a:pPr marL="285750" lvl="0" indent="-285750">
              <a:buFont typeface="Wingdings" pitchFamily="2" charset="2"/>
              <a:buChar char="ü"/>
            </a:pPr>
            <a:r>
              <a:rPr lang="en-US" sz="2000" dirty="0" smtClean="0"/>
              <a:t>This </a:t>
            </a:r>
            <a:r>
              <a:rPr lang="en-US" sz="2000" dirty="0"/>
              <a:t>remote access can be </a:t>
            </a:r>
            <a:r>
              <a:rPr lang="en-US" sz="2000" b="1" dirty="0"/>
              <a:t>a vulnerability if not secured properly. </a:t>
            </a:r>
          </a:p>
          <a:p>
            <a:pPr marL="285750" lvl="0" indent="-285750">
              <a:buFont typeface="Wingdings" pitchFamily="2" charset="2"/>
              <a:buChar char="ü"/>
            </a:pPr>
            <a:r>
              <a:rPr lang="en-US" sz="2000" dirty="0"/>
              <a:t>C</a:t>
            </a:r>
            <a:r>
              <a:rPr lang="en-US" sz="2000" dirty="0" smtClean="0"/>
              <a:t>an </a:t>
            </a:r>
            <a:r>
              <a:rPr lang="en-US" sz="2000" dirty="0"/>
              <a:t>exploit this access point, using techniques like </a:t>
            </a:r>
            <a:r>
              <a:rPr lang="en-US" sz="2000" b="1" dirty="0"/>
              <a:t>VPN compromise, phishing, or exploiting weak credentials</a:t>
            </a:r>
            <a:r>
              <a:rPr lang="en-US" sz="2000" dirty="0" smtClean="0"/>
              <a:t>.</a:t>
            </a:r>
            <a:endParaRPr lang="en-US" sz="2000" dirty="0"/>
          </a:p>
        </p:txBody>
      </p:sp>
      <p:sp>
        <p:nvSpPr>
          <p:cNvPr id="6" name="Rectangle 5"/>
          <p:cNvSpPr/>
          <p:nvPr/>
        </p:nvSpPr>
        <p:spPr>
          <a:xfrm>
            <a:off x="5427133" y="2500422"/>
            <a:ext cx="5816599" cy="3170099"/>
          </a:xfrm>
          <a:prstGeom prst="rect">
            <a:avLst/>
          </a:prstGeom>
        </p:spPr>
        <p:txBody>
          <a:bodyPr wrap="square">
            <a:spAutoFit/>
          </a:bodyPr>
          <a:lstStyle/>
          <a:p>
            <a:pPr lvl="0"/>
            <a:r>
              <a:rPr lang="en-US" sz="2000" b="1" dirty="0"/>
              <a:t>Third-Party Vendor Risks</a:t>
            </a:r>
            <a:r>
              <a:rPr lang="en-US" sz="2000" dirty="0" smtClean="0"/>
              <a:t>:</a:t>
            </a:r>
          </a:p>
          <a:p>
            <a:pPr lvl="0"/>
            <a:endParaRPr lang="en-US" sz="2000" dirty="0"/>
          </a:p>
          <a:p>
            <a:pPr marL="285750" lvl="0" indent="-285750">
              <a:buFont typeface="Wingdings" pitchFamily="2" charset="2"/>
              <a:buChar char="ü"/>
            </a:pPr>
            <a:r>
              <a:rPr lang="en-US" sz="2000" dirty="0"/>
              <a:t>Many ICS environments depend on third-party vendors for software, hardware, or service contracts. </a:t>
            </a:r>
            <a:endParaRPr lang="en-US" sz="2000" dirty="0" smtClean="0"/>
          </a:p>
          <a:p>
            <a:pPr marL="285750" lvl="0" indent="-285750">
              <a:buFont typeface="Wingdings" pitchFamily="2" charset="2"/>
              <a:buChar char="ü"/>
            </a:pPr>
            <a:r>
              <a:rPr lang="en-US" sz="2000" dirty="0" smtClean="0"/>
              <a:t>If </a:t>
            </a:r>
            <a:r>
              <a:rPr lang="en-US" sz="2000" dirty="0"/>
              <a:t>these vendors’ systems are compromised, it can lead to an attack on the ICS infrastructure. </a:t>
            </a:r>
          </a:p>
          <a:p>
            <a:pPr marL="285750" lvl="0" indent="-285750">
              <a:buFont typeface="Wingdings" pitchFamily="2" charset="2"/>
              <a:buChar char="ü"/>
            </a:pPr>
            <a:r>
              <a:rPr lang="en-US" sz="2000" dirty="0"/>
              <a:t>For example, an attack on a vendor’s supply chain could lead to the introduction of malware into the ICS environment (like the </a:t>
            </a:r>
            <a:r>
              <a:rPr lang="en-US" sz="2000" b="1" dirty="0" err="1"/>
              <a:t>Stuxnet</a:t>
            </a:r>
            <a:r>
              <a:rPr lang="en-US" sz="2000" dirty="0"/>
              <a:t> attack).</a:t>
            </a:r>
          </a:p>
        </p:txBody>
      </p:sp>
    </p:spTree>
    <p:extLst>
      <p:ext uri="{BB962C8B-B14F-4D97-AF65-F5344CB8AC3E}">
        <p14:creationId xmlns:p14="http://schemas.microsoft.com/office/powerpoint/2010/main" val="2189840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218" y="477779"/>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3240697" y="831333"/>
            <a:ext cx="4352730" cy="523220"/>
          </a:xfrm>
          <a:prstGeom prst="rect">
            <a:avLst/>
          </a:prstGeom>
        </p:spPr>
        <p:txBody>
          <a:bodyPr wrap="none">
            <a:spAutoFit/>
          </a:bodyPr>
          <a:lstStyle/>
          <a:p>
            <a:r>
              <a:rPr lang="en-US" sz="2800" b="1" dirty="0" err="1" smtClean="0">
                <a:latin typeface="+mj-lt"/>
              </a:rPr>
              <a:t>Cont</a:t>
            </a:r>
            <a:r>
              <a:rPr lang="en-US" sz="2800" b="1" dirty="0" smtClean="0">
                <a:latin typeface="+mj-lt"/>
              </a:rPr>
              <a:t>…ICS </a:t>
            </a:r>
            <a:r>
              <a:rPr lang="en-US" sz="2800" b="1" dirty="0">
                <a:latin typeface="+mj-lt"/>
              </a:rPr>
              <a:t>Security Challenges</a:t>
            </a:r>
            <a:endParaRPr lang="en-US" sz="2800" dirty="0">
              <a:latin typeface="+mj-lt"/>
            </a:endParaRPr>
          </a:p>
        </p:txBody>
      </p:sp>
      <p:sp>
        <p:nvSpPr>
          <p:cNvPr id="6" name="Rectangle 5"/>
          <p:cNvSpPr/>
          <p:nvPr/>
        </p:nvSpPr>
        <p:spPr>
          <a:xfrm>
            <a:off x="177800" y="1803218"/>
            <a:ext cx="5071533" cy="3785652"/>
          </a:xfrm>
          <a:prstGeom prst="rect">
            <a:avLst/>
          </a:prstGeom>
        </p:spPr>
        <p:txBody>
          <a:bodyPr wrap="square">
            <a:spAutoFit/>
          </a:bodyPr>
          <a:lstStyle/>
          <a:p>
            <a:r>
              <a:rPr lang="en-US" sz="2000" b="1" dirty="0"/>
              <a:t>Difficulty in Detecting </a:t>
            </a:r>
            <a:r>
              <a:rPr lang="en-US" sz="2000" b="1" dirty="0" smtClean="0"/>
              <a:t>Attacks</a:t>
            </a:r>
          </a:p>
          <a:p>
            <a:endParaRPr lang="en-US" sz="2000" dirty="0"/>
          </a:p>
          <a:p>
            <a:pPr lvl="0"/>
            <a:r>
              <a:rPr lang="en-US" sz="2000" b="1" dirty="0"/>
              <a:t>Anomaly Detection in </a:t>
            </a:r>
            <a:r>
              <a:rPr lang="en-US" sz="2000" b="1" dirty="0" smtClean="0"/>
              <a:t>ICS</a:t>
            </a:r>
            <a:r>
              <a:rPr lang="en-US" sz="2000" dirty="0" smtClean="0"/>
              <a:t>:</a:t>
            </a:r>
          </a:p>
          <a:p>
            <a:pPr lvl="0"/>
            <a:endParaRPr lang="en-US" sz="2000" dirty="0"/>
          </a:p>
          <a:p>
            <a:pPr marL="342900" lvl="0" indent="-342900">
              <a:buFont typeface="Wingdings" pitchFamily="2" charset="2"/>
              <a:buChar char="ü"/>
            </a:pPr>
            <a:r>
              <a:rPr lang="en-US" sz="2000" dirty="0" smtClean="0"/>
              <a:t>Unlike </a:t>
            </a:r>
            <a:r>
              <a:rPr lang="en-US" sz="2000" dirty="0"/>
              <a:t>traditional IT systems, ICS systems are often designed to operate with minimal deviation</a:t>
            </a:r>
            <a:r>
              <a:rPr lang="en-US" sz="2000" dirty="0" smtClean="0"/>
              <a:t>.</a:t>
            </a:r>
          </a:p>
          <a:p>
            <a:pPr marL="342900" lvl="0" indent="-342900">
              <a:buFont typeface="Wingdings" pitchFamily="2" charset="2"/>
              <a:buChar char="ü"/>
            </a:pPr>
            <a:r>
              <a:rPr lang="en-US" sz="2000" dirty="0" smtClean="0"/>
              <a:t> </a:t>
            </a:r>
            <a:r>
              <a:rPr lang="en-US" sz="2000" dirty="0"/>
              <a:t>This makes it difficult to detect unusual or anomalous behavior. </a:t>
            </a:r>
            <a:endParaRPr lang="en-US" sz="2000" dirty="0" smtClean="0"/>
          </a:p>
          <a:p>
            <a:pPr marL="342900" lvl="0" indent="-342900">
              <a:buFont typeface="Wingdings" pitchFamily="2" charset="2"/>
              <a:buChar char="ü"/>
            </a:pPr>
            <a:r>
              <a:rPr lang="en-US" sz="2000" dirty="0" err="1" smtClean="0"/>
              <a:t>Cyberattacks</a:t>
            </a:r>
            <a:r>
              <a:rPr lang="en-US" sz="2000" dirty="0" smtClean="0"/>
              <a:t> </a:t>
            </a:r>
            <a:r>
              <a:rPr lang="en-US" sz="2000" dirty="0"/>
              <a:t>on ICS may not immediately disrupt system performance, which can delay detection and response</a:t>
            </a:r>
            <a:r>
              <a:rPr lang="en-US" sz="2000" dirty="0" smtClean="0"/>
              <a:t>.</a:t>
            </a:r>
            <a:endParaRPr lang="en-US" sz="2000" dirty="0"/>
          </a:p>
        </p:txBody>
      </p:sp>
      <p:sp>
        <p:nvSpPr>
          <p:cNvPr id="3" name="Rectangle 2"/>
          <p:cNvSpPr/>
          <p:nvPr/>
        </p:nvSpPr>
        <p:spPr>
          <a:xfrm>
            <a:off x="5325533" y="2418771"/>
            <a:ext cx="5706535" cy="3170099"/>
          </a:xfrm>
          <a:prstGeom prst="rect">
            <a:avLst/>
          </a:prstGeom>
        </p:spPr>
        <p:txBody>
          <a:bodyPr wrap="square">
            <a:spAutoFit/>
          </a:bodyPr>
          <a:lstStyle/>
          <a:p>
            <a:pPr lvl="0"/>
            <a:r>
              <a:rPr lang="en-US" sz="2000" b="1" dirty="0"/>
              <a:t>Lack of Effective Monitoring</a:t>
            </a:r>
            <a:r>
              <a:rPr lang="en-US" sz="2000" dirty="0" smtClean="0"/>
              <a:t>:</a:t>
            </a:r>
          </a:p>
          <a:p>
            <a:pPr lvl="0"/>
            <a:endParaRPr lang="en-US" sz="2000" dirty="0"/>
          </a:p>
          <a:p>
            <a:pPr marL="342900" lvl="0" indent="-342900">
              <a:buFont typeface="Wingdings" pitchFamily="2" charset="2"/>
              <a:buChar char="ü"/>
            </a:pPr>
            <a:r>
              <a:rPr lang="en-US" sz="2000" dirty="0"/>
              <a:t>Many ICS environments do not have sufficient monitoring capabilities. </a:t>
            </a:r>
          </a:p>
          <a:p>
            <a:pPr marL="342900" lvl="0" indent="-342900">
              <a:buFont typeface="Wingdings" pitchFamily="2" charset="2"/>
              <a:buChar char="ü"/>
            </a:pPr>
            <a:r>
              <a:rPr lang="en-US" sz="2000" dirty="0"/>
              <a:t>There is often little or no logging of activities, making it hard to track unauthorized access or unusual behavior. </a:t>
            </a:r>
          </a:p>
          <a:p>
            <a:pPr marL="342900" lvl="0" indent="-342900">
              <a:buFont typeface="Wingdings" pitchFamily="2" charset="2"/>
              <a:buChar char="ü"/>
            </a:pPr>
            <a:r>
              <a:rPr lang="en-US" sz="2000" dirty="0"/>
              <a:t>Even when monitoring is in place, it may not have the specificity or granularity needed to detect ICS-specific threats.</a:t>
            </a:r>
          </a:p>
        </p:txBody>
      </p:sp>
    </p:spTree>
    <p:extLst>
      <p:ext uri="{BB962C8B-B14F-4D97-AF65-F5344CB8AC3E}">
        <p14:creationId xmlns:p14="http://schemas.microsoft.com/office/powerpoint/2010/main" val="2721541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218" y="477779"/>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096770" y="1828505"/>
            <a:ext cx="5194300" cy="2827866"/>
          </a:xfrm>
        </p:spPr>
        <p:txBody>
          <a:bodyPr>
            <a:noAutofit/>
          </a:bodyPr>
          <a:lstStyle/>
          <a:p>
            <a:pPr marL="342900" lvl="0" indent="-342900">
              <a:buFont typeface="Wingdings" pitchFamily="2" charset="2"/>
              <a:buChar char="ü"/>
            </a:pPr>
            <a:endParaRPr lang="en-US" sz="2000" dirty="0" smtClean="0"/>
          </a:p>
          <a:p>
            <a:pPr algn="l"/>
            <a:r>
              <a:rPr lang="en-US" sz="2000" b="1" dirty="0" smtClean="0"/>
              <a:t>IT-OT </a:t>
            </a:r>
            <a:r>
              <a:rPr lang="en-US" sz="2000" b="1" dirty="0"/>
              <a:t>Convergence</a:t>
            </a:r>
            <a:endParaRPr lang="en-US" sz="2000" dirty="0"/>
          </a:p>
          <a:p>
            <a:pPr marL="342900" lvl="0" indent="-342900" algn="l">
              <a:buFont typeface="Wingdings" pitchFamily="2" charset="2"/>
              <a:buChar char="ü"/>
            </a:pPr>
            <a:r>
              <a:rPr lang="en-US" sz="2000" dirty="0"/>
              <a:t>Increased integration between </a:t>
            </a:r>
            <a:r>
              <a:rPr lang="en-US" sz="2000" b="1" dirty="0"/>
              <a:t>Operational Technology (OT)</a:t>
            </a:r>
            <a:r>
              <a:rPr lang="en-US" sz="2000" dirty="0"/>
              <a:t> and </a:t>
            </a:r>
            <a:r>
              <a:rPr lang="en-US" sz="2000" b="1" dirty="0"/>
              <a:t>Information Technology (IT)</a:t>
            </a:r>
            <a:r>
              <a:rPr lang="en-US" sz="2000" dirty="0"/>
              <a:t> expands attack surfaces.</a:t>
            </a:r>
          </a:p>
          <a:p>
            <a:pPr marL="342900" lvl="0" indent="-342900" algn="l">
              <a:buFont typeface="Wingdings" pitchFamily="2" charset="2"/>
              <a:buChar char="ü"/>
            </a:pPr>
            <a:r>
              <a:rPr lang="en-US" sz="2000" dirty="0"/>
              <a:t>Traditional </a:t>
            </a:r>
            <a:r>
              <a:rPr lang="en-US" sz="2000" b="1" dirty="0"/>
              <a:t>IT security tools</a:t>
            </a:r>
            <a:r>
              <a:rPr lang="en-US" sz="2000" dirty="0"/>
              <a:t> (e.g., antivirus) are not always compatible with ICS.</a:t>
            </a:r>
          </a:p>
          <a:p>
            <a:pPr lvl="0"/>
            <a:endParaRPr lang="en-US" sz="2000" dirty="0"/>
          </a:p>
          <a:p>
            <a:pPr marL="342900" indent="-342900" algn="l">
              <a:lnSpc>
                <a:spcPct val="150000"/>
              </a:lnSpc>
              <a:buFont typeface="Wingdings" panose="05000000000000000000" pitchFamily="2" charset="2"/>
              <a:buChar char="ü"/>
            </a:pPr>
            <a:endParaRPr lang="en-US" sz="2000" dirty="0" smtClean="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3562430" y="704334"/>
            <a:ext cx="6385210" cy="523220"/>
          </a:xfrm>
          <a:prstGeom prst="rect">
            <a:avLst/>
          </a:prstGeom>
        </p:spPr>
        <p:txBody>
          <a:bodyPr wrap="none">
            <a:spAutoFit/>
          </a:bodyPr>
          <a:lstStyle/>
          <a:p>
            <a:r>
              <a:rPr lang="en-US" sz="2800" b="1" dirty="0" smtClean="0">
                <a:latin typeface="+mj-lt"/>
              </a:rPr>
              <a:t>Summery of </a:t>
            </a:r>
            <a:r>
              <a:rPr lang="en-US" sz="2800" b="1" dirty="0">
                <a:latin typeface="+mj-lt"/>
              </a:rPr>
              <a:t>Cybersecurity Challenges in ICS</a:t>
            </a:r>
            <a:endParaRPr lang="en-US" sz="2800" dirty="0">
              <a:latin typeface="+mj-lt"/>
            </a:endParaRPr>
          </a:p>
        </p:txBody>
      </p:sp>
      <p:sp>
        <p:nvSpPr>
          <p:cNvPr id="6" name="Rectangle 5"/>
          <p:cNvSpPr/>
          <p:nvPr/>
        </p:nvSpPr>
        <p:spPr>
          <a:xfrm>
            <a:off x="211667" y="1617137"/>
            <a:ext cx="5715000" cy="4093428"/>
          </a:xfrm>
          <a:prstGeom prst="rect">
            <a:avLst/>
          </a:prstGeom>
        </p:spPr>
        <p:txBody>
          <a:bodyPr wrap="square">
            <a:spAutoFit/>
          </a:bodyPr>
          <a:lstStyle/>
          <a:p>
            <a:r>
              <a:rPr lang="en-US" sz="2000" b="1" dirty="0"/>
              <a:t>Unlike traditional IT systems, securing ICS presents unique challenges</a:t>
            </a:r>
            <a:r>
              <a:rPr lang="en-US" sz="2000" b="1" dirty="0" smtClean="0"/>
              <a:t>:</a:t>
            </a:r>
          </a:p>
          <a:p>
            <a:endParaRPr lang="en-US" sz="2000" b="1" dirty="0"/>
          </a:p>
          <a:p>
            <a:r>
              <a:rPr lang="en-US" sz="2000" b="1" dirty="0"/>
              <a:t> Availability vs. Security</a:t>
            </a:r>
            <a:endParaRPr lang="en-US" sz="2000" dirty="0"/>
          </a:p>
          <a:p>
            <a:pPr marL="342900" lvl="0" indent="-342900">
              <a:buFont typeface="Wingdings" pitchFamily="2" charset="2"/>
              <a:buChar char="ü"/>
            </a:pPr>
            <a:r>
              <a:rPr lang="en-US" sz="2000" b="1" dirty="0"/>
              <a:t>ICS prioritizes availability</a:t>
            </a:r>
            <a:r>
              <a:rPr lang="en-US" sz="2000" dirty="0"/>
              <a:t> (99.999% uptime) over security.</a:t>
            </a:r>
          </a:p>
          <a:p>
            <a:pPr marL="342900" lvl="0" indent="-342900">
              <a:buFont typeface="Wingdings" pitchFamily="2" charset="2"/>
              <a:buChar char="ü"/>
            </a:pPr>
            <a:r>
              <a:rPr lang="en-US" sz="2000" dirty="0"/>
              <a:t>Downtime can lead to catastrophic failures (e.g., power grid blackouts).</a:t>
            </a:r>
          </a:p>
          <a:p>
            <a:r>
              <a:rPr lang="en-US" sz="2000" b="1" dirty="0"/>
              <a:t> Legacy Systems with Poor Security</a:t>
            </a:r>
            <a:endParaRPr lang="en-US" sz="2000" dirty="0"/>
          </a:p>
          <a:p>
            <a:pPr marL="342900" lvl="0" indent="-342900">
              <a:buFont typeface="Wingdings" pitchFamily="2" charset="2"/>
              <a:buChar char="ü"/>
            </a:pPr>
            <a:r>
              <a:rPr lang="en-US" sz="2000" dirty="0"/>
              <a:t>Many ICS components run on </a:t>
            </a:r>
            <a:r>
              <a:rPr lang="en-US" sz="2000" b="1" dirty="0"/>
              <a:t>outdated operating systems</a:t>
            </a:r>
            <a:r>
              <a:rPr lang="en-US" sz="2000" dirty="0"/>
              <a:t> (e.g., Windows XP).</a:t>
            </a:r>
          </a:p>
          <a:p>
            <a:pPr marL="342900" lvl="0" indent="-342900">
              <a:buFont typeface="Wingdings" pitchFamily="2" charset="2"/>
              <a:buChar char="ü"/>
            </a:pPr>
            <a:r>
              <a:rPr lang="en-US" sz="2000" dirty="0"/>
              <a:t>Lack of </a:t>
            </a:r>
            <a:r>
              <a:rPr lang="en-US" sz="2000" b="1" dirty="0"/>
              <a:t>encryption</a:t>
            </a:r>
            <a:r>
              <a:rPr lang="en-US" sz="2000" dirty="0"/>
              <a:t> and </a:t>
            </a:r>
            <a:r>
              <a:rPr lang="en-US" sz="2000" b="1" dirty="0"/>
              <a:t>authentication mechanisms</a:t>
            </a:r>
            <a:r>
              <a:rPr lang="en-US" sz="2000" dirty="0"/>
              <a:t>.</a:t>
            </a:r>
          </a:p>
        </p:txBody>
      </p:sp>
    </p:spTree>
    <p:extLst>
      <p:ext uri="{BB962C8B-B14F-4D97-AF65-F5344CB8AC3E}">
        <p14:creationId xmlns:p14="http://schemas.microsoft.com/office/powerpoint/2010/main" val="340707202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218" y="477779"/>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943600" y="1763183"/>
            <a:ext cx="5313026" cy="2827866"/>
          </a:xfrm>
        </p:spPr>
        <p:txBody>
          <a:bodyPr>
            <a:noAutofit/>
          </a:bodyPr>
          <a:lstStyle/>
          <a:p>
            <a:pPr marL="342900" lvl="0" indent="-342900">
              <a:buFont typeface="Wingdings" pitchFamily="2" charset="2"/>
              <a:buChar char="ü"/>
            </a:pPr>
            <a:endParaRPr lang="en-US" sz="2000" dirty="0" smtClean="0"/>
          </a:p>
          <a:p>
            <a:pPr lvl="0" algn="l"/>
            <a:r>
              <a:rPr lang="en-US" sz="2000" b="1" dirty="0" smtClean="0"/>
              <a:t>Use </a:t>
            </a:r>
            <a:r>
              <a:rPr lang="en-US" sz="2000" b="1" dirty="0"/>
              <a:t>of Insecure Industrial </a:t>
            </a:r>
            <a:r>
              <a:rPr lang="en-US" sz="2000" b="1" dirty="0" smtClean="0"/>
              <a:t>Protocols</a:t>
            </a:r>
          </a:p>
          <a:p>
            <a:pPr lvl="0" algn="l"/>
            <a:endParaRPr lang="en-US" sz="2000" dirty="0"/>
          </a:p>
          <a:p>
            <a:pPr marL="342900" lvl="0" indent="-342900" algn="l">
              <a:buFont typeface="Wingdings" pitchFamily="2" charset="2"/>
              <a:buChar char="ü"/>
            </a:pPr>
            <a:r>
              <a:rPr lang="en-US" sz="2000" dirty="0"/>
              <a:t>ICS uses </a:t>
            </a:r>
            <a:r>
              <a:rPr lang="en-US" sz="2000" b="1" dirty="0"/>
              <a:t>legacy protocols</a:t>
            </a:r>
            <a:r>
              <a:rPr lang="en-US" sz="2000" dirty="0"/>
              <a:t> (Modbus, DNP3, </a:t>
            </a:r>
            <a:r>
              <a:rPr lang="en-US" sz="2000" dirty="0" err="1"/>
              <a:t>BACnet</a:t>
            </a:r>
            <a:r>
              <a:rPr lang="en-US" sz="2000" dirty="0"/>
              <a:t>) that lack security features like </a:t>
            </a:r>
            <a:r>
              <a:rPr lang="en-US" sz="2000" b="1" dirty="0"/>
              <a:t>encryption or authentication</a:t>
            </a:r>
            <a:r>
              <a:rPr lang="en-US" sz="2000" dirty="0"/>
              <a:t>.</a:t>
            </a:r>
          </a:p>
          <a:p>
            <a:pPr marL="342900" lvl="0" indent="-342900" algn="l">
              <a:buFont typeface="Wingdings" pitchFamily="2" charset="2"/>
              <a:buChar char="ü"/>
            </a:pPr>
            <a:r>
              <a:rPr lang="en-US" sz="2000" dirty="0"/>
              <a:t>Attackers can easily </a:t>
            </a:r>
            <a:r>
              <a:rPr lang="en-US" sz="2000" b="1" dirty="0"/>
              <a:t>spoof commands</a:t>
            </a:r>
            <a:r>
              <a:rPr lang="en-US" sz="2000" dirty="0"/>
              <a:t> or inject malicious data.</a:t>
            </a:r>
          </a:p>
          <a:p>
            <a:pPr lvl="0"/>
            <a:endParaRPr lang="en-US" sz="2000" dirty="0"/>
          </a:p>
          <a:p>
            <a:pPr marL="342900" indent="-342900" algn="l">
              <a:lnSpc>
                <a:spcPct val="150000"/>
              </a:lnSpc>
              <a:buFont typeface="Wingdings" panose="05000000000000000000" pitchFamily="2" charset="2"/>
              <a:buChar char="ü"/>
            </a:pPr>
            <a:endParaRPr lang="en-US" sz="2000" dirty="0" smtClean="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2933780" y="1016744"/>
            <a:ext cx="7313028" cy="523220"/>
          </a:xfrm>
          <a:prstGeom prst="rect">
            <a:avLst/>
          </a:prstGeom>
        </p:spPr>
        <p:txBody>
          <a:bodyPr wrap="none">
            <a:spAutoFit/>
          </a:bodyPr>
          <a:lstStyle/>
          <a:p>
            <a:r>
              <a:rPr lang="en-US" sz="2800" b="1" dirty="0" err="1" smtClean="0">
                <a:latin typeface="+mj-lt"/>
              </a:rPr>
              <a:t>Cont</a:t>
            </a:r>
            <a:r>
              <a:rPr lang="en-US" sz="2800" b="1" dirty="0" smtClean="0">
                <a:latin typeface="+mj-lt"/>
              </a:rPr>
              <a:t>…Summery </a:t>
            </a:r>
            <a:r>
              <a:rPr lang="en-US" sz="2800" b="1" dirty="0">
                <a:latin typeface="+mj-lt"/>
              </a:rPr>
              <a:t>of Cybersecurity Challenges in ICS</a:t>
            </a:r>
            <a:endParaRPr lang="en-US" sz="2800" dirty="0">
              <a:latin typeface="+mj-lt"/>
            </a:endParaRPr>
          </a:p>
        </p:txBody>
      </p:sp>
      <p:sp>
        <p:nvSpPr>
          <p:cNvPr id="6" name="Rectangle 5"/>
          <p:cNvSpPr/>
          <p:nvPr/>
        </p:nvSpPr>
        <p:spPr>
          <a:xfrm>
            <a:off x="516466" y="2225937"/>
            <a:ext cx="5054600" cy="1938992"/>
          </a:xfrm>
          <a:prstGeom prst="rect">
            <a:avLst/>
          </a:prstGeom>
        </p:spPr>
        <p:txBody>
          <a:bodyPr wrap="square">
            <a:spAutoFit/>
          </a:bodyPr>
          <a:lstStyle/>
          <a:p>
            <a:r>
              <a:rPr lang="en-US" sz="2000" b="1" dirty="0"/>
              <a:t>Limited Patching and </a:t>
            </a:r>
            <a:r>
              <a:rPr lang="en-US" sz="2000" b="1" dirty="0" smtClean="0"/>
              <a:t>Maintenance</a:t>
            </a:r>
          </a:p>
          <a:p>
            <a:endParaRPr lang="en-US" sz="2000" dirty="0"/>
          </a:p>
          <a:p>
            <a:pPr marL="342900" lvl="0" indent="-342900">
              <a:buFont typeface="Wingdings" pitchFamily="2" charset="2"/>
              <a:buChar char="ü"/>
            </a:pPr>
            <a:r>
              <a:rPr lang="en-US" sz="2000" dirty="0"/>
              <a:t>ICS devices operate </a:t>
            </a:r>
            <a:r>
              <a:rPr lang="en-US" sz="2000" b="1" dirty="0"/>
              <a:t>24/7</a:t>
            </a:r>
            <a:r>
              <a:rPr lang="en-US" sz="2000" dirty="0"/>
              <a:t>, making regular updates difficult.</a:t>
            </a:r>
          </a:p>
          <a:p>
            <a:pPr marL="342900" lvl="0" indent="-342900">
              <a:buFont typeface="Wingdings" pitchFamily="2" charset="2"/>
              <a:buChar char="ü"/>
            </a:pPr>
            <a:r>
              <a:rPr lang="en-US" sz="2000" dirty="0"/>
              <a:t>Applying patches requires </a:t>
            </a:r>
            <a:r>
              <a:rPr lang="en-US" sz="2000" b="1" dirty="0"/>
              <a:t>extensive testing</a:t>
            </a:r>
            <a:r>
              <a:rPr lang="en-US" sz="2000" dirty="0"/>
              <a:t> to avoid operational disruptions.</a:t>
            </a:r>
          </a:p>
        </p:txBody>
      </p:sp>
    </p:spTree>
    <p:extLst>
      <p:ext uri="{BB962C8B-B14F-4D97-AF65-F5344CB8AC3E}">
        <p14:creationId xmlns:p14="http://schemas.microsoft.com/office/powerpoint/2010/main" val="32312525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68218" y="477779"/>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5943600" y="1763183"/>
            <a:ext cx="5313026" cy="2827866"/>
          </a:xfrm>
        </p:spPr>
        <p:txBody>
          <a:bodyPr>
            <a:noAutofit/>
          </a:bodyPr>
          <a:lstStyle/>
          <a:p>
            <a:pPr marL="342900" lvl="0" indent="-342900">
              <a:buFont typeface="Wingdings" pitchFamily="2" charset="2"/>
              <a:buChar char="ü"/>
            </a:pPr>
            <a:endParaRPr lang="en-US" sz="2000" dirty="0" smtClean="0"/>
          </a:p>
          <a:p>
            <a:pPr lvl="0"/>
            <a:endParaRPr lang="en-US" sz="2000" dirty="0"/>
          </a:p>
          <a:p>
            <a:pPr marL="342900" indent="-342900" algn="l">
              <a:lnSpc>
                <a:spcPct val="150000"/>
              </a:lnSpc>
              <a:buFont typeface="Wingdings" panose="05000000000000000000" pitchFamily="2" charset="2"/>
              <a:buChar char="ü"/>
            </a:pPr>
            <a:endParaRPr lang="en-US" sz="2000" dirty="0" smtClean="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2882228" y="949868"/>
            <a:ext cx="6385210" cy="523220"/>
          </a:xfrm>
          <a:prstGeom prst="rect">
            <a:avLst/>
          </a:prstGeom>
        </p:spPr>
        <p:txBody>
          <a:bodyPr wrap="none">
            <a:spAutoFit/>
          </a:bodyPr>
          <a:lstStyle/>
          <a:p>
            <a:r>
              <a:rPr lang="en-US" sz="2800" b="1" dirty="0">
                <a:latin typeface="+mj-lt"/>
              </a:rPr>
              <a:t>Summery of Cybersecurity Challenges in ICS</a:t>
            </a:r>
            <a:endParaRPr lang="en-US" sz="2800" dirty="0">
              <a:latin typeface="+mj-lt"/>
            </a:endParaRPr>
          </a:p>
        </p:txBody>
      </p:sp>
      <p:sp>
        <p:nvSpPr>
          <p:cNvPr id="7" name="Rectangle 6"/>
          <p:cNvSpPr/>
          <p:nvPr/>
        </p:nvSpPr>
        <p:spPr>
          <a:xfrm>
            <a:off x="1871133" y="2297837"/>
            <a:ext cx="8407400" cy="3170099"/>
          </a:xfrm>
          <a:prstGeom prst="rect">
            <a:avLst/>
          </a:prstGeom>
        </p:spPr>
        <p:txBody>
          <a:bodyPr wrap="square">
            <a:spAutoFit/>
          </a:bodyPr>
          <a:lstStyle/>
          <a:p>
            <a:pPr marL="342900" indent="-342900">
              <a:buFont typeface="Wingdings" pitchFamily="2" charset="2"/>
              <a:buChar char="ü"/>
            </a:pPr>
            <a:r>
              <a:rPr lang="en-US" sz="2000" dirty="0"/>
              <a:t>Securing ICS is a complex, ongoing challenge that requires addressing </a:t>
            </a:r>
            <a:r>
              <a:rPr lang="en-US" sz="2000" b="1" dirty="0"/>
              <a:t>both technological and organizational </a:t>
            </a:r>
            <a:r>
              <a:rPr lang="en-US" sz="2000" b="1" dirty="0" smtClean="0"/>
              <a:t>difficulties</a:t>
            </a:r>
            <a:r>
              <a:rPr lang="en-US" sz="2000" dirty="0" smtClean="0"/>
              <a:t>. </a:t>
            </a:r>
          </a:p>
          <a:p>
            <a:pPr marL="342900" indent="-342900">
              <a:buFont typeface="Wingdings" pitchFamily="2" charset="2"/>
              <a:buChar char="ü"/>
            </a:pPr>
            <a:r>
              <a:rPr lang="en-US" sz="2000" dirty="0" smtClean="0"/>
              <a:t>With </a:t>
            </a:r>
            <a:r>
              <a:rPr lang="en-US" sz="2000" dirty="0"/>
              <a:t>legacy systems, limited resources, regulatory gaps, and the integration of IT and OT, ICS security demands specialized knowledge, continuous vigilance, and a multi-layered security approach</a:t>
            </a:r>
            <a:r>
              <a:rPr lang="en-US" sz="2000" dirty="0" smtClean="0"/>
              <a:t>.</a:t>
            </a:r>
          </a:p>
          <a:p>
            <a:pPr marL="342900" indent="-342900">
              <a:buFont typeface="Wingdings" pitchFamily="2" charset="2"/>
              <a:buChar char="ü"/>
            </a:pPr>
            <a:r>
              <a:rPr lang="en-US" sz="2000" dirty="0"/>
              <a:t>These challenges highlight the need for tailored cybersecurity strategies, enhanced awareness, and collaborative efforts across industries to strengthen the resilience of ICS environments against evolving cyber threats.</a:t>
            </a:r>
          </a:p>
          <a:p>
            <a:pPr marL="342900" indent="-342900">
              <a:buFont typeface="Wingdings" pitchFamily="2" charset="2"/>
              <a:buChar char="ü"/>
            </a:pPr>
            <a:endParaRPr lang="en-US" sz="2000" dirty="0"/>
          </a:p>
        </p:txBody>
      </p:sp>
    </p:spTree>
    <p:extLst>
      <p:ext uri="{BB962C8B-B14F-4D97-AF65-F5344CB8AC3E}">
        <p14:creationId xmlns:p14="http://schemas.microsoft.com/office/powerpoint/2010/main" val="38871093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1056" y="634798"/>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800" b="1" dirty="0"/>
              <a:t>ICS Cyber Security Best Practices</a:t>
            </a:r>
            <a:endParaRPr lang="en-US" sz="28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6426201" y="2556457"/>
            <a:ext cx="4719878" cy="4301543"/>
          </a:xfrm>
        </p:spPr>
        <p:txBody>
          <a:bodyPr>
            <a:noAutofit/>
          </a:bodyPr>
          <a:lstStyle/>
          <a:p>
            <a:pPr algn="l"/>
            <a:r>
              <a:rPr lang="en-US" sz="2000" b="1" dirty="0" smtClean="0"/>
              <a:t>Patch </a:t>
            </a:r>
            <a:r>
              <a:rPr lang="en-US" sz="2000" b="1" dirty="0"/>
              <a:t>and Vulnerability Management</a:t>
            </a:r>
            <a:endParaRPr lang="en-US" sz="2000" dirty="0"/>
          </a:p>
          <a:p>
            <a:pPr marL="342900" lvl="0" indent="-342900" algn="l">
              <a:buFont typeface="Wingdings" pitchFamily="2" charset="2"/>
              <a:buChar char="ü"/>
            </a:pPr>
            <a:r>
              <a:rPr lang="en-US" sz="2000" dirty="0"/>
              <a:t>Regularly update ICS software, firmware, and operating systems.</a:t>
            </a:r>
          </a:p>
          <a:p>
            <a:pPr marL="342900" lvl="0" indent="-342900" algn="l">
              <a:buFont typeface="Wingdings" pitchFamily="2" charset="2"/>
              <a:buChar char="ü"/>
            </a:pPr>
            <a:r>
              <a:rPr lang="en-US" sz="2000" dirty="0"/>
              <a:t>Conduct </a:t>
            </a:r>
            <a:r>
              <a:rPr lang="en-US" sz="2000" b="1" dirty="0"/>
              <a:t>risk-based patching</a:t>
            </a:r>
            <a:r>
              <a:rPr lang="en-US" sz="2000" dirty="0"/>
              <a:t> to minimize operational impact.</a:t>
            </a:r>
          </a:p>
          <a:p>
            <a:pPr marL="342900" indent="-342900" algn="l">
              <a:lnSpc>
                <a:spcPct val="150000"/>
              </a:lnSpc>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347134" y="1801803"/>
            <a:ext cx="5926666" cy="5016758"/>
          </a:xfrm>
          <a:prstGeom prst="rect">
            <a:avLst/>
          </a:prstGeom>
        </p:spPr>
        <p:txBody>
          <a:bodyPr wrap="square">
            <a:spAutoFit/>
          </a:bodyPr>
          <a:lstStyle/>
          <a:p>
            <a:r>
              <a:rPr lang="en-US" sz="2000" dirty="0"/>
              <a:t>To mitigate risks, organizations should adopt a </a:t>
            </a:r>
            <a:r>
              <a:rPr lang="en-US" sz="2000" b="1" dirty="0"/>
              <a:t>layered security approach</a:t>
            </a:r>
            <a:r>
              <a:rPr lang="en-US" sz="2000" dirty="0" smtClean="0"/>
              <a:t>:</a:t>
            </a:r>
          </a:p>
          <a:p>
            <a:endParaRPr lang="en-US" sz="2000" dirty="0"/>
          </a:p>
          <a:p>
            <a:r>
              <a:rPr lang="en-US" sz="2000" b="1" dirty="0"/>
              <a:t>Network </a:t>
            </a:r>
            <a:r>
              <a:rPr lang="en-US" sz="2000" b="1" dirty="0" smtClean="0"/>
              <a:t>Segmentation</a:t>
            </a:r>
          </a:p>
          <a:p>
            <a:endParaRPr lang="en-US" sz="2000" dirty="0"/>
          </a:p>
          <a:p>
            <a:pPr lvl="0"/>
            <a:r>
              <a:rPr lang="en-US" sz="2000" b="1" dirty="0"/>
              <a:t>Air-gap critical ICS networks</a:t>
            </a:r>
            <a:r>
              <a:rPr lang="en-US" sz="2000" dirty="0"/>
              <a:t> from external connections.</a:t>
            </a:r>
          </a:p>
          <a:p>
            <a:pPr marL="342900" lvl="0" indent="-342900">
              <a:buFont typeface="Wingdings" pitchFamily="2" charset="2"/>
              <a:buChar char="ü"/>
            </a:pPr>
            <a:r>
              <a:rPr lang="en-US" sz="2000" dirty="0"/>
              <a:t>Use </a:t>
            </a:r>
            <a:r>
              <a:rPr lang="en-US" sz="2000" b="1" dirty="0"/>
              <a:t>firewalls</a:t>
            </a:r>
            <a:r>
              <a:rPr lang="en-US" sz="2000" dirty="0"/>
              <a:t> and </a:t>
            </a:r>
            <a:r>
              <a:rPr lang="en-US" sz="2000" b="1" dirty="0"/>
              <a:t>demilitarized zones (DMZs)</a:t>
            </a:r>
            <a:r>
              <a:rPr lang="en-US" sz="2000" dirty="0"/>
              <a:t> to separate IT and OT networks.</a:t>
            </a:r>
          </a:p>
          <a:p>
            <a:pPr marL="342900" lvl="0" indent="-342900">
              <a:buFont typeface="Wingdings" pitchFamily="2" charset="2"/>
              <a:buChar char="ü"/>
            </a:pPr>
            <a:r>
              <a:rPr lang="en-US" sz="2000" dirty="0"/>
              <a:t>Implement </a:t>
            </a:r>
            <a:r>
              <a:rPr lang="en-US" sz="2000" b="1" dirty="0"/>
              <a:t>unidirectional security gateways</a:t>
            </a:r>
            <a:r>
              <a:rPr lang="en-US" sz="2000" dirty="0"/>
              <a:t> for safe data transfer</a:t>
            </a:r>
            <a:r>
              <a:rPr lang="en-US" sz="2000" dirty="0" smtClean="0"/>
              <a:t>.</a:t>
            </a:r>
          </a:p>
          <a:p>
            <a:pPr marL="342900" lvl="0" indent="-342900">
              <a:buFont typeface="Wingdings" pitchFamily="2" charset="2"/>
              <a:buChar char="ü"/>
            </a:pPr>
            <a:endParaRPr lang="en-US" sz="2000" dirty="0"/>
          </a:p>
          <a:p>
            <a:r>
              <a:rPr lang="en-US" sz="2000" b="1" dirty="0"/>
              <a:t>Secure Authentication and Access Control</a:t>
            </a:r>
            <a:endParaRPr lang="en-US" sz="2000" dirty="0"/>
          </a:p>
          <a:p>
            <a:pPr marL="342900" lvl="0" indent="-342900">
              <a:buFont typeface="Wingdings" pitchFamily="2" charset="2"/>
              <a:buChar char="ü"/>
            </a:pPr>
            <a:r>
              <a:rPr lang="en-US" sz="2000" dirty="0"/>
              <a:t>Enforce </a:t>
            </a:r>
            <a:r>
              <a:rPr lang="en-US" sz="2000" b="1" dirty="0"/>
              <a:t>role-based access control (RBAC)</a:t>
            </a:r>
            <a:r>
              <a:rPr lang="en-US" sz="2000" dirty="0"/>
              <a:t>.</a:t>
            </a:r>
          </a:p>
          <a:p>
            <a:pPr marL="342900" lvl="0" indent="-342900">
              <a:buFont typeface="Wingdings" pitchFamily="2" charset="2"/>
              <a:buChar char="ü"/>
            </a:pPr>
            <a:r>
              <a:rPr lang="en-US" sz="2000" dirty="0"/>
              <a:t>Implement </a:t>
            </a:r>
            <a:r>
              <a:rPr lang="en-US" sz="2000" b="1" dirty="0"/>
              <a:t>multi-factor authentication (MFA)</a:t>
            </a:r>
            <a:r>
              <a:rPr lang="en-US" sz="2000" dirty="0"/>
              <a:t>.</a:t>
            </a:r>
          </a:p>
          <a:p>
            <a:pPr marL="342900" lvl="0" indent="-342900">
              <a:buFont typeface="Wingdings" pitchFamily="2" charset="2"/>
              <a:buChar char="ü"/>
            </a:pPr>
            <a:r>
              <a:rPr lang="en-US" sz="2000" dirty="0"/>
              <a:t>Disable </a:t>
            </a:r>
            <a:r>
              <a:rPr lang="en-US" sz="2000" b="1" dirty="0"/>
              <a:t>default credentials</a:t>
            </a:r>
            <a:r>
              <a:rPr lang="en-US" sz="2000" dirty="0"/>
              <a:t> and unused accounts.</a:t>
            </a:r>
          </a:p>
        </p:txBody>
      </p:sp>
    </p:spTree>
    <p:extLst>
      <p:ext uri="{BB962C8B-B14F-4D97-AF65-F5344CB8AC3E}">
        <p14:creationId xmlns:p14="http://schemas.microsoft.com/office/powerpoint/2010/main" val="36364810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1056" y="634798"/>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800" b="1" dirty="0" err="1" smtClean="0">
                <a:cs typeface="Times New Roman" panose="02020603050405020304" pitchFamily="18" charset="0"/>
              </a:rPr>
              <a:t>Cont</a:t>
            </a:r>
            <a:r>
              <a:rPr lang="en-US" sz="2800" b="1" dirty="0" smtClean="0">
                <a:cs typeface="Times New Roman" panose="02020603050405020304" pitchFamily="18" charset="0"/>
              </a:rPr>
              <a:t>…</a:t>
            </a:r>
            <a:r>
              <a:rPr lang="en-US" sz="2800" b="1" dirty="0" smtClean="0"/>
              <a:t>ICS </a:t>
            </a:r>
            <a:r>
              <a:rPr lang="en-US" sz="2800" b="1" dirty="0"/>
              <a:t>Cyber Security Best Practices</a:t>
            </a:r>
            <a:endParaRPr lang="en-US" sz="2800" b="1" dirty="0">
              <a:cs typeface="Times New Roman" panose="02020603050405020304" pitchFamily="18" charset="0"/>
            </a:endParaRPr>
          </a:p>
        </p:txBody>
      </p:sp>
      <p:sp>
        <p:nvSpPr>
          <p:cNvPr id="3" name="Subtitle 2"/>
          <p:cNvSpPr>
            <a:spLocks noGrp="1"/>
          </p:cNvSpPr>
          <p:nvPr>
            <p:ph type="subTitle" idx="1"/>
          </p:nvPr>
        </p:nvSpPr>
        <p:spPr>
          <a:xfrm>
            <a:off x="5850467" y="2010198"/>
            <a:ext cx="5202478" cy="4301543"/>
          </a:xfrm>
        </p:spPr>
        <p:txBody>
          <a:bodyPr>
            <a:noAutofit/>
          </a:bodyPr>
          <a:lstStyle/>
          <a:p>
            <a:pPr algn="l"/>
            <a:r>
              <a:rPr lang="en-US" sz="2000" b="1" dirty="0" smtClean="0"/>
              <a:t>Physical </a:t>
            </a:r>
            <a:r>
              <a:rPr lang="en-US" sz="2000" b="1" dirty="0"/>
              <a:t>Security Measures</a:t>
            </a:r>
            <a:endParaRPr lang="en-US" sz="2000" dirty="0"/>
          </a:p>
          <a:p>
            <a:pPr marL="342900" lvl="0" indent="-342900" algn="l">
              <a:buFont typeface="Wingdings" pitchFamily="2" charset="2"/>
              <a:buChar char="ü"/>
            </a:pPr>
            <a:r>
              <a:rPr lang="en-US" sz="2000" dirty="0"/>
              <a:t>Restrict physical access to </a:t>
            </a:r>
            <a:r>
              <a:rPr lang="en-US" sz="2000" b="1" dirty="0"/>
              <a:t>control rooms, HMIs, and PLCs</a:t>
            </a:r>
            <a:r>
              <a:rPr lang="en-US" sz="2000" dirty="0"/>
              <a:t>.</a:t>
            </a:r>
          </a:p>
          <a:p>
            <a:pPr marL="342900" lvl="0" indent="-342900" algn="l">
              <a:buFont typeface="Wingdings" pitchFamily="2" charset="2"/>
              <a:buChar char="ü"/>
            </a:pPr>
            <a:r>
              <a:rPr lang="en-US" sz="2000" dirty="0">
                <a:solidFill>
                  <a:srgbClr val="FF0000"/>
                </a:solidFill>
              </a:rPr>
              <a:t>Deploy </a:t>
            </a:r>
            <a:r>
              <a:rPr lang="en-US" sz="2000" b="1" dirty="0">
                <a:solidFill>
                  <a:srgbClr val="FF0000"/>
                </a:solidFill>
              </a:rPr>
              <a:t>CCTV monitoring</a:t>
            </a:r>
            <a:r>
              <a:rPr lang="en-US" sz="2000" dirty="0">
                <a:solidFill>
                  <a:srgbClr val="FF0000"/>
                </a:solidFill>
              </a:rPr>
              <a:t> and </a:t>
            </a:r>
            <a:r>
              <a:rPr lang="en-US" sz="2000" b="1" dirty="0">
                <a:solidFill>
                  <a:srgbClr val="FF0000"/>
                </a:solidFill>
              </a:rPr>
              <a:t>biometric authentication</a:t>
            </a:r>
            <a:r>
              <a:rPr lang="en-US" sz="2000" dirty="0">
                <a:solidFill>
                  <a:srgbClr val="FF0000"/>
                </a:solidFill>
              </a:rPr>
              <a:t>.</a:t>
            </a:r>
          </a:p>
          <a:p>
            <a:pPr marL="342900" indent="-342900" algn="l">
              <a:lnSpc>
                <a:spcPct val="150000"/>
              </a:lnSpc>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355600" y="1940302"/>
            <a:ext cx="5494867" cy="4093428"/>
          </a:xfrm>
          <a:prstGeom prst="rect">
            <a:avLst/>
          </a:prstGeom>
        </p:spPr>
        <p:txBody>
          <a:bodyPr wrap="square">
            <a:spAutoFit/>
          </a:bodyPr>
          <a:lstStyle/>
          <a:p>
            <a:r>
              <a:rPr lang="en-US" sz="2000" b="1" dirty="0"/>
              <a:t>Intrusion Detection and </a:t>
            </a:r>
            <a:r>
              <a:rPr lang="en-US" sz="2000" b="1" dirty="0" smtClean="0"/>
              <a:t>Monitoring</a:t>
            </a:r>
          </a:p>
          <a:p>
            <a:endParaRPr lang="en-US" sz="2000" dirty="0"/>
          </a:p>
          <a:p>
            <a:pPr marL="342900" lvl="0" indent="-342900">
              <a:buFont typeface="Wingdings" pitchFamily="2" charset="2"/>
              <a:buChar char="ü"/>
            </a:pPr>
            <a:r>
              <a:rPr lang="en-US" sz="2000" dirty="0"/>
              <a:t>Deploy </a:t>
            </a:r>
            <a:r>
              <a:rPr lang="en-US" sz="2000" b="1" dirty="0"/>
              <a:t>Intrusion Detection Systems (IDS)</a:t>
            </a:r>
            <a:r>
              <a:rPr lang="en-US" sz="2000" dirty="0"/>
              <a:t> and </a:t>
            </a:r>
            <a:r>
              <a:rPr lang="en-US" sz="2000" b="1" dirty="0"/>
              <a:t>Security Information and Event Management (SIEM)</a:t>
            </a:r>
            <a:r>
              <a:rPr lang="en-US" sz="2000" dirty="0"/>
              <a:t>.</a:t>
            </a:r>
          </a:p>
          <a:p>
            <a:pPr marL="342900" lvl="0" indent="-342900">
              <a:buFont typeface="Wingdings" pitchFamily="2" charset="2"/>
              <a:buChar char="ü"/>
            </a:pPr>
            <a:r>
              <a:rPr lang="en-US" sz="2000" dirty="0"/>
              <a:t>Use </a:t>
            </a:r>
            <a:r>
              <a:rPr lang="en-US" sz="2000" b="1" dirty="0"/>
              <a:t>behavioral anomaly detection</a:t>
            </a:r>
            <a:r>
              <a:rPr lang="en-US" sz="2000" dirty="0"/>
              <a:t> to identify suspicious activity.</a:t>
            </a:r>
          </a:p>
          <a:p>
            <a:r>
              <a:rPr lang="en-US" sz="2000" b="1" dirty="0"/>
              <a:t>Secure Communication and </a:t>
            </a:r>
            <a:r>
              <a:rPr lang="en-US" sz="2000" b="1" dirty="0" smtClean="0"/>
              <a:t>Encryption</a:t>
            </a:r>
          </a:p>
          <a:p>
            <a:endParaRPr lang="en-US" sz="2000" dirty="0"/>
          </a:p>
          <a:p>
            <a:pPr marL="342900" lvl="0" indent="-342900">
              <a:buFont typeface="Wingdings" pitchFamily="2" charset="2"/>
              <a:buChar char="ü"/>
            </a:pPr>
            <a:r>
              <a:rPr lang="en-US" sz="2000" dirty="0"/>
              <a:t>Implement </a:t>
            </a:r>
            <a:r>
              <a:rPr lang="en-US" sz="2000" b="1" dirty="0"/>
              <a:t>VPNs and secure tunnels</a:t>
            </a:r>
            <a:r>
              <a:rPr lang="en-US" sz="2000" dirty="0"/>
              <a:t> for remote access.</a:t>
            </a:r>
          </a:p>
          <a:p>
            <a:pPr marL="342900" lvl="0" indent="-342900">
              <a:buFont typeface="Wingdings" pitchFamily="2" charset="2"/>
              <a:buChar char="ü"/>
            </a:pPr>
            <a:r>
              <a:rPr lang="en-US" sz="2000" dirty="0"/>
              <a:t>Encrypt </a:t>
            </a:r>
            <a:r>
              <a:rPr lang="en-US" sz="2000" b="1" dirty="0"/>
              <a:t>SCADA and PLC traffic</a:t>
            </a:r>
            <a:r>
              <a:rPr lang="en-US" sz="2000" dirty="0"/>
              <a:t> using secure protocols (e.g., </a:t>
            </a:r>
            <a:r>
              <a:rPr lang="en-US" sz="2000" dirty="0" smtClean="0"/>
              <a:t>Transport Layer security(TLS)).</a:t>
            </a:r>
            <a:endParaRPr lang="en-US" sz="2000" dirty="0"/>
          </a:p>
        </p:txBody>
      </p:sp>
    </p:spTree>
    <p:extLst>
      <p:ext uri="{BB962C8B-B14F-4D97-AF65-F5344CB8AC3E}">
        <p14:creationId xmlns:p14="http://schemas.microsoft.com/office/powerpoint/2010/main" val="110318451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11056" y="634798"/>
            <a:ext cx="9144000" cy="812800"/>
          </a:xfrm>
        </p:spPr>
        <p:txBody>
          <a:bodyPr>
            <a:normAutofit/>
          </a:bodyPr>
          <a:lstStyle/>
          <a:p>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r>
              <a:rPr lang="en-US" sz="2800" b="1" dirty="0" err="1" smtClean="0">
                <a:cs typeface="Times New Roman" panose="02020603050405020304" pitchFamily="18" charset="0"/>
              </a:rPr>
              <a:t>Cont</a:t>
            </a:r>
            <a:r>
              <a:rPr lang="en-US" sz="2800" b="1" dirty="0" smtClean="0">
                <a:cs typeface="Times New Roman" panose="02020603050405020304" pitchFamily="18" charset="0"/>
              </a:rPr>
              <a:t>…</a:t>
            </a:r>
            <a:r>
              <a:rPr lang="en-US" sz="2800" b="1" dirty="0" smtClean="0"/>
              <a:t>ICS </a:t>
            </a:r>
            <a:r>
              <a:rPr lang="en-US" sz="2800" b="1" dirty="0"/>
              <a:t>Cyber Security Best Practices</a:t>
            </a:r>
            <a:endParaRPr lang="en-US" sz="2800" b="1" dirty="0">
              <a:cs typeface="Times New Roman" panose="02020603050405020304" pitchFamily="18" charset="0"/>
            </a:endParaRPr>
          </a:p>
        </p:txBody>
      </p:sp>
      <p:sp>
        <p:nvSpPr>
          <p:cNvPr id="3" name="Subtitle 2"/>
          <p:cNvSpPr>
            <a:spLocks noGrp="1"/>
          </p:cNvSpPr>
          <p:nvPr>
            <p:ph type="subTitle" idx="1"/>
          </p:nvPr>
        </p:nvSpPr>
        <p:spPr>
          <a:xfrm>
            <a:off x="5825066" y="2460645"/>
            <a:ext cx="5164667" cy="2450995"/>
          </a:xfrm>
        </p:spPr>
        <p:txBody>
          <a:bodyPr>
            <a:noAutofit/>
          </a:bodyPr>
          <a:lstStyle/>
          <a:p>
            <a:pPr algn="l"/>
            <a:r>
              <a:rPr lang="en-US" sz="2000" b="1" dirty="0" smtClean="0"/>
              <a:t>Security </a:t>
            </a:r>
            <a:r>
              <a:rPr lang="en-US" sz="2000" b="1" dirty="0"/>
              <a:t>Awareness and Training</a:t>
            </a:r>
            <a:endParaRPr lang="en-US" sz="2000" dirty="0"/>
          </a:p>
          <a:p>
            <a:pPr marL="342900" lvl="0" indent="-342900" algn="l">
              <a:buFont typeface="Wingdings" pitchFamily="2" charset="2"/>
              <a:buChar char="ü"/>
            </a:pPr>
            <a:r>
              <a:rPr lang="en-US" sz="2000" dirty="0"/>
              <a:t>Conduct regular </a:t>
            </a:r>
            <a:r>
              <a:rPr lang="en-US" sz="2000" b="1" dirty="0"/>
              <a:t>cybersecurity training</a:t>
            </a:r>
            <a:r>
              <a:rPr lang="en-US" sz="2000" dirty="0"/>
              <a:t> for ICS engineers and operators.</a:t>
            </a:r>
          </a:p>
          <a:p>
            <a:pPr marL="342900" lvl="0" indent="-342900" algn="l">
              <a:buFont typeface="Wingdings" pitchFamily="2" charset="2"/>
              <a:buChar char="ü"/>
            </a:pPr>
            <a:r>
              <a:rPr lang="en-US" sz="2000" dirty="0"/>
              <a:t>Simulate </a:t>
            </a:r>
            <a:r>
              <a:rPr lang="en-US" sz="2000" b="1" dirty="0"/>
              <a:t>phishing and social engineering attacks</a:t>
            </a:r>
            <a:r>
              <a:rPr lang="en-US" sz="2000" dirty="0"/>
              <a:t> to improve awareness.</a:t>
            </a:r>
          </a:p>
          <a:p>
            <a:pPr algn="l"/>
            <a:endParaRPr lang="en-US" sz="2000"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414868" y="2408871"/>
            <a:ext cx="5071532" cy="2554545"/>
          </a:xfrm>
          <a:prstGeom prst="rect">
            <a:avLst/>
          </a:prstGeom>
        </p:spPr>
        <p:txBody>
          <a:bodyPr wrap="square">
            <a:spAutoFit/>
          </a:bodyPr>
          <a:lstStyle/>
          <a:p>
            <a:r>
              <a:rPr lang="en-US" sz="2000" b="1" dirty="0"/>
              <a:t>Incident Response and Disaster </a:t>
            </a:r>
            <a:r>
              <a:rPr lang="en-US" sz="2000" b="1" dirty="0" smtClean="0"/>
              <a:t>Recovery</a:t>
            </a:r>
          </a:p>
          <a:p>
            <a:endParaRPr lang="en-US" sz="2000" dirty="0"/>
          </a:p>
          <a:p>
            <a:pPr marL="342900" lvl="0" indent="-342900">
              <a:buFont typeface="Wingdings" pitchFamily="2" charset="2"/>
              <a:buChar char="ü"/>
            </a:pPr>
            <a:r>
              <a:rPr lang="en-US" sz="2000" dirty="0"/>
              <a:t>Develop and test an </a:t>
            </a:r>
            <a:r>
              <a:rPr lang="en-US" sz="2000" b="1" dirty="0"/>
              <a:t>ICS-specific incident response plan</a:t>
            </a:r>
            <a:r>
              <a:rPr lang="en-US" sz="2000" dirty="0"/>
              <a:t>.</a:t>
            </a:r>
          </a:p>
          <a:p>
            <a:pPr marL="342900" lvl="0" indent="-342900">
              <a:buFont typeface="Wingdings" pitchFamily="2" charset="2"/>
              <a:buChar char="ü"/>
            </a:pPr>
            <a:r>
              <a:rPr lang="en-US" sz="2000" dirty="0"/>
              <a:t>Implement </a:t>
            </a:r>
            <a:r>
              <a:rPr lang="en-US" sz="2000" b="1" dirty="0"/>
              <a:t>regular backups</a:t>
            </a:r>
            <a:r>
              <a:rPr lang="en-US" sz="2000" dirty="0"/>
              <a:t> with offline storage.</a:t>
            </a:r>
          </a:p>
          <a:p>
            <a:pPr marL="342900" lvl="0" indent="-342900">
              <a:buFont typeface="Wingdings" pitchFamily="2" charset="2"/>
              <a:buChar char="ü"/>
            </a:pPr>
            <a:r>
              <a:rPr lang="en-US" sz="2000" dirty="0"/>
              <a:t>Establish </a:t>
            </a:r>
            <a:r>
              <a:rPr lang="en-US" sz="2000" b="1" dirty="0"/>
              <a:t>forensic capabilities</a:t>
            </a:r>
            <a:r>
              <a:rPr lang="en-US" sz="2000" dirty="0"/>
              <a:t> for post-incident investigation.</a:t>
            </a:r>
          </a:p>
        </p:txBody>
      </p:sp>
    </p:spTree>
    <p:extLst>
      <p:ext uri="{BB962C8B-B14F-4D97-AF65-F5344CB8AC3E}">
        <p14:creationId xmlns:p14="http://schemas.microsoft.com/office/powerpoint/2010/main" val="35005471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3452" y="782398"/>
            <a:ext cx="9144000" cy="812800"/>
          </a:xfrm>
        </p:spPr>
        <p:txBody>
          <a:bodyPr>
            <a:normAutofit/>
          </a:bodyPr>
          <a:lstStyle/>
          <a:p>
            <a:r>
              <a:rPr lang="en-US" sz="2800" b="1" dirty="0"/>
              <a:t>Introduction to ICS Cyber Security</a:t>
            </a:r>
            <a:r>
              <a:rPr lang="en-US" sz="2400" dirty="0" smtClean="0">
                <a:latin typeface="Times New Roman" panose="02020603050405020304" pitchFamily="18" charset="0"/>
                <a:cs typeface="Times New Roman" panose="02020603050405020304" pitchFamily="18" charset="0"/>
              </a:rPr>
              <a:t/>
            </a:r>
            <a:br>
              <a:rPr lang="en-US" sz="2400" dirty="0" smtClean="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584037" y="2162793"/>
            <a:ext cx="8465896" cy="3370904"/>
          </a:xfrm>
        </p:spPr>
        <p:txBody>
          <a:bodyPr>
            <a:noAutofit/>
          </a:bodyPr>
          <a:lstStyle/>
          <a:p>
            <a:pPr marL="342900" indent="-342900" algn="l">
              <a:lnSpc>
                <a:spcPct val="150000"/>
              </a:lnSpc>
              <a:buFont typeface="Wingdings" panose="05000000000000000000" pitchFamily="2" charset="2"/>
              <a:buChar char="ü"/>
            </a:pPr>
            <a:r>
              <a:rPr lang="en-US" sz="2000" dirty="0"/>
              <a:t>Industrial Control Systems (ICS) are used in critical infrastructure sectors such as </a:t>
            </a:r>
            <a:r>
              <a:rPr lang="en-US" sz="2000" b="1" dirty="0"/>
              <a:t>energy, water treatment, transportation, and manufacturing</a:t>
            </a:r>
            <a:r>
              <a:rPr lang="en-US" sz="2000" dirty="0"/>
              <a:t>. </a:t>
            </a:r>
            <a:endParaRPr lang="en-US" sz="2000" dirty="0" smtClean="0"/>
          </a:p>
          <a:p>
            <a:pPr marL="342900" indent="-342900" algn="l">
              <a:lnSpc>
                <a:spcPct val="150000"/>
              </a:lnSpc>
              <a:buFont typeface="Wingdings" panose="05000000000000000000" pitchFamily="2" charset="2"/>
              <a:buChar char="ü"/>
            </a:pPr>
            <a:r>
              <a:rPr lang="en-US" sz="2000" dirty="0" smtClean="0"/>
              <a:t>As </a:t>
            </a:r>
            <a:r>
              <a:rPr lang="en-US" sz="2000" dirty="0"/>
              <a:t>these systems become increasingly interconnected, they face growing </a:t>
            </a:r>
            <a:r>
              <a:rPr lang="en-US" sz="2000" b="1" dirty="0"/>
              <a:t>cyber threats</a:t>
            </a:r>
            <a:r>
              <a:rPr lang="en-US" sz="2000" dirty="0"/>
              <a:t>. </a:t>
            </a:r>
            <a:endParaRPr lang="en-US" sz="2000" dirty="0" smtClean="0"/>
          </a:p>
          <a:p>
            <a:pPr marL="342900" indent="-342900" algn="l">
              <a:lnSpc>
                <a:spcPct val="150000"/>
              </a:lnSpc>
              <a:buFont typeface="Wingdings" panose="05000000000000000000" pitchFamily="2" charset="2"/>
              <a:buChar char="ü"/>
            </a:pPr>
            <a:r>
              <a:rPr lang="en-US" sz="2000" b="1" dirty="0" smtClean="0"/>
              <a:t>ICS </a:t>
            </a:r>
            <a:r>
              <a:rPr lang="en-US" sz="2000" b="1" dirty="0"/>
              <a:t>Cyber Security</a:t>
            </a:r>
            <a:r>
              <a:rPr lang="en-US" sz="2000" dirty="0"/>
              <a:t> focuses on protecting these systems while ensuring </a:t>
            </a:r>
            <a:r>
              <a:rPr lang="en-US" sz="2000" b="1" dirty="0"/>
              <a:t>operational resilience, reliability, and safety</a:t>
            </a:r>
            <a:r>
              <a:rPr lang="en-US" sz="2000" dirty="0"/>
              <a:t>.</a:t>
            </a:r>
          </a:p>
          <a:p>
            <a:pPr marL="342900" indent="-342900" algn="l">
              <a:lnSpc>
                <a:spcPct val="150000"/>
              </a:lnSpc>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117894855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638" y="384592"/>
            <a:ext cx="9144000" cy="812800"/>
          </a:xfrm>
        </p:spPr>
        <p:txBody>
          <a:bodyPr>
            <a:normAutofit/>
          </a:bodyPr>
          <a:lstStyle/>
          <a:p>
            <a:r>
              <a:rPr lang="en-US" sz="2800" b="1" dirty="0"/>
              <a:t>ICS Cybersecurity Standards and Frameworks</a:t>
            </a:r>
            <a:endParaRPr lang="en-US" sz="2800" b="1"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7" name="Rectangle 6"/>
          <p:cNvSpPr/>
          <p:nvPr/>
        </p:nvSpPr>
        <p:spPr>
          <a:xfrm>
            <a:off x="231487" y="1467697"/>
            <a:ext cx="5772150" cy="3785652"/>
          </a:xfrm>
          <a:prstGeom prst="rect">
            <a:avLst/>
          </a:prstGeom>
        </p:spPr>
        <p:txBody>
          <a:bodyPr wrap="square">
            <a:spAutoFit/>
          </a:bodyPr>
          <a:lstStyle/>
          <a:p>
            <a:r>
              <a:rPr lang="en-US" sz="2000" dirty="0"/>
              <a:t>Organizations should comply with industry best practices and frameworks, such as</a:t>
            </a:r>
            <a:r>
              <a:rPr lang="en-US" sz="2000" dirty="0" smtClean="0"/>
              <a:t>:</a:t>
            </a:r>
          </a:p>
          <a:p>
            <a:endParaRPr lang="en-US" sz="2000" dirty="0"/>
          </a:p>
          <a:p>
            <a:r>
              <a:rPr lang="en-US" sz="2000" b="1" dirty="0" smtClean="0"/>
              <a:t>NIST </a:t>
            </a:r>
            <a:r>
              <a:rPr lang="en-US" sz="2000" b="1" dirty="0"/>
              <a:t>Special Publication 800-82</a:t>
            </a:r>
            <a:endParaRPr lang="en-US" sz="2000" dirty="0"/>
          </a:p>
          <a:p>
            <a:pPr marL="285750" lvl="0" indent="-285750">
              <a:buFont typeface="Wingdings" pitchFamily="2" charset="2"/>
              <a:buChar char="ü"/>
            </a:pPr>
            <a:r>
              <a:rPr lang="en-US" sz="2000" dirty="0"/>
              <a:t>Provides guidelines for securing ICS.</a:t>
            </a:r>
          </a:p>
          <a:p>
            <a:pPr marL="285750" lvl="0" indent="-285750">
              <a:buFont typeface="Wingdings" pitchFamily="2" charset="2"/>
              <a:buChar char="ü"/>
            </a:pPr>
            <a:r>
              <a:rPr lang="en-US" sz="2000" dirty="0"/>
              <a:t>Recommends </a:t>
            </a:r>
            <a:r>
              <a:rPr lang="en-US" sz="2000" b="1" dirty="0"/>
              <a:t>network segmentation, monitoring, and secure access control</a:t>
            </a:r>
            <a:r>
              <a:rPr lang="en-US" sz="2000" dirty="0"/>
              <a:t>.</a:t>
            </a:r>
          </a:p>
          <a:p>
            <a:r>
              <a:rPr lang="en-US" sz="2000" b="1" dirty="0" smtClean="0"/>
              <a:t>IEC </a:t>
            </a:r>
            <a:r>
              <a:rPr lang="en-US" sz="2000" b="1" dirty="0"/>
              <a:t>62443 (ISA/IEC 62443)</a:t>
            </a:r>
            <a:endParaRPr lang="en-US" sz="2000" dirty="0"/>
          </a:p>
          <a:p>
            <a:pPr marL="285750" lvl="0" indent="-285750">
              <a:buFont typeface="Wingdings" pitchFamily="2" charset="2"/>
              <a:buChar char="ü"/>
            </a:pPr>
            <a:r>
              <a:rPr lang="en-US" sz="2000" dirty="0"/>
              <a:t>International standard for </a:t>
            </a:r>
            <a:r>
              <a:rPr lang="en-US" sz="2000" b="1" dirty="0"/>
              <a:t>industrial automation security</a:t>
            </a:r>
            <a:r>
              <a:rPr lang="en-US" sz="2000" dirty="0"/>
              <a:t>.</a:t>
            </a:r>
          </a:p>
          <a:p>
            <a:pPr marL="285750" lvl="0" indent="-285750">
              <a:buFont typeface="Wingdings" pitchFamily="2" charset="2"/>
              <a:buChar char="ü"/>
            </a:pPr>
            <a:r>
              <a:rPr lang="en-US" sz="2000" dirty="0"/>
              <a:t>Covers </a:t>
            </a:r>
            <a:r>
              <a:rPr lang="en-US" sz="2000" b="1" dirty="0"/>
              <a:t>risk assessment, secure development, and lifecycle management</a:t>
            </a:r>
            <a:r>
              <a:rPr lang="en-US" sz="2000" dirty="0" smtClean="0"/>
              <a:t>.</a:t>
            </a:r>
            <a:endParaRPr lang="en-US" sz="2000" dirty="0"/>
          </a:p>
        </p:txBody>
      </p:sp>
      <p:sp>
        <p:nvSpPr>
          <p:cNvPr id="8" name="Rectangle 7"/>
          <p:cNvSpPr/>
          <p:nvPr/>
        </p:nvSpPr>
        <p:spPr>
          <a:xfrm>
            <a:off x="6003637" y="2270542"/>
            <a:ext cx="6129096" cy="3785652"/>
          </a:xfrm>
          <a:prstGeom prst="rect">
            <a:avLst/>
          </a:prstGeom>
        </p:spPr>
        <p:txBody>
          <a:bodyPr wrap="square">
            <a:spAutoFit/>
          </a:bodyPr>
          <a:lstStyle/>
          <a:p>
            <a:r>
              <a:rPr lang="en-US" sz="2000" b="1" dirty="0" smtClean="0"/>
              <a:t> </a:t>
            </a:r>
            <a:r>
              <a:rPr lang="en-US" sz="2000" b="1" dirty="0"/>
              <a:t>NERC CIP (North American Electric Reliability Corporation Critical Infrastructure Protection)</a:t>
            </a:r>
            <a:endParaRPr lang="en-US" sz="2000" dirty="0"/>
          </a:p>
          <a:p>
            <a:pPr marL="285750" lvl="0" indent="-285750">
              <a:buFont typeface="Wingdings" pitchFamily="2" charset="2"/>
              <a:buChar char="ü"/>
            </a:pPr>
            <a:r>
              <a:rPr lang="en-US" sz="2000" dirty="0"/>
              <a:t>Mandatory cybersecurity standards for the </a:t>
            </a:r>
            <a:r>
              <a:rPr lang="en-US" sz="2000" b="1" dirty="0"/>
              <a:t>power sector</a:t>
            </a:r>
            <a:r>
              <a:rPr lang="en-US" sz="2000" dirty="0"/>
              <a:t>.</a:t>
            </a:r>
          </a:p>
          <a:p>
            <a:pPr marL="285750" indent="-285750">
              <a:buFont typeface="Wingdings" pitchFamily="2" charset="2"/>
              <a:buChar char="ü"/>
            </a:pPr>
            <a:r>
              <a:rPr lang="en-US" sz="2000" dirty="0"/>
              <a:t>Focuses on </a:t>
            </a:r>
            <a:r>
              <a:rPr lang="en-US" sz="2000" b="1" dirty="0"/>
              <a:t>asset identification, security controls, and incident </a:t>
            </a:r>
            <a:r>
              <a:rPr lang="en-US" sz="2000" b="1" dirty="0" smtClean="0"/>
              <a:t>response</a:t>
            </a:r>
          </a:p>
          <a:p>
            <a:r>
              <a:rPr lang="en-US" sz="2000" b="1" dirty="0" smtClean="0"/>
              <a:t>ISO </a:t>
            </a:r>
            <a:r>
              <a:rPr lang="en-US" sz="2000" b="1" dirty="0"/>
              <a:t>27019</a:t>
            </a:r>
            <a:endParaRPr lang="en-US" sz="2000" dirty="0"/>
          </a:p>
          <a:p>
            <a:pPr marL="285750" lvl="0" indent="-285750">
              <a:buFont typeface="Wingdings" pitchFamily="2" charset="2"/>
              <a:buChar char="ü"/>
            </a:pPr>
            <a:r>
              <a:rPr lang="en-US" sz="2000" dirty="0"/>
              <a:t>Information security guidelines specific to </a:t>
            </a:r>
            <a:r>
              <a:rPr lang="en-US" sz="2000" b="1" dirty="0"/>
              <a:t>energy sector ICS</a:t>
            </a:r>
            <a:r>
              <a:rPr lang="en-US" sz="2000" dirty="0"/>
              <a:t>.</a:t>
            </a:r>
          </a:p>
          <a:p>
            <a:r>
              <a:rPr lang="en-US" sz="2000" b="1" dirty="0" smtClean="0"/>
              <a:t> </a:t>
            </a:r>
            <a:r>
              <a:rPr lang="en-US" sz="2000" b="1" dirty="0"/>
              <a:t>MITRE ATT&amp;CK for ICS</a:t>
            </a:r>
            <a:endParaRPr lang="en-US" sz="2000" dirty="0"/>
          </a:p>
          <a:p>
            <a:pPr marL="285750" lvl="0" indent="-285750">
              <a:buFont typeface="Wingdings" pitchFamily="2" charset="2"/>
              <a:buChar char="ü"/>
            </a:pPr>
            <a:r>
              <a:rPr lang="en-US" sz="2000" dirty="0"/>
              <a:t>A framework detailing </a:t>
            </a:r>
            <a:r>
              <a:rPr lang="en-US" sz="2000" b="1" dirty="0"/>
              <a:t>tactics, techniques, and procedures (TTPs)</a:t>
            </a:r>
            <a:r>
              <a:rPr lang="en-US" sz="2000" dirty="0"/>
              <a:t> used by attackers targeting ICS.</a:t>
            </a:r>
          </a:p>
        </p:txBody>
      </p:sp>
    </p:spTree>
    <p:extLst>
      <p:ext uri="{BB962C8B-B14F-4D97-AF65-F5344CB8AC3E}">
        <p14:creationId xmlns:p14="http://schemas.microsoft.com/office/powerpoint/2010/main" val="426295602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638" y="384592"/>
            <a:ext cx="9144000" cy="812800"/>
          </a:xfrm>
        </p:spPr>
        <p:txBody>
          <a:bodyPr>
            <a:normAutofit/>
          </a:bodyPr>
          <a:lstStyle/>
          <a:p>
            <a:r>
              <a:rPr lang="en-US" sz="2800" b="1" dirty="0"/>
              <a:t>Case Studies and Real-World Attacks</a:t>
            </a:r>
            <a:endParaRPr lang="en-US" sz="2800" b="1"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Rectangle 2"/>
          <p:cNvSpPr/>
          <p:nvPr/>
        </p:nvSpPr>
        <p:spPr>
          <a:xfrm>
            <a:off x="1007533" y="1490011"/>
            <a:ext cx="9568103" cy="4062651"/>
          </a:xfrm>
          <a:prstGeom prst="rect">
            <a:avLst/>
          </a:prstGeom>
        </p:spPr>
        <p:txBody>
          <a:bodyPr wrap="square">
            <a:spAutoFit/>
          </a:bodyPr>
          <a:lstStyle/>
          <a:p>
            <a:r>
              <a:rPr lang="en-US" sz="2000" b="1" dirty="0" err="1" smtClean="0"/>
              <a:t>Stuxnet</a:t>
            </a:r>
            <a:r>
              <a:rPr lang="en-US" sz="2000" b="1" dirty="0" smtClean="0"/>
              <a:t> </a:t>
            </a:r>
            <a:r>
              <a:rPr lang="en-US" sz="2000" b="1" dirty="0"/>
              <a:t>(2010</a:t>
            </a:r>
            <a:r>
              <a:rPr lang="en-US" sz="2000" b="1" dirty="0" smtClean="0"/>
              <a:t>)</a:t>
            </a:r>
          </a:p>
          <a:p>
            <a:endParaRPr lang="en-US" sz="2000" dirty="0"/>
          </a:p>
          <a:p>
            <a:pPr marL="285750" lvl="0" indent="-285750">
              <a:buFont typeface="Wingdings" pitchFamily="2" charset="2"/>
              <a:buChar char="ü"/>
            </a:pPr>
            <a:r>
              <a:rPr lang="en-US" sz="2000" dirty="0"/>
              <a:t>First known </a:t>
            </a:r>
            <a:r>
              <a:rPr lang="en-US" sz="2000" dirty="0" err="1"/>
              <a:t>cyberweapon</a:t>
            </a:r>
            <a:r>
              <a:rPr lang="en-US" sz="2000" dirty="0"/>
              <a:t> targeting </a:t>
            </a:r>
            <a:r>
              <a:rPr lang="en-US" sz="2000" b="1" dirty="0"/>
              <a:t>Iran’s nuclear centrifuges</a:t>
            </a:r>
            <a:r>
              <a:rPr lang="en-US" sz="2000" dirty="0"/>
              <a:t>.</a:t>
            </a:r>
          </a:p>
          <a:p>
            <a:pPr marL="285750" lvl="0" indent="-285750">
              <a:buFont typeface="Wingdings" pitchFamily="2" charset="2"/>
              <a:buChar char="ü"/>
            </a:pPr>
            <a:r>
              <a:rPr lang="en-US" sz="2000" dirty="0"/>
              <a:t>Exploited </a:t>
            </a:r>
            <a:r>
              <a:rPr lang="en-US" sz="2000" b="1" dirty="0"/>
              <a:t>zero-day vulnerabilities</a:t>
            </a:r>
            <a:r>
              <a:rPr lang="en-US" sz="2000" dirty="0"/>
              <a:t> to spread via USB drives.</a:t>
            </a:r>
          </a:p>
          <a:p>
            <a:r>
              <a:rPr lang="en-US" sz="2000" b="1" dirty="0" smtClean="0"/>
              <a:t>Ukraine </a:t>
            </a:r>
            <a:r>
              <a:rPr lang="en-US" sz="2000" b="1" dirty="0"/>
              <a:t>Power Grid Attacks (2015 &amp; 2016</a:t>
            </a:r>
            <a:r>
              <a:rPr lang="en-US" sz="2000" b="1" dirty="0" smtClean="0"/>
              <a:t>)</a:t>
            </a:r>
          </a:p>
          <a:p>
            <a:endParaRPr lang="en-US" sz="2000" dirty="0"/>
          </a:p>
          <a:p>
            <a:pPr marL="285750" lvl="0" indent="-285750">
              <a:buFont typeface="Wingdings" pitchFamily="2" charset="2"/>
              <a:buChar char="ü"/>
            </a:pPr>
            <a:r>
              <a:rPr lang="en-US" sz="2000" dirty="0"/>
              <a:t>Attackers used </a:t>
            </a:r>
            <a:r>
              <a:rPr lang="en-US" sz="2000" b="1" dirty="0" err="1"/>
              <a:t>BlackEnergy</a:t>
            </a:r>
            <a:r>
              <a:rPr lang="en-US" sz="2000" b="1" dirty="0"/>
              <a:t> malware</a:t>
            </a:r>
            <a:r>
              <a:rPr lang="en-US" sz="2000" dirty="0"/>
              <a:t> to shut down parts of Ukraine’s power grid.</a:t>
            </a:r>
          </a:p>
          <a:p>
            <a:pPr marL="285750" lvl="0" indent="-285750">
              <a:buFont typeface="Wingdings" pitchFamily="2" charset="2"/>
              <a:buChar char="ü"/>
            </a:pPr>
            <a:r>
              <a:rPr lang="en-US" sz="2000" dirty="0"/>
              <a:t>Emphasized </a:t>
            </a:r>
            <a:r>
              <a:rPr lang="en-US" sz="2000" b="1" dirty="0"/>
              <a:t>the need for ICS network segmentation and monitoring</a:t>
            </a:r>
            <a:r>
              <a:rPr lang="en-US" sz="2000" dirty="0" smtClean="0"/>
              <a:t>.</a:t>
            </a:r>
            <a:r>
              <a:rPr lang="en-US" sz="2000" b="1" dirty="0" smtClean="0"/>
              <a:t> </a:t>
            </a:r>
          </a:p>
          <a:p>
            <a:pPr lvl="0"/>
            <a:r>
              <a:rPr lang="en-US" sz="2000" b="1" dirty="0" smtClean="0"/>
              <a:t>Colonial </a:t>
            </a:r>
            <a:r>
              <a:rPr lang="en-US" sz="2000" b="1" dirty="0"/>
              <a:t>Pipeline </a:t>
            </a:r>
            <a:r>
              <a:rPr lang="en-US" sz="2000" b="1" dirty="0" err="1"/>
              <a:t>Ransomware</a:t>
            </a:r>
            <a:r>
              <a:rPr lang="en-US" sz="2000" b="1" dirty="0"/>
              <a:t> Attack (2021</a:t>
            </a:r>
            <a:r>
              <a:rPr lang="en-US" sz="2000" b="1" dirty="0" smtClean="0"/>
              <a:t>)</a:t>
            </a:r>
          </a:p>
          <a:p>
            <a:pPr lvl="0"/>
            <a:endParaRPr lang="en-US" sz="2000" dirty="0"/>
          </a:p>
          <a:p>
            <a:pPr marL="285750" lvl="0" indent="-285750">
              <a:buFont typeface="Wingdings" pitchFamily="2" charset="2"/>
              <a:buChar char="ü"/>
            </a:pPr>
            <a:r>
              <a:rPr lang="en-US" sz="2000" dirty="0" err="1"/>
              <a:t>Ransomware</a:t>
            </a:r>
            <a:r>
              <a:rPr lang="en-US" sz="2000" dirty="0"/>
              <a:t> attack forced </a:t>
            </a:r>
            <a:r>
              <a:rPr lang="en-US" sz="2000" b="1" dirty="0"/>
              <a:t>shutdown of the largest US fuel pipeline</a:t>
            </a:r>
            <a:r>
              <a:rPr lang="en-US" sz="2000" dirty="0"/>
              <a:t>.</a:t>
            </a:r>
          </a:p>
          <a:p>
            <a:pPr marL="285750" lvl="0" indent="-285750">
              <a:buFont typeface="Wingdings" pitchFamily="2" charset="2"/>
              <a:buChar char="ü"/>
            </a:pPr>
            <a:r>
              <a:rPr lang="en-US" sz="2000" dirty="0"/>
              <a:t>Highlighted </a:t>
            </a:r>
            <a:r>
              <a:rPr lang="en-US" sz="2000" b="1" dirty="0"/>
              <a:t>the risks of IT-OT integration and inadequate incident response</a:t>
            </a:r>
            <a:r>
              <a:rPr lang="en-US" sz="2000" dirty="0"/>
              <a:t>.</a:t>
            </a:r>
          </a:p>
          <a:p>
            <a:pPr lvl="0"/>
            <a:endParaRPr lang="en-US" dirty="0"/>
          </a:p>
        </p:txBody>
      </p:sp>
    </p:spTree>
    <p:extLst>
      <p:ext uri="{BB962C8B-B14F-4D97-AF65-F5344CB8AC3E}">
        <p14:creationId xmlns:p14="http://schemas.microsoft.com/office/powerpoint/2010/main" val="318870892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637" y="1122363"/>
            <a:ext cx="9144000" cy="2387600"/>
          </a:xfrm>
        </p:spPr>
        <p:txBody>
          <a:bodyPr>
            <a:normAutofit/>
          </a:bodyPr>
          <a:lstStyle/>
          <a:p>
            <a:r>
              <a:rPr lang="en-US" b="1" dirty="0" smtClean="0">
                <a:latin typeface="Times New Roman" panose="02020603050405020304" pitchFamily="18" charset="0"/>
                <a:cs typeface="Times New Roman" panose="02020603050405020304" pitchFamily="18" charset="0"/>
              </a:rPr>
              <a:t/>
            </a:r>
            <a:br>
              <a:rPr lang="en-US" b="1" dirty="0" smtClean="0">
                <a:latin typeface="Times New Roman" panose="02020603050405020304" pitchFamily="18" charset="0"/>
                <a:cs typeface="Times New Roman" panose="02020603050405020304" pitchFamily="18" charset="0"/>
              </a:rPr>
            </a:br>
            <a:endParaRPr lang="en-US" b="1"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323687" y="2532063"/>
            <a:ext cx="9144000" cy="82788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3200" b="1" dirty="0" smtClean="0">
                <a:latin typeface="+mj-lt"/>
              </a:rPr>
              <a:t>Operation, Design and Vulnerability </a:t>
            </a:r>
            <a:r>
              <a:rPr lang="en-US" sz="3200" b="1" dirty="0">
                <a:latin typeface="+mj-lt"/>
              </a:rPr>
              <a:t>of Industrial Control Systems</a:t>
            </a:r>
            <a:endParaRPr lang="en-US" b="1" dirty="0">
              <a:latin typeface="+mj-lt"/>
            </a:endParaRPr>
          </a:p>
        </p:txBody>
      </p:sp>
    </p:spTree>
    <p:extLst>
      <p:ext uri="{BB962C8B-B14F-4D97-AF65-F5344CB8AC3E}">
        <p14:creationId xmlns:p14="http://schemas.microsoft.com/office/powerpoint/2010/main" val="16193891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95138" y="181392"/>
            <a:ext cx="9144000" cy="812800"/>
          </a:xfrm>
        </p:spPr>
        <p:txBody>
          <a:bodyPr>
            <a:normAutofit/>
          </a:bodyPr>
          <a:lstStyle/>
          <a:p>
            <a:r>
              <a:rPr lang="en-US" sz="2800" b="1" dirty="0"/>
              <a:t>Operation of Industrial Control Systems</a:t>
            </a:r>
            <a:endParaRPr lang="en-US" sz="2800" b="1"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359833" y="1292413"/>
            <a:ext cx="5084233" cy="5016758"/>
          </a:xfrm>
          <a:prstGeom prst="rect">
            <a:avLst/>
          </a:prstGeom>
        </p:spPr>
        <p:txBody>
          <a:bodyPr wrap="square">
            <a:spAutoFit/>
          </a:bodyPr>
          <a:lstStyle/>
          <a:p>
            <a:r>
              <a:rPr lang="en-US" sz="2000" b="1" dirty="0"/>
              <a:t>Basic ICS </a:t>
            </a:r>
            <a:r>
              <a:rPr lang="en-US" sz="2000" b="1" dirty="0" smtClean="0"/>
              <a:t>Workflow</a:t>
            </a:r>
          </a:p>
          <a:p>
            <a:endParaRPr lang="en-US" sz="2000" b="1" dirty="0"/>
          </a:p>
          <a:p>
            <a:pPr lvl="0"/>
            <a:r>
              <a:rPr lang="en-US" sz="2000" b="1" dirty="0"/>
              <a:t>Data </a:t>
            </a:r>
            <a:r>
              <a:rPr lang="en-US" sz="2000" b="1" dirty="0" smtClean="0"/>
              <a:t>Acquisition</a:t>
            </a:r>
          </a:p>
          <a:p>
            <a:pPr lvl="0"/>
            <a:endParaRPr lang="en-US" sz="2000" dirty="0"/>
          </a:p>
          <a:p>
            <a:pPr marL="800100" lvl="1" indent="-342900">
              <a:buFont typeface="Wingdings" pitchFamily="2" charset="2"/>
              <a:buChar char="ü"/>
            </a:pPr>
            <a:r>
              <a:rPr lang="en-US" sz="2000" b="1" dirty="0"/>
              <a:t>Sensors and RTUs </a:t>
            </a:r>
            <a:r>
              <a:rPr lang="en-US" sz="2000" dirty="0"/>
              <a:t>collect data from the industrial environment (e.g., temperature, pressure, speed).</a:t>
            </a:r>
          </a:p>
          <a:p>
            <a:pPr marL="800100" lvl="1" indent="-342900">
              <a:buFont typeface="Wingdings" pitchFamily="2" charset="2"/>
              <a:buChar char="ü"/>
            </a:pPr>
            <a:r>
              <a:rPr lang="en-US" sz="2000" dirty="0"/>
              <a:t>This data is transmitted to controllers </a:t>
            </a:r>
            <a:r>
              <a:rPr lang="en-US" sz="2000" b="1" dirty="0"/>
              <a:t>(PLCs, DCS) </a:t>
            </a:r>
            <a:r>
              <a:rPr lang="en-US" sz="2000" dirty="0"/>
              <a:t>for processing.</a:t>
            </a:r>
          </a:p>
          <a:p>
            <a:pPr lvl="0"/>
            <a:r>
              <a:rPr lang="en-US" sz="2000" b="1" dirty="0"/>
              <a:t>Processing &amp; Control </a:t>
            </a:r>
            <a:r>
              <a:rPr lang="en-US" sz="2000" b="1" dirty="0" smtClean="0"/>
              <a:t>Decision</a:t>
            </a:r>
          </a:p>
          <a:p>
            <a:pPr lvl="0"/>
            <a:endParaRPr lang="en-US" sz="2000" dirty="0"/>
          </a:p>
          <a:p>
            <a:pPr marL="800100" lvl="1" indent="-342900">
              <a:buFont typeface="Wingdings" pitchFamily="2" charset="2"/>
              <a:buChar char="ü"/>
            </a:pPr>
            <a:r>
              <a:rPr lang="en-US" sz="2000" dirty="0"/>
              <a:t>The controller (PLC or DCS) processes the data based on predefined logic or algorithms.</a:t>
            </a:r>
          </a:p>
          <a:p>
            <a:pPr marL="800100" lvl="1" indent="-342900">
              <a:buFont typeface="Wingdings" pitchFamily="2" charset="2"/>
              <a:buChar char="ü"/>
            </a:pPr>
            <a:r>
              <a:rPr lang="en-US" sz="2000" dirty="0"/>
              <a:t>If conditions meet certain thresholds, the system takes appropriate actions</a:t>
            </a:r>
            <a:r>
              <a:rPr lang="en-US" sz="2000" dirty="0" smtClean="0"/>
              <a:t>.</a:t>
            </a:r>
            <a:endParaRPr lang="en-US" sz="2000" dirty="0"/>
          </a:p>
        </p:txBody>
      </p:sp>
      <p:sp>
        <p:nvSpPr>
          <p:cNvPr id="3" name="Rectangle 2"/>
          <p:cNvSpPr/>
          <p:nvPr/>
        </p:nvSpPr>
        <p:spPr>
          <a:xfrm>
            <a:off x="5757332" y="2004818"/>
            <a:ext cx="5528733" cy="3785652"/>
          </a:xfrm>
          <a:prstGeom prst="rect">
            <a:avLst/>
          </a:prstGeom>
        </p:spPr>
        <p:txBody>
          <a:bodyPr wrap="square">
            <a:spAutoFit/>
          </a:bodyPr>
          <a:lstStyle/>
          <a:p>
            <a:pPr lvl="0"/>
            <a:r>
              <a:rPr lang="en-US" sz="2000" b="1" dirty="0"/>
              <a:t>Actuation &amp; Process </a:t>
            </a:r>
            <a:r>
              <a:rPr lang="en-US" sz="2000" b="1" dirty="0" smtClean="0"/>
              <a:t>Execution</a:t>
            </a:r>
          </a:p>
          <a:p>
            <a:pPr lvl="0"/>
            <a:endParaRPr lang="en-US" sz="2000" dirty="0"/>
          </a:p>
          <a:p>
            <a:pPr marL="800100" lvl="1" indent="-342900">
              <a:buFont typeface="Wingdings" pitchFamily="2" charset="2"/>
              <a:buChar char="ü"/>
            </a:pPr>
            <a:r>
              <a:rPr lang="en-US" sz="2000" dirty="0"/>
              <a:t>Control commands are sent to actuators (motors, valves, switches).</a:t>
            </a:r>
          </a:p>
          <a:p>
            <a:pPr marL="800100" lvl="1" indent="-342900">
              <a:buFont typeface="Wingdings" pitchFamily="2" charset="2"/>
              <a:buChar char="ü"/>
            </a:pPr>
            <a:r>
              <a:rPr lang="en-US" sz="2000" dirty="0"/>
              <a:t>This alters the industrial process to maintain optimal conditions.</a:t>
            </a:r>
          </a:p>
          <a:p>
            <a:pPr lvl="0"/>
            <a:r>
              <a:rPr lang="en-US" sz="2000" b="1" dirty="0"/>
              <a:t>Monitoring &amp; Feedback </a:t>
            </a:r>
            <a:r>
              <a:rPr lang="en-US" sz="2000" b="1" dirty="0" smtClean="0"/>
              <a:t>Loop</a:t>
            </a:r>
          </a:p>
          <a:p>
            <a:pPr lvl="0"/>
            <a:endParaRPr lang="en-US" sz="2000" dirty="0"/>
          </a:p>
          <a:p>
            <a:pPr marL="800100" lvl="1" indent="-342900">
              <a:buFont typeface="Wingdings" pitchFamily="2" charset="2"/>
              <a:buChar char="ü"/>
            </a:pPr>
            <a:r>
              <a:rPr lang="en-US" sz="2000" dirty="0"/>
              <a:t>SCADA and HMI systems provide real-time monitoring of operations.</a:t>
            </a:r>
          </a:p>
          <a:p>
            <a:pPr marL="800100" lvl="1" indent="-342900">
              <a:buFont typeface="Wingdings" pitchFamily="2" charset="2"/>
              <a:buChar char="ü"/>
            </a:pPr>
            <a:r>
              <a:rPr lang="en-US" sz="2000" dirty="0"/>
              <a:t>Operators can adjust parameters or respond to alerts if required.</a:t>
            </a:r>
          </a:p>
        </p:txBody>
      </p:sp>
    </p:spTree>
    <p:extLst>
      <p:ext uri="{BB962C8B-B14F-4D97-AF65-F5344CB8AC3E}">
        <p14:creationId xmlns:p14="http://schemas.microsoft.com/office/powerpoint/2010/main" val="173896104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71338" y="651292"/>
            <a:ext cx="9144000" cy="812800"/>
          </a:xfrm>
        </p:spPr>
        <p:txBody>
          <a:bodyPr>
            <a:normAutofit/>
          </a:bodyPr>
          <a:lstStyle/>
          <a:p>
            <a:r>
              <a:rPr lang="en-US" sz="2800" b="1" dirty="0"/>
              <a:t>Types of ICS Operations</a:t>
            </a:r>
            <a:endParaRPr lang="en-US" sz="2800" b="1"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Rectangle 2"/>
          <p:cNvSpPr/>
          <p:nvPr/>
        </p:nvSpPr>
        <p:spPr>
          <a:xfrm>
            <a:off x="5867400" y="1958075"/>
            <a:ext cx="5257799" cy="1938992"/>
          </a:xfrm>
          <a:prstGeom prst="rect">
            <a:avLst/>
          </a:prstGeom>
        </p:spPr>
        <p:txBody>
          <a:bodyPr wrap="square">
            <a:spAutoFit/>
          </a:bodyPr>
          <a:lstStyle/>
          <a:p>
            <a:r>
              <a:rPr lang="en-US" sz="2000" b="1" dirty="0" smtClean="0"/>
              <a:t>Batch Processing</a:t>
            </a:r>
          </a:p>
          <a:p>
            <a:endParaRPr lang="en-US" sz="2000" b="1" dirty="0"/>
          </a:p>
          <a:p>
            <a:pPr marL="342900" lvl="0" indent="-342900">
              <a:buFont typeface="Wingdings" pitchFamily="2" charset="2"/>
              <a:buChar char="ü"/>
            </a:pPr>
            <a:r>
              <a:rPr lang="en-US" sz="2000" dirty="0"/>
              <a:t>Used in pharmaceuticals, food processing, and chemical industries.</a:t>
            </a:r>
          </a:p>
          <a:p>
            <a:pPr marL="342900" lvl="0" indent="-342900">
              <a:buFont typeface="Wingdings" pitchFamily="2" charset="2"/>
              <a:buChar char="ü"/>
            </a:pPr>
            <a:r>
              <a:rPr lang="en-US" sz="2000" dirty="0"/>
              <a:t>Controls a series of steps in a predefined sequence to produce a batch of products.</a:t>
            </a:r>
          </a:p>
        </p:txBody>
      </p:sp>
      <p:sp>
        <p:nvSpPr>
          <p:cNvPr id="5" name="Rectangle 4"/>
          <p:cNvSpPr/>
          <p:nvPr/>
        </p:nvSpPr>
        <p:spPr>
          <a:xfrm>
            <a:off x="397932" y="1958075"/>
            <a:ext cx="5223935" cy="4093428"/>
          </a:xfrm>
          <a:prstGeom prst="rect">
            <a:avLst/>
          </a:prstGeom>
        </p:spPr>
        <p:txBody>
          <a:bodyPr wrap="square">
            <a:spAutoFit/>
          </a:bodyPr>
          <a:lstStyle/>
          <a:p>
            <a:r>
              <a:rPr lang="en-US" sz="2000" b="1" dirty="0"/>
              <a:t>Continuous Process </a:t>
            </a:r>
            <a:r>
              <a:rPr lang="en-US" sz="2000" b="1" dirty="0" smtClean="0"/>
              <a:t>Control</a:t>
            </a:r>
          </a:p>
          <a:p>
            <a:endParaRPr lang="en-US" sz="2000" b="1" dirty="0"/>
          </a:p>
          <a:p>
            <a:pPr marL="342900" lvl="0" indent="-342900">
              <a:buFont typeface="Wingdings" pitchFamily="2" charset="2"/>
              <a:buChar char="ü"/>
            </a:pPr>
            <a:r>
              <a:rPr lang="en-US" sz="2000" dirty="0"/>
              <a:t>Found in industries like oil refineries, chemical plants, and power generation.</a:t>
            </a:r>
          </a:p>
          <a:p>
            <a:pPr marL="342900" lvl="0" indent="-342900">
              <a:buFont typeface="Wingdings" pitchFamily="2" charset="2"/>
              <a:buChar char="ü"/>
            </a:pPr>
            <a:r>
              <a:rPr lang="en-US" sz="2000" dirty="0"/>
              <a:t>Involves maintaining variables within set parameters (e.g., temperature, flow rate</a:t>
            </a:r>
            <a:r>
              <a:rPr lang="en-US" sz="2000" dirty="0" smtClean="0"/>
              <a:t>).</a:t>
            </a:r>
          </a:p>
          <a:p>
            <a:r>
              <a:rPr lang="en-US" sz="2000" b="1" dirty="0"/>
              <a:t>Discrete Control</a:t>
            </a:r>
          </a:p>
          <a:p>
            <a:endParaRPr lang="en-US" sz="2000" b="1" dirty="0"/>
          </a:p>
          <a:p>
            <a:pPr marL="342900" lvl="0" indent="-342900">
              <a:buFont typeface="Wingdings" pitchFamily="2" charset="2"/>
              <a:buChar char="ü"/>
            </a:pPr>
            <a:r>
              <a:rPr lang="en-US" sz="2000" dirty="0"/>
              <a:t>Common in manufacturing, automotive, and assembly lines.</a:t>
            </a:r>
          </a:p>
          <a:p>
            <a:pPr marL="342900" lvl="0" indent="-342900">
              <a:buFont typeface="Wingdings" pitchFamily="2" charset="2"/>
              <a:buChar char="ü"/>
            </a:pPr>
            <a:r>
              <a:rPr lang="en-US" sz="2000" dirty="0"/>
              <a:t>Focuses on on/off operations (e.g., moving conveyor belts, robotic arms).</a:t>
            </a:r>
          </a:p>
          <a:p>
            <a:pPr lvl="0"/>
            <a:endParaRPr lang="en-US" sz="2000" dirty="0"/>
          </a:p>
        </p:txBody>
      </p:sp>
    </p:spTree>
    <p:extLst>
      <p:ext uri="{BB962C8B-B14F-4D97-AF65-F5344CB8AC3E}">
        <p14:creationId xmlns:p14="http://schemas.microsoft.com/office/powerpoint/2010/main" val="21695334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838" y="289342"/>
            <a:ext cx="9144000" cy="812800"/>
          </a:xfrm>
        </p:spPr>
        <p:txBody>
          <a:bodyPr>
            <a:normAutofit/>
          </a:bodyPr>
          <a:lstStyle/>
          <a:p>
            <a:r>
              <a:rPr lang="en-US" sz="2800" b="1" dirty="0"/>
              <a:t>ICS Communication &amp; Networking</a:t>
            </a:r>
            <a:endParaRPr lang="en-US" sz="2800" b="1"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800100" y="1219885"/>
            <a:ext cx="9861550" cy="400110"/>
          </a:xfrm>
          <a:prstGeom prst="rect">
            <a:avLst/>
          </a:prstGeom>
        </p:spPr>
        <p:txBody>
          <a:bodyPr wrap="square">
            <a:spAutoFit/>
          </a:bodyPr>
          <a:lstStyle/>
          <a:p>
            <a:pPr algn="ctr"/>
            <a:r>
              <a:rPr lang="en-US" sz="2000" dirty="0"/>
              <a:t>ICS relies on various communication protocols to transfer data between components</a:t>
            </a:r>
          </a:p>
        </p:txBody>
      </p:sp>
      <p:sp>
        <p:nvSpPr>
          <p:cNvPr id="6" name="Rectangle 5"/>
          <p:cNvSpPr/>
          <p:nvPr/>
        </p:nvSpPr>
        <p:spPr>
          <a:xfrm>
            <a:off x="321733" y="2136357"/>
            <a:ext cx="5247217" cy="3170099"/>
          </a:xfrm>
          <a:prstGeom prst="rect">
            <a:avLst/>
          </a:prstGeom>
        </p:spPr>
        <p:txBody>
          <a:bodyPr wrap="square">
            <a:spAutoFit/>
          </a:bodyPr>
          <a:lstStyle/>
          <a:p>
            <a:r>
              <a:rPr lang="en-US" sz="2000" b="1" dirty="0" smtClean="0"/>
              <a:t>Common </a:t>
            </a:r>
            <a:r>
              <a:rPr lang="en-US" sz="2000" b="1" dirty="0"/>
              <a:t>ICS Communication </a:t>
            </a:r>
            <a:r>
              <a:rPr lang="en-US" sz="2000" b="1" dirty="0" smtClean="0"/>
              <a:t>Protocols</a:t>
            </a:r>
          </a:p>
          <a:p>
            <a:endParaRPr lang="en-US" sz="2000" b="1" dirty="0"/>
          </a:p>
          <a:p>
            <a:pPr marL="285750" lvl="0" indent="-285750">
              <a:buFont typeface="Wingdings" pitchFamily="2" charset="2"/>
              <a:buChar char="ü"/>
            </a:pPr>
            <a:r>
              <a:rPr lang="en-US" sz="2000" b="1" dirty="0"/>
              <a:t>Modbus:</a:t>
            </a:r>
            <a:r>
              <a:rPr lang="en-US" sz="2000" dirty="0"/>
              <a:t> A widely used open protocol for industrial communication.</a:t>
            </a:r>
          </a:p>
          <a:p>
            <a:pPr marL="285750" lvl="0" indent="-285750">
              <a:buFont typeface="Wingdings" pitchFamily="2" charset="2"/>
              <a:buChar char="ü"/>
            </a:pPr>
            <a:r>
              <a:rPr lang="en-US" sz="2000" b="1" dirty="0"/>
              <a:t>DNP3 (Distributed Network Protocol):</a:t>
            </a:r>
            <a:r>
              <a:rPr lang="en-US" sz="2000" dirty="0"/>
              <a:t> Used in electric utilities and water management.</a:t>
            </a:r>
          </a:p>
          <a:p>
            <a:pPr marL="285750" lvl="0" indent="-285750">
              <a:buFont typeface="Wingdings" pitchFamily="2" charset="2"/>
              <a:buChar char="ü"/>
            </a:pPr>
            <a:r>
              <a:rPr lang="en-US" sz="2000" b="1" dirty="0"/>
              <a:t>PROFINET &amp; PROFIBUS:</a:t>
            </a:r>
            <a:r>
              <a:rPr lang="en-US" sz="2000" dirty="0"/>
              <a:t> Used for automation in manufacturing.</a:t>
            </a:r>
          </a:p>
          <a:p>
            <a:pPr marL="285750" lvl="0" indent="-285750">
              <a:buFont typeface="Wingdings" pitchFamily="2" charset="2"/>
              <a:buChar char="ü"/>
            </a:pPr>
            <a:r>
              <a:rPr lang="en-US" sz="2000" b="1" dirty="0" err="1"/>
              <a:t>EtherNet</a:t>
            </a:r>
            <a:r>
              <a:rPr lang="en-US" sz="2000" b="1" dirty="0"/>
              <a:t>/IP &amp; OPC-UA:</a:t>
            </a:r>
            <a:r>
              <a:rPr lang="en-US" sz="2000" dirty="0"/>
              <a:t> Industrial Ethernet-based communication.</a:t>
            </a:r>
          </a:p>
        </p:txBody>
      </p:sp>
      <p:sp>
        <p:nvSpPr>
          <p:cNvPr id="7" name="Rectangle 6"/>
          <p:cNvSpPr/>
          <p:nvPr/>
        </p:nvSpPr>
        <p:spPr>
          <a:xfrm>
            <a:off x="5683250" y="2033270"/>
            <a:ext cx="6096000" cy="3785652"/>
          </a:xfrm>
          <a:prstGeom prst="rect">
            <a:avLst/>
          </a:prstGeom>
        </p:spPr>
        <p:txBody>
          <a:bodyPr>
            <a:spAutoFit/>
          </a:bodyPr>
          <a:lstStyle/>
          <a:p>
            <a:r>
              <a:rPr lang="en-US" sz="2000" b="1" dirty="0" smtClean="0"/>
              <a:t>Network Architecture</a:t>
            </a:r>
          </a:p>
          <a:p>
            <a:endParaRPr lang="en-US" sz="2000" b="1" dirty="0"/>
          </a:p>
          <a:p>
            <a:pPr marL="285750" indent="-285750">
              <a:buFont typeface="Wingdings" pitchFamily="2" charset="2"/>
              <a:buChar char="ü"/>
            </a:pPr>
            <a:r>
              <a:rPr lang="en-US" sz="2000" dirty="0"/>
              <a:t>ICS networks are typically designed with multiple layers:</a:t>
            </a:r>
          </a:p>
          <a:p>
            <a:pPr marL="285750" lvl="0" indent="-285750">
              <a:buFont typeface="Wingdings" pitchFamily="2" charset="2"/>
              <a:buChar char="ü"/>
            </a:pPr>
            <a:r>
              <a:rPr lang="en-US" sz="2000" b="1" dirty="0"/>
              <a:t>Field Level:</a:t>
            </a:r>
            <a:r>
              <a:rPr lang="en-US" sz="2000" dirty="0"/>
              <a:t> Sensors and actuators communicate with controllers.</a:t>
            </a:r>
          </a:p>
          <a:p>
            <a:pPr marL="285750" lvl="0" indent="-285750">
              <a:buFont typeface="Wingdings" pitchFamily="2" charset="2"/>
              <a:buChar char="ü"/>
            </a:pPr>
            <a:r>
              <a:rPr lang="en-US" sz="2000" b="1" dirty="0"/>
              <a:t>Control Level:</a:t>
            </a:r>
            <a:r>
              <a:rPr lang="en-US" sz="2000" dirty="0"/>
              <a:t> PLCs and DCS manage real-time control.</a:t>
            </a:r>
          </a:p>
          <a:p>
            <a:pPr marL="285750" lvl="0" indent="-285750">
              <a:buFont typeface="Wingdings" pitchFamily="2" charset="2"/>
              <a:buChar char="ü"/>
            </a:pPr>
            <a:r>
              <a:rPr lang="en-US" sz="2000" b="1" dirty="0"/>
              <a:t>Supervisory Level:</a:t>
            </a:r>
            <a:r>
              <a:rPr lang="en-US" sz="2000" dirty="0"/>
              <a:t> SCADA and HMI oversee operations.</a:t>
            </a:r>
          </a:p>
          <a:p>
            <a:pPr marL="285750" lvl="0" indent="-285750">
              <a:buFont typeface="Wingdings" pitchFamily="2" charset="2"/>
              <a:buChar char="ü"/>
            </a:pPr>
            <a:r>
              <a:rPr lang="en-US" sz="2000" b="1" dirty="0"/>
              <a:t>Enterprise Level:</a:t>
            </a:r>
            <a:r>
              <a:rPr lang="en-US" sz="2000" dirty="0"/>
              <a:t> IT systems analyze production data for decision-making.</a:t>
            </a:r>
          </a:p>
        </p:txBody>
      </p:sp>
    </p:spTree>
    <p:extLst>
      <p:ext uri="{BB962C8B-B14F-4D97-AF65-F5344CB8AC3E}">
        <p14:creationId xmlns:p14="http://schemas.microsoft.com/office/powerpoint/2010/main" val="20310186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8088" y="862959"/>
            <a:ext cx="9144000" cy="812800"/>
          </a:xfrm>
        </p:spPr>
        <p:txBody>
          <a:bodyPr>
            <a:normAutofit/>
          </a:bodyPr>
          <a:lstStyle/>
          <a:p>
            <a:r>
              <a:rPr lang="en-US" sz="2800" b="1" dirty="0" err="1" smtClean="0"/>
              <a:t>Cont</a:t>
            </a:r>
            <a:r>
              <a:rPr lang="en-US" sz="2800" b="1" dirty="0" smtClean="0"/>
              <a:t>…ICS </a:t>
            </a:r>
            <a:r>
              <a:rPr lang="en-US" sz="2800" b="1" dirty="0"/>
              <a:t>Communication &amp; Networking</a:t>
            </a:r>
            <a:endParaRPr lang="en-US" sz="2800" b="1"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6" name="Rectangle 5"/>
          <p:cNvSpPr/>
          <p:nvPr/>
        </p:nvSpPr>
        <p:spPr>
          <a:xfrm>
            <a:off x="1914237" y="2345906"/>
            <a:ext cx="7661563" cy="2862322"/>
          </a:xfrm>
          <a:prstGeom prst="rect">
            <a:avLst/>
          </a:prstGeom>
        </p:spPr>
        <p:txBody>
          <a:bodyPr wrap="square">
            <a:spAutoFit/>
          </a:bodyPr>
          <a:lstStyle/>
          <a:p>
            <a:r>
              <a:rPr lang="en-US" sz="2000" b="1" dirty="0"/>
              <a:t>Importance of ICS in </a:t>
            </a:r>
            <a:r>
              <a:rPr lang="en-US" sz="2000" b="1" dirty="0" smtClean="0"/>
              <a:t>Industry</a:t>
            </a:r>
          </a:p>
          <a:p>
            <a:endParaRPr lang="en-US" sz="2000" b="1" dirty="0"/>
          </a:p>
          <a:p>
            <a:pPr marL="342900" lvl="0" indent="-342900">
              <a:buFont typeface="Wingdings" pitchFamily="2" charset="2"/>
              <a:buChar char="ü"/>
            </a:pPr>
            <a:r>
              <a:rPr lang="en-US" sz="2000" b="1" dirty="0"/>
              <a:t>Enhances Efficiency:</a:t>
            </a:r>
            <a:r>
              <a:rPr lang="en-US" sz="2000" dirty="0"/>
              <a:t> Automates processes to improve productivity.</a:t>
            </a:r>
          </a:p>
          <a:p>
            <a:pPr marL="342900" lvl="0" indent="-342900">
              <a:buFont typeface="Wingdings" pitchFamily="2" charset="2"/>
              <a:buChar char="ü"/>
            </a:pPr>
            <a:r>
              <a:rPr lang="en-US" sz="2000" b="1" dirty="0"/>
              <a:t>Ensures Safety:</a:t>
            </a:r>
            <a:r>
              <a:rPr lang="en-US" sz="2000" dirty="0"/>
              <a:t> Monitors critical variables to prevent hazardous situations.</a:t>
            </a:r>
          </a:p>
          <a:p>
            <a:pPr marL="342900" lvl="0" indent="-342900">
              <a:buFont typeface="Wingdings" pitchFamily="2" charset="2"/>
              <a:buChar char="ü"/>
            </a:pPr>
            <a:r>
              <a:rPr lang="en-US" sz="2000" b="1" dirty="0"/>
              <a:t>Reduces Downtime:</a:t>
            </a:r>
            <a:r>
              <a:rPr lang="en-US" sz="2000" dirty="0"/>
              <a:t> Enables predictive maintenance and quick response to faults.</a:t>
            </a:r>
          </a:p>
          <a:p>
            <a:pPr marL="342900" lvl="0" indent="-342900">
              <a:buFont typeface="Wingdings" pitchFamily="2" charset="2"/>
              <a:buChar char="ü"/>
            </a:pPr>
            <a:r>
              <a:rPr lang="en-US" sz="2000" b="1" dirty="0"/>
              <a:t>Optimizes Resource Usage:</a:t>
            </a:r>
            <a:r>
              <a:rPr lang="en-US" sz="2000" dirty="0"/>
              <a:t> Controls energy and material consumption efficiently.</a:t>
            </a:r>
          </a:p>
        </p:txBody>
      </p:sp>
    </p:spTree>
    <p:extLst>
      <p:ext uri="{BB962C8B-B14F-4D97-AF65-F5344CB8AC3E}">
        <p14:creationId xmlns:p14="http://schemas.microsoft.com/office/powerpoint/2010/main" val="33156701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637" y="517942"/>
            <a:ext cx="9144000" cy="812800"/>
          </a:xfrm>
        </p:spPr>
        <p:txBody>
          <a:bodyPr>
            <a:normAutofit/>
          </a:bodyPr>
          <a:lstStyle/>
          <a:p>
            <a:r>
              <a:rPr lang="en-US" sz="2800" b="1" dirty="0"/>
              <a:t>Industrial Control System (ICS) Design</a:t>
            </a: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Rectangle 2"/>
          <p:cNvSpPr/>
          <p:nvPr/>
        </p:nvSpPr>
        <p:spPr>
          <a:xfrm>
            <a:off x="171450" y="2219418"/>
            <a:ext cx="5784850" cy="2862322"/>
          </a:xfrm>
          <a:prstGeom prst="rect">
            <a:avLst/>
          </a:prstGeom>
        </p:spPr>
        <p:txBody>
          <a:bodyPr wrap="square">
            <a:spAutoFit/>
          </a:bodyPr>
          <a:lstStyle/>
          <a:p>
            <a:r>
              <a:rPr lang="en-US" sz="2000" b="1" dirty="0"/>
              <a:t>Overview of ICS </a:t>
            </a:r>
            <a:r>
              <a:rPr lang="en-US" sz="2000" b="1" dirty="0" smtClean="0"/>
              <a:t>Design</a:t>
            </a:r>
          </a:p>
          <a:p>
            <a:endParaRPr lang="en-US" sz="2000" b="1" dirty="0"/>
          </a:p>
          <a:p>
            <a:pPr marL="342900" indent="-342900">
              <a:buFont typeface="Wingdings" pitchFamily="2" charset="2"/>
              <a:buChar char="ü"/>
            </a:pPr>
            <a:r>
              <a:rPr lang="en-US" sz="2000" dirty="0"/>
              <a:t>Designing an </a:t>
            </a:r>
            <a:r>
              <a:rPr lang="en-US" sz="2000" b="1" dirty="0"/>
              <a:t>Industrial Control System (ICS)</a:t>
            </a:r>
            <a:r>
              <a:rPr lang="en-US" sz="2000" dirty="0"/>
              <a:t> involves integrating </a:t>
            </a:r>
            <a:r>
              <a:rPr lang="en-US" sz="2000" b="1" dirty="0"/>
              <a:t>hardware, software, and communication protocols</a:t>
            </a:r>
            <a:r>
              <a:rPr lang="en-US" sz="2000" dirty="0"/>
              <a:t> to ensure </a:t>
            </a:r>
            <a:r>
              <a:rPr lang="en-US" sz="2000" b="1" dirty="0"/>
              <a:t>automation, monitoring, and control</a:t>
            </a:r>
            <a:r>
              <a:rPr lang="en-US" sz="2000" dirty="0"/>
              <a:t> of industrial processes. </a:t>
            </a:r>
            <a:endParaRPr lang="en-US" sz="2000" dirty="0" smtClean="0"/>
          </a:p>
          <a:p>
            <a:pPr marL="342900" indent="-342900">
              <a:buFont typeface="Wingdings" pitchFamily="2" charset="2"/>
              <a:buChar char="ü"/>
            </a:pPr>
            <a:r>
              <a:rPr lang="en-US" sz="2000" dirty="0" smtClean="0"/>
              <a:t>The </a:t>
            </a:r>
            <a:r>
              <a:rPr lang="en-US" sz="2000" dirty="0"/>
              <a:t>design must prioritize </a:t>
            </a:r>
            <a:r>
              <a:rPr lang="en-US" sz="2000" b="1" dirty="0"/>
              <a:t>real-time performance, reliability, scalability, and security</a:t>
            </a:r>
            <a:r>
              <a:rPr lang="en-US" sz="2000" dirty="0"/>
              <a:t> while meeting industry-specific requirements.</a:t>
            </a:r>
          </a:p>
        </p:txBody>
      </p:sp>
      <p:sp>
        <p:nvSpPr>
          <p:cNvPr id="5" name="Rectangle 4"/>
          <p:cNvSpPr/>
          <p:nvPr/>
        </p:nvSpPr>
        <p:spPr>
          <a:xfrm>
            <a:off x="5956300" y="2134751"/>
            <a:ext cx="6115050" cy="3170099"/>
          </a:xfrm>
          <a:prstGeom prst="rect">
            <a:avLst/>
          </a:prstGeom>
        </p:spPr>
        <p:txBody>
          <a:bodyPr wrap="square">
            <a:spAutoFit/>
          </a:bodyPr>
          <a:lstStyle/>
          <a:p>
            <a:r>
              <a:rPr lang="en-US" sz="2000" b="1" dirty="0"/>
              <a:t>Key Considerations in ICS </a:t>
            </a:r>
            <a:r>
              <a:rPr lang="en-US" sz="2000" b="1" dirty="0" smtClean="0"/>
              <a:t>Design</a:t>
            </a:r>
          </a:p>
          <a:p>
            <a:endParaRPr lang="en-US" sz="2000" b="1" dirty="0"/>
          </a:p>
          <a:p>
            <a:r>
              <a:rPr lang="en-US" sz="2000" dirty="0" smtClean="0"/>
              <a:t>✅ </a:t>
            </a:r>
            <a:r>
              <a:rPr lang="en-US" sz="2000" b="1" dirty="0" smtClean="0"/>
              <a:t>System </a:t>
            </a:r>
            <a:r>
              <a:rPr lang="en-US" sz="2000" b="1" dirty="0"/>
              <a:t>Architecture:</a:t>
            </a:r>
            <a:r>
              <a:rPr lang="en-US" sz="2000" dirty="0"/>
              <a:t> Defines how ICS components interact.</a:t>
            </a:r>
            <a:br>
              <a:rPr lang="en-US" sz="2000" dirty="0"/>
            </a:br>
            <a:r>
              <a:rPr lang="en-US" sz="2000" dirty="0" smtClean="0"/>
              <a:t>✅ </a:t>
            </a:r>
            <a:r>
              <a:rPr lang="en-US" sz="2000" b="1" dirty="0" smtClean="0"/>
              <a:t>Scalability </a:t>
            </a:r>
            <a:r>
              <a:rPr lang="en-US" sz="2000" b="1" dirty="0"/>
              <a:t>&amp; Redundancy:</a:t>
            </a:r>
            <a:r>
              <a:rPr lang="en-US" sz="2000" dirty="0"/>
              <a:t> Ensures long-term growth and fault tolerance.</a:t>
            </a:r>
            <a:br>
              <a:rPr lang="en-US" sz="2000" dirty="0"/>
            </a:br>
            <a:r>
              <a:rPr lang="en-US" sz="2000" dirty="0" smtClean="0"/>
              <a:t>✅ </a:t>
            </a:r>
            <a:r>
              <a:rPr lang="en-US" sz="2000" b="1" dirty="0" smtClean="0"/>
              <a:t>Security </a:t>
            </a:r>
            <a:r>
              <a:rPr lang="en-US" sz="2000" b="1" dirty="0"/>
              <a:t>&amp; Resilience:</a:t>
            </a:r>
            <a:r>
              <a:rPr lang="en-US" sz="2000" dirty="0"/>
              <a:t> Protects against cyber and physical threats.</a:t>
            </a:r>
            <a:br>
              <a:rPr lang="en-US" sz="2000" dirty="0"/>
            </a:br>
            <a:r>
              <a:rPr lang="en-US" sz="2000" dirty="0" smtClean="0"/>
              <a:t>✅ </a:t>
            </a:r>
            <a:r>
              <a:rPr lang="en-US" sz="2000" b="1" dirty="0" smtClean="0"/>
              <a:t>Compliance </a:t>
            </a:r>
            <a:r>
              <a:rPr lang="en-US" sz="2000" b="1" dirty="0"/>
              <a:t>&amp; Standards:</a:t>
            </a:r>
            <a:r>
              <a:rPr lang="en-US" sz="2000" dirty="0"/>
              <a:t> Meets industry regulations (e.g., NIST, IEC 62443).</a:t>
            </a:r>
          </a:p>
        </p:txBody>
      </p:sp>
    </p:spTree>
    <p:extLst>
      <p:ext uri="{BB962C8B-B14F-4D97-AF65-F5344CB8AC3E}">
        <p14:creationId xmlns:p14="http://schemas.microsoft.com/office/powerpoint/2010/main" val="15044781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637" y="92492"/>
            <a:ext cx="9144000" cy="812800"/>
          </a:xfrm>
        </p:spPr>
        <p:txBody>
          <a:bodyPr>
            <a:normAutofit/>
          </a:bodyPr>
          <a:lstStyle/>
          <a:p>
            <a:r>
              <a:rPr lang="en-US" sz="2800" b="1" dirty="0"/>
              <a:t>ICS Architecture Design</a:t>
            </a:r>
            <a:endParaRPr lang="en-US" sz="2800" b="1"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Rectangle 2"/>
          <p:cNvSpPr/>
          <p:nvPr/>
        </p:nvSpPr>
        <p:spPr>
          <a:xfrm>
            <a:off x="692150" y="998835"/>
            <a:ext cx="11112500" cy="1323439"/>
          </a:xfrm>
          <a:prstGeom prst="rect">
            <a:avLst/>
          </a:prstGeom>
        </p:spPr>
        <p:txBody>
          <a:bodyPr wrap="square">
            <a:spAutoFit/>
          </a:bodyPr>
          <a:lstStyle/>
          <a:p>
            <a:pPr marL="342900" indent="-342900">
              <a:buFont typeface="Wingdings" pitchFamily="2" charset="2"/>
              <a:buChar char="ü"/>
            </a:pPr>
            <a:r>
              <a:rPr lang="en-US" sz="2000" dirty="0"/>
              <a:t>ICS design is typically based on the </a:t>
            </a:r>
            <a:r>
              <a:rPr lang="en-US" sz="2000" b="1" dirty="0"/>
              <a:t>Purdue Model</a:t>
            </a:r>
            <a:r>
              <a:rPr lang="en-US" sz="2000" dirty="0"/>
              <a:t> (ISA-95), which segments operations into </a:t>
            </a:r>
            <a:r>
              <a:rPr lang="en-US" sz="2000" b="1" dirty="0"/>
              <a:t>different network layers</a:t>
            </a:r>
            <a:r>
              <a:rPr lang="en-US" sz="2000" dirty="0"/>
              <a:t> to improve security and functionality</a:t>
            </a:r>
            <a:r>
              <a:rPr lang="en-US" sz="2000" dirty="0" smtClean="0"/>
              <a:t>.</a:t>
            </a:r>
            <a:r>
              <a:rPr lang="en-US" sz="2000" b="1" dirty="0"/>
              <a:t> </a:t>
            </a:r>
            <a:endParaRPr lang="en-US" sz="2000" b="1" dirty="0" smtClean="0"/>
          </a:p>
          <a:p>
            <a:pPr marL="342900" indent="-342900">
              <a:buFont typeface="Wingdings" pitchFamily="2" charset="2"/>
              <a:buChar char="ü"/>
            </a:pPr>
            <a:r>
              <a:rPr lang="en-US" sz="2000" b="1" dirty="0" smtClean="0"/>
              <a:t>Design </a:t>
            </a:r>
            <a:r>
              <a:rPr lang="en-US" sz="2000" b="1" dirty="0"/>
              <a:t>Goal:</a:t>
            </a:r>
            <a:r>
              <a:rPr lang="en-US" sz="2000" dirty="0"/>
              <a:t> Prevent IT/OT convergence risks by segmenting networks and securing communication pathways.</a:t>
            </a:r>
          </a:p>
        </p:txBody>
      </p:sp>
      <p:graphicFrame>
        <p:nvGraphicFramePr>
          <p:cNvPr id="5" name="Table 4"/>
          <p:cNvGraphicFramePr>
            <a:graphicFrameLocks noGrp="1"/>
          </p:cNvGraphicFramePr>
          <p:nvPr>
            <p:extLst>
              <p:ext uri="{D42A27DB-BD31-4B8C-83A1-F6EECF244321}">
                <p14:modId xmlns:p14="http://schemas.microsoft.com/office/powerpoint/2010/main" val="694300992"/>
              </p:ext>
            </p:extLst>
          </p:nvPr>
        </p:nvGraphicFramePr>
        <p:xfrm>
          <a:off x="1139537" y="2724826"/>
          <a:ext cx="10087262" cy="4186466"/>
        </p:xfrm>
        <a:graphic>
          <a:graphicData uri="http://schemas.openxmlformats.org/drawingml/2006/table">
            <a:tbl>
              <a:tblPr firstRow="1" firstCol="1" bandRow="1">
                <a:tableStyleId>{5C22544A-7EE6-4342-B048-85BDC9FD1C3A}</a:tableStyleId>
              </a:tblPr>
              <a:tblGrid>
                <a:gridCol w="3687529"/>
                <a:gridCol w="3687529"/>
                <a:gridCol w="2712204"/>
              </a:tblGrid>
              <a:tr h="98933">
                <a:tc>
                  <a:txBody>
                    <a:bodyPr/>
                    <a:lstStyle/>
                    <a:p>
                      <a:pPr marL="0" marR="0" algn="ctr">
                        <a:lnSpc>
                          <a:spcPct val="115000"/>
                        </a:lnSpc>
                        <a:spcBef>
                          <a:spcPts val="0"/>
                        </a:spcBef>
                        <a:spcAft>
                          <a:spcPts val="1000"/>
                        </a:spcAft>
                      </a:pPr>
                      <a:r>
                        <a:rPr lang="en-US" sz="1800" dirty="0">
                          <a:solidFill>
                            <a:schemeClr val="tx1"/>
                          </a:solidFill>
                          <a:effectLst/>
                          <a:latin typeface="+mj-lt"/>
                        </a:rPr>
                        <a:t>Level</a:t>
                      </a:r>
                      <a:endParaRPr lang="en-US" sz="1800" dirty="0">
                        <a:solidFill>
                          <a:schemeClr val="tx1"/>
                        </a:solidFill>
                        <a:effectLst/>
                        <a:latin typeface="+mj-lt"/>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1800" dirty="0">
                          <a:solidFill>
                            <a:schemeClr val="tx1"/>
                          </a:solidFill>
                          <a:effectLst/>
                          <a:latin typeface="+mj-lt"/>
                        </a:rPr>
                        <a:t>Description</a:t>
                      </a:r>
                      <a:endParaRPr lang="en-US" sz="1800" dirty="0">
                        <a:solidFill>
                          <a:schemeClr val="tx1"/>
                        </a:solidFill>
                        <a:effectLst/>
                        <a:latin typeface="+mj-lt"/>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1800" dirty="0">
                          <a:solidFill>
                            <a:schemeClr val="tx1"/>
                          </a:solidFill>
                          <a:effectLst/>
                          <a:latin typeface="+mj-lt"/>
                        </a:rPr>
                        <a:t>Key Components</a:t>
                      </a:r>
                      <a:endParaRPr lang="en-US" sz="1800" dirty="0">
                        <a:solidFill>
                          <a:schemeClr val="tx1"/>
                        </a:solidFill>
                        <a:effectLst/>
                        <a:latin typeface="+mj-lt"/>
                        <a:ea typeface="Calibri"/>
                        <a:cs typeface="Times New Roman"/>
                      </a:endParaRPr>
                    </a:p>
                  </a:txBody>
                  <a:tcPr marL="9525" marR="9525" marT="9525" marB="9525" anchor="ctr"/>
                </a:tc>
              </a:tr>
              <a:tr h="580198">
                <a:tc>
                  <a:txBody>
                    <a:bodyPr/>
                    <a:lstStyle/>
                    <a:p>
                      <a:pPr marL="0" marR="0">
                        <a:lnSpc>
                          <a:spcPct val="115000"/>
                        </a:lnSpc>
                        <a:spcBef>
                          <a:spcPts val="0"/>
                        </a:spcBef>
                        <a:spcAft>
                          <a:spcPts val="1000"/>
                        </a:spcAft>
                      </a:pPr>
                      <a:r>
                        <a:rPr lang="en-US" sz="1800" dirty="0">
                          <a:solidFill>
                            <a:schemeClr val="tx1"/>
                          </a:solidFill>
                          <a:effectLst/>
                          <a:latin typeface="+mj-lt"/>
                        </a:rPr>
                        <a:t>Level 5 (Enterprise IT)</a:t>
                      </a:r>
                      <a:endParaRPr lang="en-US" sz="1800" dirty="0">
                        <a:solidFill>
                          <a:schemeClr val="tx1"/>
                        </a:solidFill>
                        <a:effectLst/>
                        <a:latin typeface="+mj-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dirty="0">
                          <a:solidFill>
                            <a:schemeClr val="tx1"/>
                          </a:solidFill>
                          <a:effectLst/>
                          <a:latin typeface="+mj-lt"/>
                        </a:rPr>
                        <a:t>Business applications, cloud computing</a:t>
                      </a:r>
                      <a:endParaRPr lang="en-US" sz="1800" dirty="0">
                        <a:solidFill>
                          <a:schemeClr val="tx1"/>
                        </a:solidFill>
                        <a:effectLst/>
                        <a:latin typeface="+mj-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dirty="0">
                          <a:solidFill>
                            <a:schemeClr val="tx1"/>
                          </a:solidFill>
                          <a:effectLst/>
                          <a:latin typeface="+mj-lt"/>
                        </a:rPr>
                        <a:t>ERP, Data Analytics, AI/ML</a:t>
                      </a:r>
                      <a:endParaRPr lang="en-US" sz="1800" dirty="0">
                        <a:solidFill>
                          <a:schemeClr val="tx1"/>
                        </a:solidFill>
                        <a:effectLst/>
                        <a:latin typeface="+mj-lt"/>
                        <a:ea typeface="Calibri"/>
                        <a:cs typeface="Times New Roman"/>
                      </a:endParaRPr>
                    </a:p>
                  </a:txBody>
                  <a:tcPr marL="9525" marR="9525" marT="9525" marB="9525" anchor="ctr"/>
                </a:tc>
              </a:tr>
              <a:tr h="595733">
                <a:tc>
                  <a:txBody>
                    <a:bodyPr/>
                    <a:lstStyle/>
                    <a:p>
                      <a:pPr marL="0" marR="0">
                        <a:lnSpc>
                          <a:spcPct val="115000"/>
                        </a:lnSpc>
                        <a:spcBef>
                          <a:spcPts val="0"/>
                        </a:spcBef>
                        <a:spcAft>
                          <a:spcPts val="1000"/>
                        </a:spcAft>
                      </a:pPr>
                      <a:r>
                        <a:rPr lang="en-US" sz="1800" dirty="0">
                          <a:solidFill>
                            <a:schemeClr val="tx1"/>
                          </a:solidFill>
                          <a:effectLst/>
                          <a:latin typeface="+mj-lt"/>
                        </a:rPr>
                        <a:t>Level 4 (IT Network)</a:t>
                      </a:r>
                      <a:endParaRPr lang="en-US" sz="1800" dirty="0">
                        <a:solidFill>
                          <a:schemeClr val="tx1"/>
                        </a:solidFill>
                        <a:effectLst/>
                        <a:latin typeface="+mj-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solidFill>
                            <a:schemeClr val="tx1"/>
                          </a:solidFill>
                          <a:effectLst/>
                          <a:latin typeface="+mj-lt"/>
                        </a:rPr>
                        <a:t>Corporate systems managing production</a:t>
                      </a:r>
                      <a:endParaRPr lang="en-US" sz="1800">
                        <a:solidFill>
                          <a:schemeClr val="tx1"/>
                        </a:solidFill>
                        <a:effectLst/>
                        <a:latin typeface="+mj-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solidFill>
                            <a:schemeClr val="tx1"/>
                          </a:solidFill>
                          <a:effectLst/>
                          <a:latin typeface="+mj-lt"/>
                        </a:rPr>
                        <a:t>MES, Databases, IT Servers</a:t>
                      </a:r>
                      <a:endParaRPr lang="en-US" sz="1800">
                        <a:solidFill>
                          <a:schemeClr val="tx1"/>
                        </a:solidFill>
                        <a:effectLst/>
                        <a:latin typeface="+mj-lt"/>
                        <a:ea typeface="Calibri"/>
                        <a:cs typeface="Times New Roman"/>
                      </a:endParaRPr>
                    </a:p>
                  </a:txBody>
                  <a:tcPr marL="9525" marR="9525" marT="9525" marB="9525" anchor="ctr"/>
                </a:tc>
              </a:tr>
              <a:tr h="657481">
                <a:tc>
                  <a:txBody>
                    <a:bodyPr/>
                    <a:lstStyle/>
                    <a:p>
                      <a:pPr marL="0" marR="0">
                        <a:lnSpc>
                          <a:spcPct val="115000"/>
                        </a:lnSpc>
                        <a:spcBef>
                          <a:spcPts val="0"/>
                        </a:spcBef>
                        <a:spcAft>
                          <a:spcPts val="1000"/>
                        </a:spcAft>
                      </a:pPr>
                      <a:r>
                        <a:rPr lang="en-US" sz="1800" dirty="0">
                          <a:solidFill>
                            <a:schemeClr val="tx1"/>
                          </a:solidFill>
                          <a:effectLst/>
                          <a:latin typeface="+mj-lt"/>
                        </a:rPr>
                        <a:t>Level 3 (Operations &amp; Control)</a:t>
                      </a:r>
                      <a:endParaRPr lang="en-US" sz="1800" dirty="0">
                        <a:solidFill>
                          <a:schemeClr val="tx1"/>
                        </a:solidFill>
                        <a:effectLst/>
                        <a:latin typeface="+mj-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solidFill>
                            <a:schemeClr val="tx1"/>
                          </a:solidFill>
                          <a:effectLst/>
                          <a:latin typeface="+mj-lt"/>
                        </a:rPr>
                        <a:t>Interface between IT &amp; ICS</a:t>
                      </a:r>
                      <a:endParaRPr lang="en-US" sz="1800">
                        <a:solidFill>
                          <a:schemeClr val="tx1"/>
                        </a:solidFill>
                        <a:effectLst/>
                        <a:latin typeface="+mj-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solidFill>
                            <a:schemeClr val="tx1"/>
                          </a:solidFill>
                          <a:effectLst/>
                          <a:latin typeface="+mj-lt"/>
                        </a:rPr>
                        <a:t>SCADA, HMI, Engineering Workstations</a:t>
                      </a:r>
                      <a:endParaRPr lang="en-US" sz="1800">
                        <a:solidFill>
                          <a:schemeClr val="tx1"/>
                        </a:solidFill>
                        <a:effectLst/>
                        <a:latin typeface="+mj-lt"/>
                        <a:ea typeface="Calibri"/>
                        <a:cs typeface="Times New Roman"/>
                      </a:endParaRPr>
                    </a:p>
                  </a:txBody>
                  <a:tcPr marL="9525" marR="9525" marT="9525" marB="9525" anchor="ctr"/>
                </a:tc>
              </a:tr>
              <a:tr h="664311">
                <a:tc>
                  <a:txBody>
                    <a:bodyPr/>
                    <a:lstStyle/>
                    <a:p>
                      <a:pPr marL="0" marR="0">
                        <a:lnSpc>
                          <a:spcPct val="115000"/>
                        </a:lnSpc>
                        <a:spcBef>
                          <a:spcPts val="0"/>
                        </a:spcBef>
                        <a:spcAft>
                          <a:spcPts val="1000"/>
                        </a:spcAft>
                      </a:pPr>
                      <a:r>
                        <a:rPr lang="en-US" sz="1800" dirty="0">
                          <a:solidFill>
                            <a:schemeClr val="tx1"/>
                          </a:solidFill>
                          <a:effectLst/>
                          <a:latin typeface="+mj-lt"/>
                        </a:rPr>
                        <a:t>Level 2 (Supervisory Control)</a:t>
                      </a:r>
                      <a:endParaRPr lang="en-US" sz="1800" dirty="0">
                        <a:solidFill>
                          <a:schemeClr val="tx1"/>
                        </a:solidFill>
                        <a:effectLst/>
                        <a:latin typeface="+mj-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solidFill>
                            <a:schemeClr val="tx1"/>
                          </a:solidFill>
                          <a:effectLst/>
                          <a:latin typeface="+mj-lt"/>
                        </a:rPr>
                        <a:t>Direct industrial process control</a:t>
                      </a:r>
                      <a:endParaRPr lang="en-US" sz="1800">
                        <a:solidFill>
                          <a:schemeClr val="tx1"/>
                        </a:solidFill>
                        <a:effectLst/>
                        <a:latin typeface="+mj-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dirty="0">
                          <a:solidFill>
                            <a:schemeClr val="tx1"/>
                          </a:solidFill>
                          <a:effectLst/>
                          <a:latin typeface="+mj-lt"/>
                        </a:rPr>
                        <a:t>DCS, PLC Programming, Historian</a:t>
                      </a:r>
                      <a:endParaRPr lang="en-US" sz="1800" dirty="0">
                        <a:solidFill>
                          <a:schemeClr val="tx1"/>
                        </a:solidFill>
                        <a:effectLst/>
                        <a:latin typeface="+mj-lt"/>
                        <a:ea typeface="Calibri"/>
                        <a:cs typeface="Times New Roman"/>
                      </a:endParaRPr>
                    </a:p>
                  </a:txBody>
                  <a:tcPr marL="9525" marR="9525" marT="9525" marB="9525" anchor="ctr"/>
                </a:tc>
              </a:tr>
              <a:tr h="590884">
                <a:tc>
                  <a:txBody>
                    <a:bodyPr/>
                    <a:lstStyle/>
                    <a:p>
                      <a:pPr marL="0" marR="0">
                        <a:lnSpc>
                          <a:spcPct val="115000"/>
                        </a:lnSpc>
                        <a:spcBef>
                          <a:spcPts val="0"/>
                        </a:spcBef>
                        <a:spcAft>
                          <a:spcPts val="1000"/>
                        </a:spcAft>
                      </a:pPr>
                      <a:r>
                        <a:rPr lang="en-US" sz="1800" dirty="0">
                          <a:solidFill>
                            <a:schemeClr val="tx1"/>
                          </a:solidFill>
                          <a:effectLst/>
                          <a:latin typeface="+mj-lt"/>
                        </a:rPr>
                        <a:t>Level 1 (Control Devices)</a:t>
                      </a:r>
                      <a:endParaRPr lang="en-US" sz="1800" dirty="0">
                        <a:solidFill>
                          <a:schemeClr val="tx1"/>
                        </a:solidFill>
                        <a:effectLst/>
                        <a:latin typeface="+mj-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solidFill>
                            <a:schemeClr val="tx1"/>
                          </a:solidFill>
                          <a:effectLst/>
                          <a:latin typeface="+mj-lt"/>
                        </a:rPr>
                        <a:t>Controls automated processes</a:t>
                      </a:r>
                      <a:endParaRPr lang="en-US" sz="1800">
                        <a:solidFill>
                          <a:schemeClr val="tx1"/>
                        </a:solidFill>
                        <a:effectLst/>
                        <a:latin typeface="+mj-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a:solidFill>
                            <a:schemeClr val="tx1"/>
                          </a:solidFill>
                          <a:effectLst/>
                          <a:latin typeface="+mj-lt"/>
                        </a:rPr>
                        <a:t>PLCs, RTUs, Embedded Controllers</a:t>
                      </a:r>
                      <a:endParaRPr lang="en-US" sz="1800">
                        <a:solidFill>
                          <a:schemeClr val="tx1"/>
                        </a:solidFill>
                        <a:effectLst/>
                        <a:latin typeface="+mj-lt"/>
                        <a:ea typeface="Calibri"/>
                        <a:cs typeface="Times New Roman"/>
                      </a:endParaRPr>
                    </a:p>
                  </a:txBody>
                  <a:tcPr marL="9525" marR="9525" marT="9525" marB="9525" anchor="ctr"/>
                </a:tc>
              </a:tr>
              <a:tr h="240968">
                <a:tc>
                  <a:txBody>
                    <a:bodyPr/>
                    <a:lstStyle/>
                    <a:p>
                      <a:pPr marL="0" marR="0">
                        <a:lnSpc>
                          <a:spcPct val="115000"/>
                        </a:lnSpc>
                        <a:spcBef>
                          <a:spcPts val="0"/>
                        </a:spcBef>
                        <a:spcAft>
                          <a:spcPts val="1000"/>
                        </a:spcAft>
                      </a:pPr>
                      <a:r>
                        <a:rPr lang="en-US" sz="1800" dirty="0">
                          <a:solidFill>
                            <a:schemeClr val="tx1"/>
                          </a:solidFill>
                          <a:effectLst/>
                          <a:latin typeface="+mj-lt"/>
                        </a:rPr>
                        <a:t>Level 0 (Field Devices)</a:t>
                      </a:r>
                      <a:endParaRPr lang="en-US" sz="1800" dirty="0">
                        <a:solidFill>
                          <a:schemeClr val="tx1"/>
                        </a:solidFill>
                        <a:effectLst/>
                        <a:latin typeface="+mj-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dirty="0">
                          <a:solidFill>
                            <a:schemeClr val="tx1"/>
                          </a:solidFill>
                          <a:effectLst/>
                          <a:latin typeface="+mj-lt"/>
                        </a:rPr>
                        <a:t>Sensors and actuators in the physical process</a:t>
                      </a:r>
                      <a:endParaRPr lang="en-US" sz="1800" dirty="0">
                        <a:solidFill>
                          <a:schemeClr val="tx1"/>
                        </a:solidFill>
                        <a:effectLst/>
                        <a:latin typeface="+mj-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1800" dirty="0">
                          <a:solidFill>
                            <a:schemeClr val="tx1"/>
                          </a:solidFill>
                          <a:effectLst/>
                          <a:latin typeface="+mj-lt"/>
                        </a:rPr>
                        <a:t>Motors, Valves, </a:t>
                      </a:r>
                      <a:r>
                        <a:rPr lang="en-US" sz="1800" dirty="0" err="1">
                          <a:solidFill>
                            <a:schemeClr val="tx1"/>
                          </a:solidFill>
                          <a:effectLst/>
                          <a:latin typeface="+mj-lt"/>
                        </a:rPr>
                        <a:t>Flowmeters</a:t>
                      </a:r>
                      <a:endParaRPr lang="en-US" sz="1800" dirty="0">
                        <a:solidFill>
                          <a:schemeClr val="tx1"/>
                        </a:solidFill>
                        <a:effectLst/>
                        <a:latin typeface="+mj-lt"/>
                        <a:ea typeface="Calibri"/>
                        <a:cs typeface="Times New Roman"/>
                      </a:endParaRPr>
                    </a:p>
                  </a:txBody>
                  <a:tcPr marL="9525" marR="9525" marT="9525" marB="9525" anchor="ctr"/>
                </a:tc>
              </a:tr>
            </a:tbl>
          </a:graphicData>
        </a:graphic>
      </p:graphicFrame>
      <p:sp>
        <p:nvSpPr>
          <p:cNvPr id="7" name="Rectangle 1"/>
          <p:cNvSpPr>
            <a:spLocks noChangeArrowheads="1"/>
          </p:cNvSpPr>
          <p:nvPr/>
        </p:nvSpPr>
        <p:spPr bwMode="auto">
          <a:xfrm>
            <a:off x="863600" y="1429207"/>
            <a:ext cx="9839037"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2000" b="1" i="0" u="none" strike="noStrike" cap="none" normalizeH="0" baseline="0" dirty="0" smtClean="0">
              <a:ln>
                <a:noFill/>
              </a:ln>
              <a:solidFill>
                <a:schemeClr val="tx1"/>
              </a:solidFill>
              <a:effectLst/>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lang="en-US" sz="2000" b="1" dirty="0">
              <a:ea typeface="Times New Roman" pitchFamily="18" charset="0"/>
              <a:cs typeface="Arial" pitchFamily="34"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smtClean="0">
                <a:ln>
                  <a:noFill/>
                </a:ln>
                <a:solidFill>
                  <a:schemeClr val="tx1"/>
                </a:solidFill>
                <a:effectLst/>
                <a:ea typeface="Times New Roman" pitchFamily="18" charset="0"/>
                <a:cs typeface="Arial" pitchFamily="34" charset="0"/>
              </a:rPr>
              <a:t>Purdue Model for ICS Design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405524653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637" y="92492"/>
            <a:ext cx="9144000" cy="812800"/>
          </a:xfrm>
        </p:spPr>
        <p:txBody>
          <a:bodyPr>
            <a:normAutofit/>
          </a:bodyPr>
          <a:lstStyle/>
          <a:p>
            <a:r>
              <a:rPr lang="en-US" sz="2800" b="1" dirty="0"/>
              <a:t>Core Components of ICS Design</a:t>
            </a:r>
            <a:endParaRPr lang="en-US" sz="2800" b="1"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6" name="Rectangle 5"/>
          <p:cNvSpPr/>
          <p:nvPr/>
        </p:nvSpPr>
        <p:spPr>
          <a:xfrm>
            <a:off x="1431637" y="951984"/>
            <a:ext cx="10662984" cy="1292662"/>
          </a:xfrm>
          <a:prstGeom prst="rect">
            <a:avLst/>
          </a:prstGeom>
        </p:spPr>
        <p:txBody>
          <a:bodyPr wrap="none">
            <a:spAutoFit/>
          </a:bodyPr>
          <a:lstStyle/>
          <a:p>
            <a:endParaRPr lang="en-US" dirty="0" smtClean="0"/>
          </a:p>
          <a:p>
            <a:pPr marL="457200" indent="-457200">
              <a:buAutoNum type="arabicPeriod"/>
            </a:pPr>
            <a:r>
              <a:rPr lang="en-US" sz="2000" b="1" dirty="0" smtClean="0"/>
              <a:t>Industrial </a:t>
            </a:r>
            <a:r>
              <a:rPr lang="en-US" sz="2000" b="1" dirty="0"/>
              <a:t>Control </a:t>
            </a:r>
            <a:r>
              <a:rPr lang="en-US" sz="2000" b="1" dirty="0" smtClean="0"/>
              <a:t>Devices</a:t>
            </a:r>
          </a:p>
          <a:p>
            <a:pPr marL="342900" indent="-342900">
              <a:buFont typeface="Wingdings" pitchFamily="2" charset="2"/>
              <a:buChar char="ü"/>
            </a:pPr>
            <a:r>
              <a:rPr lang="en-US" sz="2000" dirty="0"/>
              <a:t>ICS design integrates different </a:t>
            </a:r>
            <a:r>
              <a:rPr lang="en-US" sz="2000" b="1" dirty="0"/>
              <a:t>control devices</a:t>
            </a:r>
            <a:r>
              <a:rPr lang="en-US" sz="2000" dirty="0"/>
              <a:t> depending on the industry and application.</a:t>
            </a:r>
          </a:p>
          <a:p>
            <a:pPr marL="342900" indent="-342900">
              <a:buFont typeface="Wingdings" pitchFamily="2" charset="2"/>
              <a:buChar char="ü"/>
            </a:pPr>
            <a:r>
              <a:rPr lang="en-US" sz="2000" b="1" dirty="0"/>
              <a:t>Design Goal:</a:t>
            </a:r>
            <a:r>
              <a:rPr lang="en-US" sz="2000" dirty="0"/>
              <a:t> Select devices based on process complexity, environment, and communication need</a:t>
            </a:r>
            <a:endParaRPr lang="en-US" sz="2000" b="1" dirty="0"/>
          </a:p>
        </p:txBody>
      </p:sp>
      <p:graphicFrame>
        <p:nvGraphicFramePr>
          <p:cNvPr id="8" name="Table 7"/>
          <p:cNvGraphicFramePr>
            <a:graphicFrameLocks noGrp="1"/>
          </p:cNvGraphicFramePr>
          <p:nvPr>
            <p:extLst>
              <p:ext uri="{D42A27DB-BD31-4B8C-83A1-F6EECF244321}">
                <p14:modId xmlns:p14="http://schemas.microsoft.com/office/powerpoint/2010/main" val="2009038948"/>
              </p:ext>
            </p:extLst>
          </p:nvPr>
        </p:nvGraphicFramePr>
        <p:xfrm>
          <a:off x="920750" y="2445036"/>
          <a:ext cx="10515600" cy="4250219"/>
        </p:xfrm>
        <a:graphic>
          <a:graphicData uri="http://schemas.openxmlformats.org/drawingml/2006/table">
            <a:tbl>
              <a:tblPr firstRow="1" firstCol="1" bandRow="1">
                <a:tableStyleId>{5C22544A-7EE6-4342-B048-85BDC9FD1C3A}</a:tableStyleId>
              </a:tblPr>
              <a:tblGrid>
                <a:gridCol w="5257800"/>
                <a:gridCol w="5257800"/>
              </a:tblGrid>
              <a:tr h="649769">
                <a:tc>
                  <a:txBody>
                    <a:bodyPr/>
                    <a:lstStyle/>
                    <a:p>
                      <a:pPr marL="0" marR="0" algn="ctr">
                        <a:lnSpc>
                          <a:spcPct val="115000"/>
                        </a:lnSpc>
                        <a:spcBef>
                          <a:spcPts val="0"/>
                        </a:spcBef>
                        <a:spcAft>
                          <a:spcPts val="1000"/>
                        </a:spcAft>
                      </a:pPr>
                      <a:r>
                        <a:rPr lang="en-US" sz="2000" dirty="0">
                          <a:solidFill>
                            <a:schemeClr val="bg2"/>
                          </a:solidFill>
                          <a:effectLst/>
                        </a:rPr>
                        <a:t>Device</a:t>
                      </a:r>
                      <a:endParaRPr lang="en-US" sz="2000" dirty="0">
                        <a:solidFill>
                          <a:schemeClr val="bg2"/>
                        </a:solidFill>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2000" b="1" dirty="0">
                          <a:solidFill>
                            <a:schemeClr val="bg2"/>
                          </a:solidFill>
                          <a:effectLst/>
                        </a:rPr>
                        <a:t>Function</a:t>
                      </a:r>
                      <a:endParaRPr lang="en-US" sz="2000" b="1" dirty="0">
                        <a:solidFill>
                          <a:schemeClr val="bg2"/>
                        </a:solidFill>
                        <a:effectLst/>
                        <a:latin typeface="Calibri"/>
                        <a:ea typeface="Calibri"/>
                        <a:cs typeface="Times New Roman"/>
                      </a:endParaRPr>
                    </a:p>
                  </a:txBody>
                  <a:tcPr marL="9525" marR="9525" marT="9525" marB="9525" anchor="ctr"/>
                </a:tc>
              </a:tr>
              <a:tr h="649769">
                <a:tc>
                  <a:txBody>
                    <a:bodyPr/>
                    <a:lstStyle/>
                    <a:p>
                      <a:pPr marL="0" marR="0">
                        <a:lnSpc>
                          <a:spcPct val="115000"/>
                        </a:lnSpc>
                        <a:spcBef>
                          <a:spcPts val="0"/>
                        </a:spcBef>
                        <a:spcAft>
                          <a:spcPts val="1000"/>
                        </a:spcAft>
                      </a:pPr>
                      <a:r>
                        <a:rPr lang="en-US" sz="2000">
                          <a:solidFill>
                            <a:schemeClr val="bg2"/>
                          </a:solidFill>
                          <a:effectLst/>
                        </a:rPr>
                        <a:t>Programmable Logic Controller (PLC)</a:t>
                      </a:r>
                      <a:endParaRPr lang="en-US" sz="2000">
                        <a:solidFill>
                          <a:schemeClr val="bg2"/>
                        </a:solidFill>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solidFill>
                            <a:schemeClr val="tx1"/>
                          </a:solidFill>
                          <a:effectLst/>
                        </a:rPr>
                        <a:t>Automates industrial processes at the equipment level.</a:t>
                      </a:r>
                      <a:endParaRPr lang="en-US" sz="2000">
                        <a:solidFill>
                          <a:schemeClr val="tx1"/>
                        </a:solidFill>
                        <a:effectLst/>
                        <a:latin typeface="Calibri"/>
                        <a:ea typeface="Calibri"/>
                        <a:cs typeface="Times New Roman"/>
                      </a:endParaRPr>
                    </a:p>
                  </a:txBody>
                  <a:tcPr marL="9525" marR="9525" marT="9525" marB="9525" anchor="ctr"/>
                </a:tc>
              </a:tr>
              <a:tr h="649769">
                <a:tc>
                  <a:txBody>
                    <a:bodyPr/>
                    <a:lstStyle/>
                    <a:p>
                      <a:pPr marL="0" marR="0">
                        <a:lnSpc>
                          <a:spcPct val="115000"/>
                        </a:lnSpc>
                        <a:spcBef>
                          <a:spcPts val="0"/>
                        </a:spcBef>
                        <a:spcAft>
                          <a:spcPts val="1000"/>
                        </a:spcAft>
                      </a:pPr>
                      <a:r>
                        <a:rPr lang="en-US" sz="2000">
                          <a:solidFill>
                            <a:schemeClr val="bg2"/>
                          </a:solidFill>
                          <a:effectLst/>
                        </a:rPr>
                        <a:t>Remote Terminal Unit (RTU)</a:t>
                      </a:r>
                      <a:endParaRPr lang="en-US" sz="2000">
                        <a:solidFill>
                          <a:schemeClr val="bg2"/>
                        </a:solidFill>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solidFill>
                            <a:schemeClr val="tx1"/>
                          </a:solidFill>
                          <a:effectLst/>
                        </a:rPr>
                        <a:t>Connects remote field devices to SCADA via wireless communication.</a:t>
                      </a:r>
                      <a:endParaRPr lang="en-US" sz="2000">
                        <a:solidFill>
                          <a:schemeClr val="tx1"/>
                        </a:solidFill>
                        <a:effectLst/>
                        <a:latin typeface="Calibri"/>
                        <a:ea typeface="Calibri"/>
                        <a:cs typeface="Times New Roman"/>
                      </a:endParaRPr>
                    </a:p>
                  </a:txBody>
                  <a:tcPr marL="9525" marR="9525" marT="9525" marB="9525" anchor="ctr"/>
                </a:tc>
              </a:tr>
              <a:tr h="649769">
                <a:tc>
                  <a:txBody>
                    <a:bodyPr/>
                    <a:lstStyle/>
                    <a:p>
                      <a:pPr marL="0" marR="0">
                        <a:lnSpc>
                          <a:spcPct val="115000"/>
                        </a:lnSpc>
                        <a:spcBef>
                          <a:spcPts val="0"/>
                        </a:spcBef>
                        <a:spcAft>
                          <a:spcPts val="1000"/>
                        </a:spcAft>
                      </a:pPr>
                      <a:r>
                        <a:rPr lang="en-US" sz="2000">
                          <a:solidFill>
                            <a:schemeClr val="bg2"/>
                          </a:solidFill>
                          <a:effectLst/>
                        </a:rPr>
                        <a:t>Supervisory Control and Data Acquisition (SCADA)</a:t>
                      </a:r>
                      <a:endParaRPr lang="en-US" sz="2000">
                        <a:solidFill>
                          <a:schemeClr val="bg2"/>
                        </a:solidFill>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solidFill>
                            <a:schemeClr val="tx1"/>
                          </a:solidFill>
                          <a:effectLst/>
                        </a:rPr>
                        <a:t>Centralized system for real-time monitoring and control.</a:t>
                      </a:r>
                      <a:endParaRPr lang="en-US" sz="2000">
                        <a:solidFill>
                          <a:schemeClr val="tx1"/>
                        </a:solidFill>
                        <a:effectLst/>
                        <a:latin typeface="Calibri"/>
                        <a:ea typeface="Calibri"/>
                        <a:cs typeface="Times New Roman"/>
                      </a:endParaRPr>
                    </a:p>
                  </a:txBody>
                  <a:tcPr marL="9525" marR="9525" marT="9525" marB="9525" anchor="ctr"/>
                </a:tc>
              </a:tr>
              <a:tr h="649769">
                <a:tc>
                  <a:txBody>
                    <a:bodyPr/>
                    <a:lstStyle/>
                    <a:p>
                      <a:pPr marL="0" marR="0">
                        <a:lnSpc>
                          <a:spcPct val="115000"/>
                        </a:lnSpc>
                        <a:spcBef>
                          <a:spcPts val="0"/>
                        </a:spcBef>
                        <a:spcAft>
                          <a:spcPts val="1000"/>
                        </a:spcAft>
                      </a:pPr>
                      <a:r>
                        <a:rPr lang="en-US" sz="2000">
                          <a:solidFill>
                            <a:schemeClr val="bg2"/>
                          </a:solidFill>
                          <a:effectLst/>
                        </a:rPr>
                        <a:t>Distributed Control System (DCS)</a:t>
                      </a:r>
                      <a:endParaRPr lang="en-US" sz="2000">
                        <a:solidFill>
                          <a:schemeClr val="bg2"/>
                        </a:solidFill>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solidFill>
                            <a:schemeClr val="tx1"/>
                          </a:solidFill>
                          <a:effectLst/>
                        </a:rPr>
                        <a:t>Manages continuous processes (e.g., oil refining, power plants).</a:t>
                      </a:r>
                      <a:endParaRPr lang="en-US" sz="2000">
                        <a:solidFill>
                          <a:schemeClr val="tx1"/>
                        </a:solidFill>
                        <a:effectLst/>
                        <a:latin typeface="Calibri"/>
                        <a:ea typeface="Calibri"/>
                        <a:cs typeface="Times New Roman"/>
                      </a:endParaRPr>
                    </a:p>
                  </a:txBody>
                  <a:tcPr marL="9525" marR="9525" marT="9525" marB="9525" anchor="ctr"/>
                </a:tc>
              </a:tr>
              <a:tr h="649769">
                <a:tc>
                  <a:txBody>
                    <a:bodyPr/>
                    <a:lstStyle/>
                    <a:p>
                      <a:pPr marL="0" marR="0">
                        <a:lnSpc>
                          <a:spcPct val="115000"/>
                        </a:lnSpc>
                        <a:spcBef>
                          <a:spcPts val="0"/>
                        </a:spcBef>
                        <a:spcAft>
                          <a:spcPts val="1000"/>
                        </a:spcAft>
                      </a:pPr>
                      <a:r>
                        <a:rPr lang="en-US" sz="2000" dirty="0">
                          <a:solidFill>
                            <a:schemeClr val="bg2"/>
                          </a:solidFill>
                          <a:effectLst/>
                        </a:rPr>
                        <a:t>Human-Machine Interface (HMI)</a:t>
                      </a:r>
                      <a:endParaRPr lang="en-US" sz="2000" dirty="0">
                        <a:solidFill>
                          <a:schemeClr val="bg2"/>
                        </a:solidFill>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dirty="0">
                          <a:solidFill>
                            <a:schemeClr val="tx1"/>
                          </a:solidFill>
                          <a:effectLst/>
                        </a:rPr>
                        <a:t>Provides operators with real-time data visualization and control.</a:t>
                      </a:r>
                      <a:endParaRPr lang="en-US" sz="2000" dirty="0">
                        <a:solidFill>
                          <a:schemeClr val="tx1"/>
                        </a:solidFill>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16768027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3452" y="782398"/>
            <a:ext cx="9144000" cy="812800"/>
          </a:xfrm>
        </p:spPr>
        <p:txBody>
          <a:bodyPr>
            <a:noAutofit/>
          </a:bodyPr>
          <a:lstStyle/>
          <a:p>
            <a:r>
              <a:rPr lang="en-US" sz="2800" b="1" dirty="0" smtClean="0"/>
              <a:t/>
            </a:r>
            <a:br>
              <a:rPr lang="en-US" sz="2800" b="1" dirty="0" smtClean="0"/>
            </a:br>
            <a:r>
              <a:rPr lang="en-US" sz="2800" b="1" dirty="0" smtClean="0"/>
              <a:t/>
            </a:r>
            <a:br>
              <a:rPr lang="en-US" sz="2800" b="1" dirty="0" smtClean="0"/>
            </a:br>
            <a:r>
              <a:rPr lang="en-US" sz="2800" b="1" dirty="0"/>
              <a:t/>
            </a:r>
            <a:br>
              <a:rPr lang="en-US" sz="2800" b="1" dirty="0"/>
            </a:br>
            <a:r>
              <a:rPr lang="en-US" sz="2800" b="1" dirty="0" smtClean="0"/>
              <a:t/>
            </a:r>
            <a:br>
              <a:rPr lang="en-US" sz="2800" b="1" dirty="0" smtClean="0"/>
            </a:br>
            <a:r>
              <a:rPr lang="en-US" sz="2800" b="1" dirty="0"/>
              <a:t/>
            </a:r>
            <a:br>
              <a:rPr lang="en-US" sz="2800" b="1" dirty="0"/>
            </a:br>
            <a:r>
              <a:rPr lang="en-US" sz="2800" b="1" dirty="0" smtClean="0"/>
              <a:t/>
            </a:r>
            <a:br>
              <a:rPr lang="en-US" sz="2800" b="1" dirty="0" smtClean="0"/>
            </a:br>
            <a:r>
              <a:rPr lang="en-US" sz="2800" b="1" dirty="0"/>
              <a:t/>
            </a:r>
            <a:br>
              <a:rPr lang="en-US" sz="2800" b="1" dirty="0"/>
            </a:br>
            <a:r>
              <a:rPr lang="en-US" sz="2800" b="1" dirty="0" smtClean="0">
                <a:cs typeface="Times New Roman" panose="02020603050405020304" pitchFamily="18" charset="0"/>
              </a:rPr>
              <a:t/>
            </a:r>
            <a:br>
              <a:rPr lang="en-US" sz="2800" b="1" dirty="0" smtClean="0">
                <a:cs typeface="Times New Roman" panose="02020603050405020304" pitchFamily="18" charset="0"/>
              </a:rPr>
            </a:br>
            <a:r>
              <a:rPr lang="en-US" sz="2800" b="1" dirty="0" smtClean="0">
                <a:cs typeface="Times New Roman" panose="02020603050405020304" pitchFamily="18" charset="0"/>
              </a:rPr>
              <a:t>Role of ICS in Critical Infrastructure</a:t>
            </a:r>
            <a:endParaRPr lang="en-US" sz="2800" b="1" dirty="0">
              <a:cs typeface="Times New Roman" panose="02020603050405020304" pitchFamily="18" charset="0"/>
            </a:endParaRPr>
          </a:p>
        </p:txBody>
      </p:sp>
      <p:sp>
        <p:nvSpPr>
          <p:cNvPr id="3" name="Subtitle 2"/>
          <p:cNvSpPr>
            <a:spLocks noGrp="1"/>
          </p:cNvSpPr>
          <p:nvPr>
            <p:ph type="subTitle" idx="1"/>
          </p:nvPr>
        </p:nvSpPr>
        <p:spPr>
          <a:xfrm>
            <a:off x="1143000" y="2018859"/>
            <a:ext cx="9101667" cy="3370904"/>
          </a:xfrm>
        </p:spPr>
        <p:txBody>
          <a:bodyPr>
            <a:noAutofit/>
          </a:bodyPr>
          <a:lstStyle/>
          <a:p>
            <a:pPr lvl="0" algn="l"/>
            <a:r>
              <a:rPr lang="en-US" sz="2000" b="1" dirty="0"/>
              <a:t>ICS plays a crucial role in ensuring the smooth operation of industries that provide essential services to society</a:t>
            </a:r>
            <a:r>
              <a:rPr lang="en-US" sz="2000" b="1" dirty="0" smtClean="0"/>
              <a:t>.</a:t>
            </a:r>
          </a:p>
          <a:p>
            <a:pPr lvl="0" algn="l"/>
            <a:endParaRPr lang="en-US" sz="2000" dirty="0"/>
          </a:p>
          <a:p>
            <a:pPr marL="800100" lvl="1" indent="-342900" algn="l">
              <a:buFont typeface="Wingdings" pitchFamily="2" charset="2"/>
              <a:buChar char="ü"/>
            </a:pPr>
            <a:r>
              <a:rPr lang="en-US" b="1" dirty="0"/>
              <a:t>Energy</a:t>
            </a:r>
            <a:r>
              <a:rPr lang="en-US" dirty="0"/>
              <a:t>: Ensures power generation, distribution, and grid stability.</a:t>
            </a:r>
          </a:p>
          <a:p>
            <a:pPr marL="800100" lvl="1" indent="-342900" algn="l">
              <a:buFont typeface="Wingdings" pitchFamily="2" charset="2"/>
              <a:buChar char="ü"/>
            </a:pPr>
            <a:r>
              <a:rPr lang="en-US" b="1" dirty="0"/>
              <a:t>Water</a:t>
            </a:r>
            <a:r>
              <a:rPr lang="en-US" dirty="0"/>
              <a:t>: Controls water treatment and distribution systems, ensuring clean water is available.</a:t>
            </a:r>
          </a:p>
          <a:p>
            <a:pPr marL="800100" lvl="1" indent="-342900" algn="l">
              <a:buFont typeface="Wingdings" pitchFamily="2" charset="2"/>
              <a:buChar char="ü"/>
            </a:pPr>
            <a:r>
              <a:rPr lang="en-US" b="1" dirty="0"/>
              <a:t>Transportation</a:t>
            </a:r>
            <a:r>
              <a:rPr lang="en-US" dirty="0"/>
              <a:t>: Manages traffic control, signaling, and automated systems for rail and air traffic.</a:t>
            </a:r>
          </a:p>
          <a:p>
            <a:pPr marL="800100" lvl="1" indent="-342900" algn="l">
              <a:buFont typeface="Wingdings" pitchFamily="2" charset="2"/>
              <a:buChar char="ü"/>
            </a:pPr>
            <a:r>
              <a:rPr lang="en-US" b="1" dirty="0"/>
              <a:t>Manufacturing</a:t>
            </a:r>
            <a:r>
              <a:rPr lang="en-US" dirty="0"/>
              <a:t>: Automates and controls production lines, reducing errors and increasing efficiency.</a:t>
            </a:r>
          </a:p>
          <a:p>
            <a:pPr algn="l">
              <a:lnSpc>
                <a:spcPct val="150000"/>
              </a:lnSpc>
            </a:pPr>
            <a:endParaRPr lang="en-US"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406506409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637" y="92492"/>
            <a:ext cx="9144000" cy="812800"/>
          </a:xfrm>
        </p:spPr>
        <p:txBody>
          <a:bodyPr>
            <a:normAutofit/>
          </a:bodyPr>
          <a:lstStyle/>
          <a:p>
            <a:r>
              <a:rPr lang="en-US" sz="2800" b="1" dirty="0" err="1" smtClean="0"/>
              <a:t>Cont</a:t>
            </a:r>
            <a:r>
              <a:rPr lang="en-US" sz="2800" b="1" dirty="0" smtClean="0"/>
              <a:t>…Core </a:t>
            </a:r>
            <a:r>
              <a:rPr lang="en-US" sz="2800" b="1" dirty="0"/>
              <a:t>Components of ICS Design</a:t>
            </a:r>
            <a:endParaRPr lang="en-US" sz="2800" b="1"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6" name="Rectangle 5"/>
          <p:cNvSpPr/>
          <p:nvPr/>
        </p:nvSpPr>
        <p:spPr>
          <a:xfrm>
            <a:off x="50801" y="951984"/>
            <a:ext cx="11760200" cy="1938992"/>
          </a:xfrm>
          <a:prstGeom prst="rect">
            <a:avLst/>
          </a:prstGeom>
        </p:spPr>
        <p:txBody>
          <a:bodyPr wrap="square">
            <a:spAutoFit/>
          </a:bodyPr>
          <a:lstStyle/>
          <a:p>
            <a:r>
              <a:rPr lang="en-US" sz="2000" b="1" dirty="0" smtClean="0"/>
              <a:t>2. </a:t>
            </a:r>
            <a:r>
              <a:rPr lang="en-US" sz="2000" b="1" dirty="0"/>
              <a:t>ICS Network Design &amp; Communication </a:t>
            </a:r>
            <a:r>
              <a:rPr lang="en-US" sz="2000" b="1" dirty="0" smtClean="0"/>
              <a:t>Protocols</a:t>
            </a:r>
          </a:p>
          <a:p>
            <a:pPr marL="342900" indent="-342900">
              <a:buFont typeface="Wingdings" pitchFamily="2" charset="2"/>
              <a:buChar char="ü"/>
            </a:pPr>
            <a:r>
              <a:rPr lang="en-US" sz="2000" dirty="0"/>
              <a:t>ICS networks rely on </a:t>
            </a:r>
            <a:r>
              <a:rPr lang="en-US" sz="2000" b="1" dirty="0"/>
              <a:t>real-time, deterministic</a:t>
            </a:r>
            <a:r>
              <a:rPr lang="en-US" sz="2000" dirty="0"/>
              <a:t> communication protocols to connect devices and </a:t>
            </a:r>
            <a:r>
              <a:rPr lang="en-US" sz="2000" dirty="0" smtClean="0"/>
              <a:t>systems</a:t>
            </a:r>
          </a:p>
          <a:p>
            <a:pPr marL="342900" indent="-342900">
              <a:buFont typeface="Wingdings" pitchFamily="2" charset="2"/>
              <a:buChar char="ü"/>
            </a:pPr>
            <a:r>
              <a:rPr lang="en-US" sz="2000" b="1" dirty="0"/>
              <a:t>Design Goal:</a:t>
            </a:r>
            <a:r>
              <a:rPr lang="en-US" sz="2000" dirty="0"/>
              <a:t> Choose a network based on </a:t>
            </a:r>
            <a:r>
              <a:rPr lang="en-US" sz="2000" b="1" dirty="0"/>
              <a:t>latency, bandwidth, and security requirements</a:t>
            </a:r>
            <a:r>
              <a:rPr lang="en-US" sz="2000" dirty="0"/>
              <a:t>.</a:t>
            </a:r>
            <a:endParaRPr lang="en-US" sz="2000" b="1" i="1" dirty="0"/>
          </a:p>
          <a:p>
            <a:endParaRPr lang="en-US" sz="2000" b="1" i="1" dirty="0" smtClean="0"/>
          </a:p>
          <a:p>
            <a:r>
              <a:rPr lang="en-US" sz="2000" b="1" i="1" dirty="0" smtClean="0"/>
              <a:t>Wired </a:t>
            </a:r>
            <a:r>
              <a:rPr lang="en-US" sz="2000" b="1" i="1" dirty="0"/>
              <a:t>&amp; Wireless ICS Network Types</a:t>
            </a:r>
          </a:p>
          <a:p>
            <a:endParaRPr lang="en-US" sz="2000" b="1" dirty="0" smtClean="0"/>
          </a:p>
        </p:txBody>
      </p:sp>
      <p:graphicFrame>
        <p:nvGraphicFramePr>
          <p:cNvPr id="3" name="Table 2"/>
          <p:cNvGraphicFramePr>
            <a:graphicFrameLocks noGrp="1"/>
          </p:cNvGraphicFramePr>
          <p:nvPr>
            <p:extLst>
              <p:ext uri="{D42A27DB-BD31-4B8C-83A1-F6EECF244321}">
                <p14:modId xmlns:p14="http://schemas.microsoft.com/office/powerpoint/2010/main" val="4055809760"/>
              </p:ext>
            </p:extLst>
          </p:nvPr>
        </p:nvGraphicFramePr>
        <p:xfrm>
          <a:off x="533400" y="2583200"/>
          <a:ext cx="10515600" cy="4204958"/>
        </p:xfrm>
        <a:graphic>
          <a:graphicData uri="http://schemas.openxmlformats.org/drawingml/2006/table">
            <a:tbl>
              <a:tblPr firstRow="1" firstCol="1" bandRow="1">
                <a:tableStyleId>{5C22544A-7EE6-4342-B048-85BDC9FD1C3A}</a:tableStyleId>
              </a:tblPr>
              <a:tblGrid>
                <a:gridCol w="3505200"/>
                <a:gridCol w="3505200"/>
                <a:gridCol w="3505200"/>
              </a:tblGrid>
              <a:tr h="690454">
                <a:tc>
                  <a:txBody>
                    <a:bodyPr/>
                    <a:lstStyle/>
                    <a:p>
                      <a:pPr marL="0" marR="0" algn="ctr">
                        <a:lnSpc>
                          <a:spcPct val="115000"/>
                        </a:lnSpc>
                        <a:spcBef>
                          <a:spcPts val="0"/>
                        </a:spcBef>
                        <a:spcAft>
                          <a:spcPts val="1000"/>
                        </a:spcAft>
                      </a:pPr>
                      <a:r>
                        <a:rPr lang="en-US" sz="2000">
                          <a:effectLst/>
                          <a:latin typeface="+mn-lt"/>
                        </a:rPr>
                        <a:t>Network Type</a:t>
                      </a:r>
                      <a:endParaRPr lang="en-US" sz="2000">
                        <a:effectLst/>
                        <a:latin typeface="+mn-lt"/>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2000">
                          <a:effectLst/>
                          <a:latin typeface="+mn-lt"/>
                        </a:rPr>
                        <a:t>Usage</a:t>
                      </a:r>
                      <a:endParaRPr lang="en-US" sz="2000">
                        <a:effectLst/>
                        <a:latin typeface="+mn-lt"/>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2000">
                          <a:effectLst/>
                          <a:latin typeface="+mn-lt"/>
                        </a:rPr>
                        <a:t>Examples</a:t>
                      </a:r>
                      <a:endParaRPr lang="en-US" sz="2000">
                        <a:effectLst/>
                        <a:latin typeface="+mn-lt"/>
                        <a:ea typeface="Calibri"/>
                        <a:cs typeface="Times New Roman"/>
                      </a:endParaRPr>
                    </a:p>
                  </a:txBody>
                  <a:tcPr marL="9525" marR="9525" marT="9525" marB="9525" anchor="ctr"/>
                </a:tc>
              </a:tr>
              <a:tr h="1354234">
                <a:tc>
                  <a:txBody>
                    <a:bodyPr/>
                    <a:lstStyle/>
                    <a:p>
                      <a:pPr marL="0" marR="0">
                        <a:lnSpc>
                          <a:spcPct val="115000"/>
                        </a:lnSpc>
                        <a:spcBef>
                          <a:spcPts val="0"/>
                        </a:spcBef>
                        <a:spcAft>
                          <a:spcPts val="1000"/>
                        </a:spcAft>
                      </a:pPr>
                      <a:r>
                        <a:rPr lang="en-US" sz="2000">
                          <a:effectLst/>
                          <a:latin typeface="+mn-lt"/>
                        </a:rPr>
                        <a:t>Ethernet-Based (Industrial Ethernet, Modbus TCP, EtherNet/IP)</a:t>
                      </a:r>
                      <a:endParaRPr lang="en-US" sz="2000">
                        <a:effectLst/>
                        <a:latin typeface="+mn-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latin typeface="+mn-lt"/>
                        </a:rPr>
                        <a:t>High-speed factory automation, SCADA connectivity</a:t>
                      </a:r>
                      <a:endParaRPr lang="en-US" sz="2000">
                        <a:effectLst/>
                        <a:latin typeface="+mn-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latin typeface="+mn-lt"/>
                        </a:rPr>
                        <a:t>Ethernet/IP, PROFINET, Modbus TCP</a:t>
                      </a:r>
                      <a:endParaRPr lang="en-US" sz="2000">
                        <a:effectLst/>
                        <a:latin typeface="+mn-lt"/>
                        <a:ea typeface="Calibri"/>
                        <a:cs typeface="Times New Roman"/>
                      </a:endParaRPr>
                    </a:p>
                  </a:txBody>
                  <a:tcPr marL="9525" marR="9525" marT="9525" marB="9525" anchor="ctr"/>
                </a:tc>
              </a:tr>
              <a:tr h="690454">
                <a:tc>
                  <a:txBody>
                    <a:bodyPr/>
                    <a:lstStyle/>
                    <a:p>
                      <a:pPr marL="0" marR="0">
                        <a:lnSpc>
                          <a:spcPct val="115000"/>
                        </a:lnSpc>
                        <a:spcBef>
                          <a:spcPts val="0"/>
                        </a:spcBef>
                        <a:spcAft>
                          <a:spcPts val="1000"/>
                        </a:spcAft>
                      </a:pPr>
                      <a:r>
                        <a:rPr lang="en-US" sz="2000">
                          <a:effectLst/>
                          <a:latin typeface="+mn-lt"/>
                        </a:rPr>
                        <a:t>Serial Communication (RS-485, RS-232)</a:t>
                      </a:r>
                      <a:endParaRPr lang="en-US" sz="2000">
                        <a:effectLst/>
                        <a:latin typeface="+mn-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latin typeface="+mn-lt"/>
                        </a:rPr>
                        <a:t>Legacy systems, low-speed device control</a:t>
                      </a:r>
                      <a:endParaRPr lang="en-US" sz="2000">
                        <a:effectLst/>
                        <a:latin typeface="+mn-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latin typeface="+mn-lt"/>
                        </a:rPr>
                        <a:t>Modbus RTU, DNP3</a:t>
                      </a:r>
                      <a:endParaRPr lang="en-US" sz="2000">
                        <a:effectLst/>
                        <a:latin typeface="+mn-lt"/>
                        <a:ea typeface="Calibri"/>
                        <a:cs typeface="Times New Roman"/>
                      </a:endParaRPr>
                    </a:p>
                  </a:txBody>
                  <a:tcPr marL="9525" marR="9525" marT="9525" marB="9525" anchor="ctr"/>
                </a:tc>
              </a:tr>
              <a:tr h="690454">
                <a:tc>
                  <a:txBody>
                    <a:bodyPr/>
                    <a:lstStyle/>
                    <a:p>
                      <a:pPr marL="0" marR="0">
                        <a:lnSpc>
                          <a:spcPct val="115000"/>
                        </a:lnSpc>
                        <a:spcBef>
                          <a:spcPts val="0"/>
                        </a:spcBef>
                        <a:spcAft>
                          <a:spcPts val="1000"/>
                        </a:spcAft>
                      </a:pPr>
                      <a:r>
                        <a:rPr lang="en-US" sz="2000">
                          <a:effectLst/>
                          <a:latin typeface="+mn-lt"/>
                        </a:rPr>
                        <a:t>Wireless (Wi-Fi, Zigbee, LTE, 5G)</a:t>
                      </a:r>
                      <a:endParaRPr lang="en-US" sz="2000">
                        <a:effectLst/>
                        <a:latin typeface="+mn-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latin typeface="+mn-lt"/>
                        </a:rPr>
                        <a:t>Remote monitoring, mobile assets</a:t>
                      </a:r>
                      <a:endParaRPr lang="en-US" sz="2000">
                        <a:effectLst/>
                        <a:latin typeface="+mn-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latin typeface="+mn-lt"/>
                        </a:rPr>
                        <a:t>WirelessHART, ISA100</a:t>
                      </a:r>
                      <a:endParaRPr lang="en-US" sz="2000">
                        <a:effectLst/>
                        <a:latin typeface="+mn-lt"/>
                        <a:ea typeface="Calibri"/>
                        <a:cs typeface="Times New Roman"/>
                      </a:endParaRPr>
                    </a:p>
                  </a:txBody>
                  <a:tcPr marL="9525" marR="9525" marT="9525" marB="9525" anchor="ctr"/>
                </a:tc>
              </a:tr>
              <a:tr h="690454">
                <a:tc>
                  <a:txBody>
                    <a:bodyPr/>
                    <a:lstStyle/>
                    <a:p>
                      <a:pPr marL="0" marR="0">
                        <a:lnSpc>
                          <a:spcPct val="115000"/>
                        </a:lnSpc>
                        <a:spcBef>
                          <a:spcPts val="0"/>
                        </a:spcBef>
                        <a:spcAft>
                          <a:spcPts val="1000"/>
                        </a:spcAft>
                      </a:pPr>
                      <a:r>
                        <a:rPr lang="en-US" sz="2000">
                          <a:effectLst/>
                          <a:latin typeface="+mn-lt"/>
                        </a:rPr>
                        <a:t>Fiber Optics</a:t>
                      </a:r>
                      <a:endParaRPr lang="en-US" sz="2000">
                        <a:effectLst/>
                        <a:latin typeface="+mn-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latin typeface="+mn-lt"/>
                        </a:rPr>
                        <a:t>High-speed, long-distance communication</a:t>
                      </a:r>
                      <a:endParaRPr lang="en-US" sz="2000">
                        <a:effectLst/>
                        <a:latin typeface="+mn-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dirty="0">
                          <a:effectLst/>
                          <a:latin typeface="+mn-lt"/>
                        </a:rPr>
                        <a:t>Ethernet Fiber, Industrial WAN</a:t>
                      </a:r>
                      <a:endParaRPr lang="en-US" sz="2000" dirty="0">
                        <a:effectLst/>
                        <a:latin typeface="+mn-lt"/>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126231243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637" y="92492"/>
            <a:ext cx="9144000" cy="812800"/>
          </a:xfrm>
        </p:spPr>
        <p:txBody>
          <a:bodyPr>
            <a:normAutofit/>
          </a:bodyPr>
          <a:lstStyle/>
          <a:p>
            <a:r>
              <a:rPr lang="en-US" sz="2800" b="1" dirty="0" err="1" smtClean="0"/>
              <a:t>Cont</a:t>
            </a:r>
            <a:r>
              <a:rPr lang="en-US" sz="2800" b="1" dirty="0" smtClean="0"/>
              <a:t>…Core </a:t>
            </a:r>
            <a:r>
              <a:rPr lang="en-US" sz="2800" b="1" dirty="0"/>
              <a:t>Components of ICS Design</a:t>
            </a:r>
            <a:endParaRPr lang="en-US" sz="2800" b="1"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6" name="Rectangle 5"/>
          <p:cNvSpPr/>
          <p:nvPr/>
        </p:nvSpPr>
        <p:spPr>
          <a:xfrm>
            <a:off x="50801" y="951984"/>
            <a:ext cx="11760200" cy="1323439"/>
          </a:xfrm>
          <a:prstGeom prst="rect">
            <a:avLst/>
          </a:prstGeom>
        </p:spPr>
        <p:txBody>
          <a:bodyPr wrap="square">
            <a:spAutoFit/>
          </a:bodyPr>
          <a:lstStyle/>
          <a:p>
            <a:r>
              <a:rPr lang="en-US" sz="2000" b="1" dirty="0" smtClean="0"/>
              <a:t>2. </a:t>
            </a:r>
            <a:r>
              <a:rPr lang="en-US" sz="2000" b="1" dirty="0"/>
              <a:t>ICS Network Design &amp; Communication </a:t>
            </a:r>
            <a:r>
              <a:rPr lang="en-US" sz="2000" b="1" dirty="0" smtClean="0"/>
              <a:t>Protocols</a:t>
            </a:r>
          </a:p>
          <a:p>
            <a:pPr marL="342900" indent="-342900">
              <a:buFont typeface="Wingdings" pitchFamily="2" charset="2"/>
              <a:buChar char="ü"/>
            </a:pPr>
            <a:r>
              <a:rPr lang="en-US" sz="2000" b="1" dirty="0"/>
              <a:t>Best Practice:</a:t>
            </a:r>
            <a:r>
              <a:rPr lang="en-US" sz="2000" dirty="0"/>
              <a:t> Use secure protocols (</a:t>
            </a:r>
            <a:r>
              <a:rPr lang="en-US" sz="2000" b="1" dirty="0"/>
              <a:t>OPC-UA, MQTT with TLS</a:t>
            </a:r>
            <a:r>
              <a:rPr lang="en-US" sz="2000" dirty="0"/>
              <a:t>) and implement </a:t>
            </a:r>
            <a:r>
              <a:rPr lang="en-US" sz="2000" b="1" dirty="0"/>
              <a:t>network segmentation</a:t>
            </a:r>
            <a:r>
              <a:rPr lang="en-US" sz="2000" dirty="0" smtClean="0"/>
              <a:t>.</a:t>
            </a:r>
            <a:endParaRPr lang="en-US" sz="2000" b="1" i="1" dirty="0"/>
          </a:p>
          <a:p>
            <a:endParaRPr lang="en-US" sz="2000" b="1" i="1" dirty="0" smtClean="0"/>
          </a:p>
          <a:p>
            <a:r>
              <a:rPr lang="en-US" sz="2000" b="1" i="1" dirty="0"/>
              <a:t>Common ICS Communication Protocols</a:t>
            </a:r>
            <a:endParaRPr lang="en-US" sz="2000" b="1" i="1" dirty="0" smtClean="0"/>
          </a:p>
        </p:txBody>
      </p:sp>
      <p:graphicFrame>
        <p:nvGraphicFramePr>
          <p:cNvPr id="5" name="Table 4"/>
          <p:cNvGraphicFramePr>
            <a:graphicFrameLocks noGrp="1"/>
          </p:cNvGraphicFramePr>
          <p:nvPr>
            <p:extLst>
              <p:ext uri="{D42A27DB-BD31-4B8C-83A1-F6EECF244321}">
                <p14:modId xmlns:p14="http://schemas.microsoft.com/office/powerpoint/2010/main" val="2231133169"/>
              </p:ext>
            </p:extLst>
          </p:nvPr>
        </p:nvGraphicFramePr>
        <p:xfrm>
          <a:off x="745837" y="2430304"/>
          <a:ext cx="10515600" cy="4103845"/>
        </p:xfrm>
        <a:graphic>
          <a:graphicData uri="http://schemas.openxmlformats.org/drawingml/2006/table">
            <a:tbl>
              <a:tblPr firstRow="1" firstCol="1" bandRow="1">
                <a:tableStyleId>{5C22544A-7EE6-4342-B048-85BDC9FD1C3A}</a:tableStyleId>
              </a:tblPr>
              <a:tblGrid>
                <a:gridCol w="3505200"/>
                <a:gridCol w="3505200"/>
                <a:gridCol w="3505200"/>
              </a:tblGrid>
              <a:tr h="820769">
                <a:tc>
                  <a:txBody>
                    <a:bodyPr/>
                    <a:lstStyle/>
                    <a:p>
                      <a:pPr marL="0" marR="0" algn="ctr">
                        <a:lnSpc>
                          <a:spcPct val="115000"/>
                        </a:lnSpc>
                        <a:spcBef>
                          <a:spcPts val="0"/>
                        </a:spcBef>
                        <a:spcAft>
                          <a:spcPts val="1000"/>
                        </a:spcAft>
                      </a:pPr>
                      <a:r>
                        <a:rPr lang="en-US" sz="2000">
                          <a:effectLst/>
                        </a:rPr>
                        <a:t>Protocol</a:t>
                      </a:r>
                      <a:endParaRPr lang="en-US" sz="20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2000">
                          <a:effectLst/>
                        </a:rPr>
                        <a:t>Industry Application</a:t>
                      </a:r>
                      <a:endParaRPr lang="en-US" sz="20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2000">
                          <a:effectLst/>
                        </a:rPr>
                        <a:t>Security Concern</a:t>
                      </a:r>
                      <a:endParaRPr lang="en-US" sz="2000">
                        <a:effectLst/>
                        <a:latin typeface="Calibri"/>
                        <a:ea typeface="Calibri"/>
                        <a:cs typeface="Times New Roman"/>
                      </a:endParaRPr>
                    </a:p>
                  </a:txBody>
                  <a:tcPr marL="9525" marR="9525" marT="9525" marB="9525" anchor="ctr"/>
                </a:tc>
              </a:tr>
              <a:tr h="820769">
                <a:tc>
                  <a:txBody>
                    <a:bodyPr/>
                    <a:lstStyle/>
                    <a:p>
                      <a:pPr marL="0" marR="0">
                        <a:lnSpc>
                          <a:spcPct val="115000"/>
                        </a:lnSpc>
                        <a:spcBef>
                          <a:spcPts val="0"/>
                        </a:spcBef>
                        <a:spcAft>
                          <a:spcPts val="1000"/>
                        </a:spcAft>
                      </a:pPr>
                      <a:r>
                        <a:rPr lang="en-US" sz="2000">
                          <a:effectLst/>
                        </a:rPr>
                        <a:t>Modbus (TCP/RTU)</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rPr>
                        <a:t>Industrial automation</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rPr>
                        <a:t>Unencrypted, easily spoofed</a:t>
                      </a:r>
                      <a:endParaRPr lang="en-US" sz="2000">
                        <a:effectLst/>
                        <a:latin typeface="Calibri"/>
                        <a:ea typeface="Calibri"/>
                        <a:cs typeface="Times New Roman"/>
                      </a:endParaRPr>
                    </a:p>
                  </a:txBody>
                  <a:tcPr marL="9525" marR="9525" marT="9525" marB="9525" anchor="ctr"/>
                </a:tc>
              </a:tr>
              <a:tr h="820769">
                <a:tc>
                  <a:txBody>
                    <a:bodyPr/>
                    <a:lstStyle/>
                    <a:p>
                      <a:pPr marL="0" marR="0">
                        <a:lnSpc>
                          <a:spcPct val="115000"/>
                        </a:lnSpc>
                        <a:spcBef>
                          <a:spcPts val="0"/>
                        </a:spcBef>
                        <a:spcAft>
                          <a:spcPts val="1000"/>
                        </a:spcAft>
                      </a:pPr>
                      <a:r>
                        <a:rPr lang="en-US" sz="2000">
                          <a:effectLst/>
                        </a:rPr>
                        <a:t>DNP3</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rPr>
                        <a:t>Electric utilities, SCADA</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rPr>
                        <a:t>Improved security but some legacy weaknesses</a:t>
                      </a:r>
                      <a:endParaRPr lang="en-US" sz="2000">
                        <a:effectLst/>
                        <a:latin typeface="Calibri"/>
                        <a:ea typeface="Calibri"/>
                        <a:cs typeface="Times New Roman"/>
                      </a:endParaRPr>
                    </a:p>
                  </a:txBody>
                  <a:tcPr marL="9525" marR="9525" marT="9525" marB="9525" anchor="ctr"/>
                </a:tc>
              </a:tr>
              <a:tr h="820769">
                <a:tc>
                  <a:txBody>
                    <a:bodyPr/>
                    <a:lstStyle/>
                    <a:p>
                      <a:pPr marL="0" marR="0">
                        <a:lnSpc>
                          <a:spcPct val="115000"/>
                        </a:lnSpc>
                        <a:spcBef>
                          <a:spcPts val="0"/>
                        </a:spcBef>
                        <a:spcAft>
                          <a:spcPts val="1000"/>
                        </a:spcAft>
                      </a:pPr>
                      <a:r>
                        <a:rPr lang="en-US" sz="2000">
                          <a:effectLst/>
                        </a:rPr>
                        <a:t>PROFINET &amp; PROFIBUS</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rPr>
                        <a:t>Manufacturing &amp; process control</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rPr>
                        <a:t>High-speed but lacks encryption</a:t>
                      </a:r>
                      <a:endParaRPr lang="en-US" sz="2000">
                        <a:effectLst/>
                        <a:latin typeface="Calibri"/>
                        <a:ea typeface="Calibri"/>
                        <a:cs typeface="Times New Roman"/>
                      </a:endParaRPr>
                    </a:p>
                  </a:txBody>
                  <a:tcPr marL="9525" marR="9525" marT="9525" marB="9525" anchor="ctr"/>
                </a:tc>
              </a:tr>
              <a:tr h="820769">
                <a:tc>
                  <a:txBody>
                    <a:bodyPr/>
                    <a:lstStyle/>
                    <a:p>
                      <a:pPr marL="0" marR="0">
                        <a:lnSpc>
                          <a:spcPct val="115000"/>
                        </a:lnSpc>
                        <a:spcBef>
                          <a:spcPts val="0"/>
                        </a:spcBef>
                        <a:spcAft>
                          <a:spcPts val="1000"/>
                        </a:spcAft>
                      </a:pPr>
                      <a:r>
                        <a:rPr lang="en-US" sz="2000">
                          <a:effectLst/>
                        </a:rPr>
                        <a:t>OPC-UA</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rPr>
                        <a:t>Secure industrial IoT communication</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dirty="0">
                          <a:effectLst/>
                        </a:rPr>
                        <a:t>Built-in encryption &amp; authentication</a:t>
                      </a:r>
                      <a:endParaRPr lang="en-US" sz="20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292631075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637" y="409992"/>
            <a:ext cx="9144000" cy="812800"/>
          </a:xfrm>
        </p:spPr>
        <p:txBody>
          <a:bodyPr>
            <a:normAutofit/>
          </a:bodyPr>
          <a:lstStyle/>
          <a:p>
            <a:r>
              <a:rPr lang="en-US" sz="2800" b="1" dirty="0" smtClean="0"/>
              <a:t>ICS Cybersecurity Design </a:t>
            </a:r>
            <a:endParaRPr lang="en-US" sz="2800" b="1" dirty="0"/>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6" name="Rectangle 5"/>
          <p:cNvSpPr/>
          <p:nvPr/>
        </p:nvSpPr>
        <p:spPr>
          <a:xfrm>
            <a:off x="142587" y="2033788"/>
            <a:ext cx="5861050" cy="2554545"/>
          </a:xfrm>
          <a:prstGeom prst="rect">
            <a:avLst/>
          </a:prstGeom>
        </p:spPr>
        <p:txBody>
          <a:bodyPr wrap="square">
            <a:spAutoFit/>
          </a:bodyPr>
          <a:lstStyle/>
          <a:p>
            <a:endParaRPr lang="en-US" sz="2000" dirty="0"/>
          </a:p>
          <a:p>
            <a:r>
              <a:rPr lang="en-US" sz="2000" b="1" dirty="0"/>
              <a:t>A. ICS Network Segmentation (Zoning &amp; DMZs)</a:t>
            </a:r>
          </a:p>
          <a:p>
            <a:pPr marL="342900" lvl="0" indent="-342900">
              <a:buFont typeface="Wingdings" pitchFamily="2" charset="2"/>
              <a:buChar char="ü"/>
            </a:pPr>
            <a:r>
              <a:rPr lang="en-US" sz="2000" b="1" dirty="0"/>
              <a:t>Separate IT and OT Networks:</a:t>
            </a:r>
            <a:r>
              <a:rPr lang="en-US" sz="2000" dirty="0"/>
              <a:t> Use </a:t>
            </a:r>
            <a:r>
              <a:rPr lang="en-US" sz="2000" b="1" dirty="0"/>
              <a:t>firewalls and air-gaps</a:t>
            </a:r>
            <a:r>
              <a:rPr lang="en-US" sz="2000" dirty="0"/>
              <a:t> to prevent IT threats from affecting ICS.</a:t>
            </a:r>
          </a:p>
          <a:p>
            <a:pPr marL="342900" lvl="0" indent="-342900">
              <a:buFont typeface="Wingdings" pitchFamily="2" charset="2"/>
              <a:buChar char="ü"/>
            </a:pPr>
            <a:r>
              <a:rPr lang="en-US" sz="2000" b="1" dirty="0"/>
              <a:t>Create Industrial DMZ (IDMZ):</a:t>
            </a:r>
            <a:r>
              <a:rPr lang="en-US" sz="2000" dirty="0"/>
              <a:t> Secure communication between IT and OT.</a:t>
            </a:r>
          </a:p>
          <a:p>
            <a:pPr marL="342900" indent="-342900">
              <a:buFont typeface="Wingdings" pitchFamily="2" charset="2"/>
              <a:buChar char="ü"/>
            </a:pPr>
            <a:r>
              <a:rPr lang="en-US" sz="2000" b="1" dirty="0"/>
              <a:t>Use VLANs &amp; Firewalls:</a:t>
            </a:r>
            <a:r>
              <a:rPr lang="en-US" sz="2000" dirty="0"/>
              <a:t> Restrict unauthorized access between network layers</a:t>
            </a:r>
          </a:p>
        </p:txBody>
      </p:sp>
      <p:sp>
        <p:nvSpPr>
          <p:cNvPr id="7" name="Rectangle 6"/>
          <p:cNvSpPr/>
          <p:nvPr/>
        </p:nvSpPr>
        <p:spPr>
          <a:xfrm>
            <a:off x="6003637" y="2266078"/>
            <a:ext cx="6096000" cy="2616101"/>
          </a:xfrm>
          <a:prstGeom prst="rect">
            <a:avLst/>
          </a:prstGeom>
        </p:spPr>
        <p:txBody>
          <a:bodyPr>
            <a:spAutoFit/>
          </a:bodyPr>
          <a:lstStyle/>
          <a:p>
            <a:r>
              <a:rPr lang="en-US" sz="2000" b="1" dirty="0"/>
              <a:t>B. ICS Security Best Practices</a:t>
            </a:r>
          </a:p>
          <a:p>
            <a:r>
              <a:rPr lang="en-US" dirty="0"/>
              <a:t>✅ </a:t>
            </a:r>
            <a:r>
              <a:rPr lang="en-US" b="1" dirty="0"/>
              <a:t>Access Control:</a:t>
            </a:r>
            <a:r>
              <a:rPr lang="en-US" dirty="0"/>
              <a:t> Use </a:t>
            </a:r>
            <a:r>
              <a:rPr lang="en-US" b="1" dirty="0"/>
              <a:t>role-based access (RBAC)</a:t>
            </a:r>
            <a:r>
              <a:rPr lang="en-US" dirty="0"/>
              <a:t> and multi-factor authentication (MFA).</a:t>
            </a:r>
            <a:br>
              <a:rPr lang="en-US" dirty="0"/>
            </a:br>
            <a:r>
              <a:rPr lang="en-US" dirty="0"/>
              <a:t>✅ </a:t>
            </a:r>
            <a:r>
              <a:rPr lang="en-US" b="1" dirty="0"/>
              <a:t>Network Hardening:</a:t>
            </a:r>
            <a:r>
              <a:rPr lang="en-US" dirty="0"/>
              <a:t> Disable </a:t>
            </a:r>
            <a:r>
              <a:rPr lang="en-US" b="1" dirty="0"/>
              <a:t>unused ports, protocols, and services</a:t>
            </a:r>
            <a:r>
              <a:rPr lang="en-US" dirty="0"/>
              <a:t> on ICS devices.</a:t>
            </a:r>
            <a:br>
              <a:rPr lang="en-US" dirty="0"/>
            </a:br>
            <a:r>
              <a:rPr lang="en-US" dirty="0"/>
              <a:t>✅ </a:t>
            </a:r>
            <a:r>
              <a:rPr lang="en-US" b="1" dirty="0"/>
              <a:t>Patch Management:</a:t>
            </a:r>
            <a:r>
              <a:rPr lang="en-US" dirty="0"/>
              <a:t> Securely update ICS software while minimizing downtime.</a:t>
            </a:r>
            <a:br>
              <a:rPr lang="en-US" dirty="0"/>
            </a:br>
            <a:r>
              <a:rPr lang="en-US" dirty="0"/>
              <a:t>✅ </a:t>
            </a:r>
            <a:r>
              <a:rPr lang="en-US" b="1" dirty="0"/>
              <a:t>Intrusion Detection Systems (IDS):</a:t>
            </a:r>
            <a:r>
              <a:rPr lang="en-US" dirty="0"/>
              <a:t> Deploy </a:t>
            </a:r>
            <a:r>
              <a:rPr lang="en-US" b="1" dirty="0"/>
              <a:t>ICS-specific IDS</a:t>
            </a:r>
            <a:r>
              <a:rPr lang="en-US" dirty="0"/>
              <a:t> (e.g., </a:t>
            </a:r>
            <a:r>
              <a:rPr lang="en-US" dirty="0" err="1"/>
              <a:t>Nozomi</a:t>
            </a:r>
            <a:r>
              <a:rPr lang="en-US" dirty="0"/>
              <a:t> Networks, </a:t>
            </a:r>
            <a:r>
              <a:rPr lang="en-US" dirty="0" err="1"/>
              <a:t>Dragos</a:t>
            </a:r>
            <a:r>
              <a:rPr lang="en-US" dirty="0"/>
              <a:t>).</a:t>
            </a:r>
          </a:p>
        </p:txBody>
      </p:sp>
      <p:sp>
        <p:nvSpPr>
          <p:cNvPr id="8" name="Rectangle 7"/>
          <p:cNvSpPr/>
          <p:nvPr/>
        </p:nvSpPr>
        <p:spPr>
          <a:xfrm>
            <a:off x="762000" y="1435081"/>
            <a:ext cx="9975850" cy="369332"/>
          </a:xfrm>
          <a:prstGeom prst="rect">
            <a:avLst/>
          </a:prstGeom>
        </p:spPr>
        <p:txBody>
          <a:bodyPr wrap="square">
            <a:spAutoFit/>
          </a:bodyPr>
          <a:lstStyle/>
          <a:p>
            <a:r>
              <a:rPr lang="en-US" dirty="0"/>
              <a:t>ICS design must consider </a:t>
            </a:r>
            <a:r>
              <a:rPr lang="en-US" b="1" dirty="0"/>
              <a:t>cybersecurity</a:t>
            </a:r>
            <a:r>
              <a:rPr lang="en-US" dirty="0"/>
              <a:t> to protect critical infrastructure from cyber threats.</a:t>
            </a:r>
          </a:p>
        </p:txBody>
      </p:sp>
      <p:sp>
        <p:nvSpPr>
          <p:cNvPr id="9" name="Rectangle 8"/>
          <p:cNvSpPr/>
          <p:nvPr/>
        </p:nvSpPr>
        <p:spPr>
          <a:xfrm>
            <a:off x="977900" y="5302935"/>
            <a:ext cx="9867900" cy="369332"/>
          </a:xfrm>
          <a:prstGeom prst="rect">
            <a:avLst/>
          </a:prstGeom>
        </p:spPr>
        <p:txBody>
          <a:bodyPr wrap="square">
            <a:spAutoFit/>
          </a:bodyPr>
          <a:lstStyle/>
          <a:p>
            <a:r>
              <a:rPr lang="en-US" b="1" dirty="0"/>
              <a:t>Best Practice:</a:t>
            </a:r>
            <a:r>
              <a:rPr lang="en-US" dirty="0"/>
              <a:t> Implement </a:t>
            </a:r>
            <a:r>
              <a:rPr lang="en-US" b="1" dirty="0"/>
              <a:t>zero-trust architecture</a:t>
            </a:r>
            <a:r>
              <a:rPr lang="en-US" dirty="0"/>
              <a:t> to limit access to critical ICS components.</a:t>
            </a:r>
          </a:p>
        </p:txBody>
      </p:sp>
    </p:spTree>
    <p:extLst>
      <p:ext uri="{BB962C8B-B14F-4D97-AF65-F5344CB8AC3E}">
        <p14:creationId xmlns:p14="http://schemas.microsoft.com/office/powerpoint/2010/main" val="273827449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637" y="409992"/>
            <a:ext cx="9144000" cy="812800"/>
          </a:xfrm>
        </p:spPr>
        <p:txBody>
          <a:bodyPr>
            <a:normAutofit/>
          </a:bodyPr>
          <a:lstStyle/>
          <a:p>
            <a:r>
              <a:rPr lang="en-US" sz="2800" b="1" dirty="0"/>
              <a:t>Redundancy &amp; High Availability in ICS Design</a:t>
            </a: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Rectangle 2"/>
          <p:cNvSpPr/>
          <p:nvPr/>
        </p:nvSpPr>
        <p:spPr>
          <a:xfrm>
            <a:off x="482600" y="1387457"/>
            <a:ext cx="10532533" cy="1200329"/>
          </a:xfrm>
          <a:prstGeom prst="rect">
            <a:avLst/>
          </a:prstGeom>
        </p:spPr>
        <p:txBody>
          <a:bodyPr wrap="square">
            <a:spAutoFit/>
          </a:bodyPr>
          <a:lstStyle/>
          <a:p>
            <a:r>
              <a:rPr lang="en-US" dirty="0"/>
              <a:t>ICS must be designed for </a:t>
            </a:r>
            <a:r>
              <a:rPr lang="en-US" b="1" dirty="0"/>
              <a:t>high availability (HA)</a:t>
            </a:r>
            <a:r>
              <a:rPr lang="en-US" dirty="0"/>
              <a:t> and </a:t>
            </a:r>
            <a:r>
              <a:rPr lang="en-US" b="1" dirty="0"/>
              <a:t>fault tolerance</a:t>
            </a:r>
            <a:r>
              <a:rPr lang="en-US" dirty="0"/>
              <a:t> to prevent downtime in critical processes</a:t>
            </a:r>
            <a:r>
              <a:rPr lang="en-US" dirty="0" smtClean="0"/>
              <a:t>.</a:t>
            </a:r>
          </a:p>
          <a:p>
            <a:endParaRPr lang="en-US" dirty="0" smtClean="0"/>
          </a:p>
          <a:p>
            <a:r>
              <a:rPr lang="en-US" dirty="0"/>
              <a:t>A. Redundancy Strategies</a:t>
            </a:r>
            <a:endParaRPr lang="en-US" b="1" dirty="0"/>
          </a:p>
          <a:p>
            <a:endParaRPr lang="en-US" dirty="0"/>
          </a:p>
        </p:txBody>
      </p:sp>
      <p:sp>
        <p:nvSpPr>
          <p:cNvPr id="5" name="Rectangle 4"/>
          <p:cNvSpPr/>
          <p:nvPr/>
        </p:nvSpPr>
        <p:spPr>
          <a:xfrm>
            <a:off x="914398" y="5741541"/>
            <a:ext cx="8720667" cy="369332"/>
          </a:xfrm>
          <a:prstGeom prst="rect">
            <a:avLst/>
          </a:prstGeom>
        </p:spPr>
        <p:txBody>
          <a:bodyPr wrap="square">
            <a:spAutoFit/>
          </a:bodyPr>
          <a:lstStyle/>
          <a:p>
            <a:r>
              <a:rPr lang="en-US" b="1" dirty="0"/>
              <a:t>Best Practice:</a:t>
            </a:r>
            <a:r>
              <a:rPr lang="en-US" dirty="0"/>
              <a:t> Use </a:t>
            </a:r>
            <a:r>
              <a:rPr lang="en-US" b="1" dirty="0"/>
              <a:t>hot standby configurations</a:t>
            </a:r>
            <a:r>
              <a:rPr lang="en-US" dirty="0"/>
              <a:t> for </a:t>
            </a:r>
            <a:r>
              <a:rPr lang="en-US" b="1" dirty="0"/>
              <a:t>instant failover</a:t>
            </a:r>
            <a:r>
              <a:rPr lang="en-US" dirty="0"/>
              <a:t> in case of failure.</a:t>
            </a:r>
          </a:p>
        </p:txBody>
      </p:sp>
      <p:graphicFrame>
        <p:nvGraphicFramePr>
          <p:cNvPr id="10" name="Table 9"/>
          <p:cNvGraphicFramePr>
            <a:graphicFrameLocks noGrp="1"/>
          </p:cNvGraphicFramePr>
          <p:nvPr>
            <p:extLst>
              <p:ext uri="{D42A27DB-BD31-4B8C-83A1-F6EECF244321}">
                <p14:modId xmlns:p14="http://schemas.microsoft.com/office/powerpoint/2010/main" val="1956727711"/>
              </p:ext>
            </p:extLst>
          </p:nvPr>
        </p:nvGraphicFramePr>
        <p:xfrm>
          <a:off x="347134" y="2401519"/>
          <a:ext cx="10515600" cy="3278517"/>
        </p:xfrm>
        <a:graphic>
          <a:graphicData uri="http://schemas.openxmlformats.org/drawingml/2006/table">
            <a:tbl>
              <a:tblPr firstRow="1" firstCol="1" bandRow="1">
                <a:tableStyleId>{5C22544A-7EE6-4342-B048-85BDC9FD1C3A}</a:tableStyleId>
              </a:tblPr>
              <a:tblGrid>
                <a:gridCol w="5257800"/>
                <a:gridCol w="5257800"/>
              </a:tblGrid>
              <a:tr h="612779">
                <a:tc>
                  <a:txBody>
                    <a:bodyPr/>
                    <a:lstStyle/>
                    <a:p>
                      <a:pPr marL="0" marR="0" algn="ctr">
                        <a:lnSpc>
                          <a:spcPct val="115000"/>
                        </a:lnSpc>
                        <a:spcBef>
                          <a:spcPts val="0"/>
                        </a:spcBef>
                        <a:spcAft>
                          <a:spcPts val="1000"/>
                        </a:spcAft>
                      </a:pPr>
                      <a:r>
                        <a:rPr lang="en-US" sz="2000" dirty="0">
                          <a:effectLst/>
                          <a:latin typeface="+mj-lt"/>
                        </a:rPr>
                        <a:t>Type</a:t>
                      </a:r>
                      <a:endParaRPr lang="en-US" sz="2000" dirty="0">
                        <a:effectLst/>
                        <a:latin typeface="+mj-lt"/>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2000">
                          <a:effectLst/>
                          <a:latin typeface="+mj-lt"/>
                        </a:rPr>
                        <a:t>Description</a:t>
                      </a:r>
                      <a:endParaRPr lang="en-US" sz="2000">
                        <a:effectLst/>
                        <a:latin typeface="+mj-lt"/>
                        <a:ea typeface="Calibri"/>
                        <a:cs typeface="Times New Roman"/>
                      </a:endParaRPr>
                    </a:p>
                  </a:txBody>
                  <a:tcPr marL="9525" marR="9525" marT="9525" marB="9525" anchor="ctr"/>
                </a:tc>
              </a:tr>
              <a:tr h="612779">
                <a:tc>
                  <a:txBody>
                    <a:bodyPr/>
                    <a:lstStyle/>
                    <a:p>
                      <a:pPr marL="0" marR="0">
                        <a:lnSpc>
                          <a:spcPct val="115000"/>
                        </a:lnSpc>
                        <a:spcBef>
                          <a:spcPts val="0"/>
                        </a:spcBef>
                        <a:spcAft>
                          <a:spcPts val="1000"/>
                        </a:spcAft>
                      </a:pPr>
                      <a:r>
                        <a:rPr lang="en-US" sz="2000">
                          <a:effectLst/>
                          <a:latin typeface="+mj-lt"/>
                        </a:rPr>
                        <a:t>Controller Redundancy</a:t>
                      </a:r>
                      <a:endParaRPr lang="en-US" sz="2000">
                        <a:effectLst/>
                        <a:latin typeface="+mj-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latin typeface="+mj-lt"/>
                        </a:rPr>
                        <a:t>Dual PLCs or DCS controllers for failover.</a:t>
                      </a:r>
                      <a:endParaRPr lang="en-US" sz="2000">
                        <a:effectLst/>
                        <a:latin typeface="+mj-lt"/>
                        <a:ea typeface="Calibri"/>
                        <a:cs typeface="Times New Roman"/>
                      </a:endParaRPr>
                    </a:p>
                  </a:txBody>
                  <a:tcPr marL="9525" marR="9525" marT="9525" marB="9525" anchor="ctr"/>
                </a:tc>
              </a:tr>
              <a:tr h="673041">
                <a:tc>
                  <a:txBody>
                    <a:bodyPr/>
                    <a:lstStyle/>
                    <a:p>
                      <a:pPr marL="0" marR="0">
                        <a:lnSpc>
                          <a:spcPct val="115000"/>
                        </a:lnSpc>
                        <a:spcBef>
                          <a:spcPts val="0"/>
                        </a:spcBef>
                        <a:spcAft>
                          <a:spcPts val="1000"/>
                        </a:spcAft>
                      </a:pPr>
                      <a:r>
                        <a:rPr lang="en-US" sz="2000">
                          <a:effectLst/>
                          <a:latin typeface="+mj-lt"/>
                        </a:rPr>
                        <a:t>Network Redundancy</a:t>
                      </a:r>
                      <a:endParaRPr lang="en-US" sz="2000">
                        <a:effectLst/>
                        <a:latin typeface="+mj-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latin typeface="+mj-lt"/>
                        </a:rPr>
                        <a:t>Dual-ring Ethernet, redundant fiber links to prevent network failures.</a:t>
                      </a:r>
                      <a:endParaRPr lang="en-US" sz="2000">
                        <a:effectLst/>
                        <a:latin typeface="+mj-lt"/>
                        <a:ea typeface="Calibri"/>
                        <a:cs typeface="Times New Roman"/>
                      </a:endParaRPr>
                    </a:p>
                  </a:txBody>
                  <a:tcPr marL="9525" marR="9525" marT="9525" marB="9525" anchor="ctr"/>
                </a:tc>
              </a:tr>
              <a:tr h="673041">
                <a:tc>
                  <a:txBody>
                    <a:bodyPr/>
                    <a:lstStyle/>
                    <a:p>
                      <a:pPr marL="0" marR="0">
                        <a:lnSpc>
                          <a:spcPct val="115000"/>
                        </a:lnSpc>
                        <a:spcBef>
                          <a:spcPts val="0"/>
                        </a:spcBef>
                        <a:spcAft>
                          <a:spcPts val="1000"/>
                        </a:spcAft>
                      </a:pPr>
                      <a:r>
                        <a:rPr lang="en-US" sz="2000">
                          <a:effectLst/>
                          <a:latin typeface="+mj-lt"/>
                        </a:rPr>
                        <a:t>Power Redundancy</a:t>
                      </a:r>
                      <a:endParaRPr lang="en-US" sz="2000">
                        <a:effectLst/>
                        <a:latin typeface="+mj-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latin typeface="+mj-lt"/>
                        </a:rPr>
                        <a:t>Uninterruptible Power Supply (UPS) and backup generators.</a:t>
                      </a:r>
                      <a:endParaRPr lang="en-US" sz="2000">
                        <a:effectLst/>
                        <a:latin typeface="+mj-lt"/>
                        <a:ea typeface="Calibri"/>
                        <a:cs typeface="Times New Roman"/>
                      </a:endParaRPr>
                    </a:p>
                  </a:txBody>
                  <a:tcPr marL="9525" marR="9525" marT="9525" marB="9525" anchor="ctr"/>
                </a:tc>
              </a:tr>
              <a:tr h="612779">
                <a:tc>
                  <a:txBody>
                    <a:bodyPr/>
                    <a:lstStyle/>
                    <a:p>
                      <a:pPr marL="0" marR="0">
                        <a:lnSpc>
                          <a:spcPct val="115000"/>
                        </a:lnSpc>
                        <a:spcBef>
                          <a:spcPts val="0"/>
                        </a:spcBef>
                        <a:spcAft>
                          <a:spcPts val="1000"/>
                        </a:spcAft>
                      </a:pPr>
                      <a:r>
                        <a:rPr lang="en-US" sz="2000" dirty="0">
                          <a:effectLst/>
                          <a:latin typeface="+mj-lt"/>
                        </a:rPr>
                        <a:t>Data Redundancy</a:t>
                      </a:r>
                      <a:endParaRPr lang="en-US" sz="2000" dirty="0">
                        <a:effectLst/>
                        <a:latin typeface="+mj-lt"/>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dirty="0">
                          <a:effectLst/>
                          <a:latin typeface="+mj-lt"/>
                        </a:rPr>
                        <a:t>Multiple SCADA historians for data reliability.</a:t>
                      </a:r>
                      <a:endParaRPr lang="en-US" sz="2000" dirty="0">
                        <a:effectLst/>
                        <a:latin typeface="+mj-lt"/>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2720249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637" y="409992"/>
            <a:ext cx="9144000" cy="812800"/>
          </a:xfrm>
        </p:spPr>
        <p:txBody>
          <a:bodyPr>
            <a:normAutofit/>
          </a:bodyPr>
          <a:lstStyle/>
          <a:p>
            <a:r>
              <a:rPr lang="en-US" sz="2800" b="1" dirty="0"/>
              <a:t>Compliance &amp; ICS Design Standards</a:t>
            </a: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Rectangle 2"/>
          <p:cNvSpPr/>
          <p:nvPr/>
        </p:nvSpPr>
        <p:spPr>
          <a:xfrm>
            <a:off x="482600" y="1387457"/>
            <a:ext cx="10532533" cy="923330"/>
          </a:xfrm>
          <a:prstGeom prst="rect">
            <a:avLst/>
          </a:prstGeom>
        </p:spPr>
        <p:txBody>
          <a:bodyPr wrap="square">
            <a:spAutoFit/>
          </a:bodyPr>
          <a:lstStyle/>
          <a:p>
            <a:r>
              <a:rPr lang="en-US" dirty="0"/>
              <a:t>ICS must comply with </a:t>
            </a:r>
            <a:r>
              <a:rPr lang="en-US" b="1" dirty="0"/>
              <a:t>industry regulations</a:t>
            </a:r>
            <a:r>
              <a:rPr lang="en-US" dirty="0"/>
              <a:t> to ensure safety, reliability, and security.</a:t>
            </a:r>
          </a:p>
          <a:p>
            <a:endParaRPr lang="en-US" dirty="0" smtClean="0"/>
          </a:p>
          <a:p>
            <a:endParaRPr lang="en-US" dirty="0"/>
          </a:p>
        </p:txBody>
      </p:sp>
      <p:sp>
        <p:nvSpPr>
          <p:cNvPr id="5" name="Rectangle 4"/>
          <p:cNvSpPr/>
          <p:nvPr/>
        </p:nvSpPr>
        <p:spPr>
          <a:xfrm>
            <a:off x="914398" y="5741541"/>
            <a:ext cx="8720667" cy="369332"/>
          </a:xfrm>
          <a:prstGeom prst="rect">
            <a:avLst/>
          </a:prstGeom>
        </p:spPr>
        <p:txBody>
          <a:bodyPr wrap="square">
            <a:spAutoFit/>
          </a:bodyPr>
          <a:lstStyle/>
          <a:p>
            <a:r>
              <a:rPr lang="en-US" b="1" dirty="0"/>
              <a:t>Best Practice:</a:t>
            </a:r>
            <a:r>
              <a:rPr lang="en-US" dirty="0"/>
              <a:t> Regular audits and compliance reviews to meet regulatory requirements.</a:t>
            </a:r>
            <a:r>
              <a:rPr lang="en-US" dirty="0" smtClean="0"/>
              <a: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41180712"/>
              </p:ext>
            </p:extLst>
          </p:nvPr>
        </p:nvGraphicFramePr>
        <p:xfrm>
          <a:off x="287867" y="1943382"/>
          <a:ext cx="10515600" cy="3750215"/>
        </p:xfrm>
        <a:graphic>
          <a:graphicData uri="http://schemas.openxmlformats.org/drawingml/2006/table">
            <a:tbl>
              <a:tblPr firstRow="1" firstCol="1" bandRow="1">
                <a:tableStyleId>{5C22544A-7EE6-4342-B048-85BDC9FD1C3A}</a:tableStyleId>
              </a:tblPr>
              <a:tblGrid>
                <a:gridCol w="3505200"/>
                <a:gridCol w="3505200"/>
                <a:gridCol w="3505200"/>
              </a:tblGrid>
              <a:tr h="606025">
                <a:tc>
                  <a:txBody>
                    <a:bodyPr/>
                    <a:lstStyle/>
                    <a:p>
                      <a:pPr marL="0" marR="0" algn="ctr">
                        <a:lnSpc>
                          <a:spcPct val="115000"/>
                        </a:lnSpc>
                        <a:spcBef>
                          <a:spcPts val="0"/>
                        </a:spcBef>
                        <a:spcAft>
                          <a:spcPts val="1000"/>
                        </a:spcAft>
                      </a:pPr>
                      <a:r>
                        <a:rPr lang="en-US" sz="2000">
                          <a:effectLst/>
                        </a:rPr>
                        <a:t>Standard</a:t>
                      </a:r>
                      <a:endParaRPr lang="en-US" sz="20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2000">
                          <a:effectLst/>
                        </a:rPr>
                        <a:t>Purpose</a:t>
                      </a:r>
                      <a:endParaRPr lang="en-US" sz="20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1000"/>
                        </a:spcAft>
                      </a:pPr>
                      <a:r>
                        <a:rPr lang="en-US" sz="2000">
                          <a:effectLst/>
                        </a:rPr>
                        <a:t>Applicable Industries</a:t>
                      </a:r>
                      <a:endParaRPr lang="en-US" sz="2000">
                        <a:effectLst/>
                        <a:latin typeface="Calibri"/>
                        <a:ea typeface="Calibri"/>
                        <a:cs typeface="Times New Roman"/>
                      </a:endParaRPr>
                    </a:p>
                  </a:txBody>
                  <a:tcPr marL="9525" marR="9525" marT="9525" marB="9525" anchor="ctr"/>
                </a:tc>
              </a:tr>
              <a:tr h="606025">
                <a:tc>
                  <a:txBody>
                    <a:bodyPr/>
                    <a:lstStyle/>
                    <a:p>
                      <a:pPr marL="0" marR="0">
                        <a:lnSpc>
                          <a:spcPct val="115000"/>
                        </a:lnSpc>
                        <a:spcBef>
                          <a:spcPts val="0"/>
                        </a:spcBef>
                        <a:spcAft>
                          <a:spcPts val="1000"/>
                        </a:spcAft>
                      </a:pPr>
                      <a:r>
                        <a:rPr lang="en-US" sz="2000">
                          <a:effectLst/>
                        </a:rPr>
                        <a:t>ISA/IEC 62443</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dirty="0">
                          <a:effectLst/>
                        </a:rPr>
                        <a:t>ICS cybersecurity framework</a:t>
                      </a:r>
                      <a:endParaRPr lang="en-US" sz="20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rPr>
                        <a:t>All ICS industries</a:t>
                      </a:r>
                      <a:endParaRPr lang="en-US" sz="2000">
                        <a:effectLst/>
                        <a:latin typeface="Calibri"/>
                        <a:ea typeface="Calibri"/>
                        <a:cs typeface="Times New Roman"/>
                      </a:endParaRPr>
                    </a:p>
                  </a:txBody>
                  <a:tcPr marL="9525" marR="9525" marT="9525" marB="9525" anchor="ctr"/>
                </a:tc>
              </a:tr>
              <a:tr h="606025">
                <a:tc>
                  <a:txBody>
                    <a:bodyPr/>
                    <a:lstStyle/>
                    <a:p>
                      <a:pPr marL="0" marR="0">
                        <a:lnSpc>
                          <a:spcPct val="115000"/>
                        </a:lnSpc>
                        <a:spcBef>
                          <a:spcPts val="0"/>
                        </a:spcBef>
                        <a:spcAft>
                          <a:spcPts val="1000"/>
                        </a:spcAft>
                      </a:pPr>
                      <a:r>
                        <a:rPr lang="en-US" sz="2000">
                          <a:effectLst/>
                        </a:rPr>
                        <a:t>NIST 800-82</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rPr>
                        <a:t>Guide to securing ICS</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rPr>
                        <a:t>Power, water, manufacturing</a:t>
                      </a:r>
                      <a:endParaRPr lang="en-US" sz="2000">
                        <a:effectLst/>
                        <a:latin typeface="Calibri"/>
                        <a:ea typeface="Calibri"/>
                        <a:cs typeface="Times New Roman"/>
                      </a:endParaRPr>
                    </a:p>
                  </a:txBody>
                  <a:tcPr marL="9525" marR="9525" marT="9525" marB="9525" anchor="ctr"/>
                </a:tc>
              </a:tr>
              <a:tr h="606025">
                <a:tc>
                  <a:txBody>
                    <a:bodyPr/>
                    <a:lstStyle/>
                    <a:p>
                      <a:pPr marL="0" marR="0">
                        <a:lnSpc>
                          <a:spcPct val="115000"/>
                        </a:lnSpc>
                        <a:spcBef>
                          <a:spcPts val="0"/>
                        </a:spcBef>
                        <a:spcAft>
                          <a:spcPts val="1000"/>
                        </a:spcAft>
                      </a:pPr>
                      <a:r>
                        <a:rPr lang="en-US" sz="2000">
                          <a:effectLst/>
                        </a:rPr>
                        <a:t>ISO 27001</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rPr>
                        <a:t>Information security management</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rPr>
                        <a:t>IT-OT integration</a:t>
                      </a:r>
                      <a:endParaRPr lang="en-US" sz="2000">
                        <a:effectLst/>
                        <a:latin typeface="Calibri"/>
                        <a:ea typeface="Calibri"/>
                        <a:cs typeface="Times New Roman"/>
                      </a:endParaRPr>
                    </a:p>
                  </a:txBody>
                  <a:tcPr marL="9525" marR="9525" marT="9525" marB="9525" anchor="ctr"/>
                </a:tc>
              </a:tr>
              <a:tr h="606025">
                <a:tc>
                  <a:txBody>
                    <a:bodyPr/>
                    <a:lstStyle/>
                    <a:p>
                      <a:pPr marL="0" marR="0">
                        <a:lnSpc>
                          <a:spcPct val="115000"/>
                        </a:lnSpc>
                        <a:spcBef>
                          <a:spcPts val="0"/>
                        </a:spcBef>
                        <a:spcAft>
                          <a:spcPts val="1000"/>
                        </a:spcAft>
                      </a:pPr>
                      <a:r>
                        <a:rPr lang="en-US" sz="2000">
                          <a:effectLst/>
                        </a:rPr>
                        <a:t>NERC-CIP</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rPr>
                        <a:t>Critical infrastructure protection</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a:effectLst/>
                        </a:rPr>
                        <a:t>Electric power grid</a:t>
                      </a:r>
                      <a:endParaRPr lang="en-US" sz="2000">
                        <a:effectLst/>
                        <a:latin typeface="Calibri"/>
                        <a:ea typeface="Calibri"/>
                        <a:cs typeface="Times New Roman"/>
                      </a:endParaRPr>
                    </a:p>
                  </a:txBody>
                  <a:tcPr marL="9525" marR="9525" marT="9525" marB="9525" anchor="ctr"/>
                </a:tc>
              </a:tr>
              <a:tr h="606025">
                <a:tc>
                  <a:txBody>
                    <a:bodyPr/>
                    <a:lstStyle/>
                    <a:p>
                      <a:pPr marL="0" marR="0">
                        <a:lnSpc>
                          <a:spcPct val="115000"/>
                        </a:lnSpc>
                        <a:spcBef>
                          <a:spcPts val="0"/>
                        </a:spcBef>
                        <a:spcAft>
                          <a:spcPts val="1000"/>
                        </a:spcAft>
                      </a:pPr>
                      <a:r>
                        <a:rPr lang="en-US" sz="2000">
                          <a:effectLst/>
                        </a:rPr>
                        <a:t>API 1164</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dirty="0">
                          <a:effectLst/>
                        </a:rPr>
                        <a:t>Pipeline cybersecurity</a:t>
                      </a:r>
                      <a:endParaRPr lang="en-US" sz="20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1000"/>
                        </a:spcAft>
                      </a:pPr>
                      <a:r>
                        <a:rPr lang="en-US" sz="2000" dirty="0">
                          <a:effectLst/>
                        </a:rPr>
                        <a:t>Oil &amp; Gas</a:t>
                      </a:r>
                      <a:endParaRPr lang="en-US" sz="20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333362498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1637" y="409992"/>
            <a:ext cx="9144000" cy="812800"/>
          </a:xfrm>
        </p:spPr>
        <p:txBody>
          <a:bodyPr>
            <a:normAutofit/>
          </a:bodyPr>
          <a:lstStyle/>
          <a:p>
            <a:r>
              <a:rPr lang="en-US" sz="2800" b="1" dirty="0"/>
              <a:t>Future Trends in ICS Design</a:t>
            </a: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838197" y="4763750"/>
            <a:ext cx="8720667" cy="400110"/>
          </a:xfrm>
          <a:prstGeom prst="rect">
            <a:avLst/>
          </a:prstGeom>
        </p:spPr>
        <p:txBody>
          <a:bodyPr wrap="square">
            <a:spAutoFit/>
          </a:bodyPr>
          <a:lstStyle/>
          <a:p>
            <a:r>
              <a:rPr lang="en-US" sz="2000" b="1" dirty="0"/>
              <a:t>Challenge:</a:t>
            </a:r>
            <a:r>
              <a:rPr lang="en-US" sz="2000" dirty="0"/>
              <a:t> Balancing </a:t>
            </a:r>
            <a:r>
              <a:rPr lang="en-US" sz="2000" b="1" dirty="0"/>
              <a:t>connectivity, security, and legacy system compatibility</a:t>
            </a:r>
            <a:endParaRPr lang="en-US" sz="2000" dirty="0"/>
          </a:p>
        </p:txBody>
      </p:sp>
      <p:sp>
        <p:nvSpPr>
          <p:cNvPr id="7" name="Rectangle 6"/>
          <p:cNvSpPr/>
          <p:nvPr/>
        </p:nvSpPr>
        <p:spPr>
          <a:xfrm>
            <a:off x="406400" y="1783299"/>
            <a:ext cx="4893733" cy="1938992"/>
          </a:xfrm>
          <a:prstGeom prst="rect">
            <a:avLst/>
          </a:prstGeom>
        </p:spPr>
        <p:txBody>
          <a:bodyPr wrap="square">
            <a:spAutoFit/>
          </a:bodyPr>
          <a:lstStyle/>
          <a:p>
            <a:pPr marL="457200" indent="-457200">
              <a:buAutoNum type="alphaUcPeriod"/>
            </a:pPr>
            <a:r>
              <a:rPr lang="en-US" sz="2000" dirty="0" smtClean="0"/>
              <a:t>Integration </a:t>
            </a:r>
            <a:r>
              <a:rPr lang="en-US" sz="2000" dirty="0"/>
              <a:t>of Industrial </a:t>
            </a:r>
            <a:r>
              <a:rPr lang="en-US" sz="2000" dirty="0" err="1"/>
              <a:t>IoT</a:t>
            </a:r>
            <a:r>
              <a:rPr lang="en-US" sz="2000" dirty="0"/>
              <a:t> (</a:t>
            </a:r>
            <a:r>
              <a:rPr lang="en-US" sz="2000" dirty="0" err="1"/>
              <a:t>IIoT</a:t>
            </a:r>
            <a:r>
              <a:rPr lang="en-US" sz="2000" dirty="0" smtClean="0"/>
              <a:t>)</a:t>
            </a:r>
          </a:p>
          <a:p>
            <a:endParaRPr lang="en-US" sz="2000" b="1" dirty="0"/>
          </a:p>
          <a:p>
            <a:pPr marL="342900" lvl="0" indent="-342900">
              <a:buFont typeface="Wingdings" pitchFamily="2" charset="2"/>
              <a:buChar char="ü"/>
            </a:pPr>
            <a:r>
              <a:rPr lang="en-US" sz="2000" b="1" dirty="0"/>
              <a:t>Smart Sensors &amp; Edge Computing:</a:t>
            </a:r>
            <a:r>
              <a:rPr lang="en-US" sz="2000" dirty="0"/>
              <a:t> Real-time analytics and AI-driven optimization.</a:t>
            </a:r>
          </a:p>
          <a:p>
            <a:pPr marL="342900" lvl="0" indent="-342900">
              <a:buFont typeface="Wingdings" pitchFamily="2" charset="2"/>
              <a:buChar char="ü"/>
            </a:pPr>
            <a:r>
              <a:rPr lang="en-US" sz="2000" b="1" dirty="0"/>
              <a:t>Cloud-Based SCADA:</a:t>
            </a:r>
            <a:r>
              <a:rPr lang="en-US" sz="2000" dirty="0"/>
              <a:t> Secure cloud storage and remote monitoring</a:t>
            </a:r>
            <a:r>
              <a:rPr lang="en-US" sz="2000" dirty="0" smtClean="0"/>
              <a:t>.</a:t>
            </a:r>
            <a:endParaRPr lang="en-US" sz="2000" dirty="0"/>
          </a:p>
        </p:txBody>
      </p:sp>
      <p:sp>
        <p:nvSpPr>
          <p:cNvPr id="8" name="Rectangle 7"/>
          <p:cNvSpPr/>
          <p:nvPr/>
        </p:nvSpPr>
        <p:spPr>
          <a:xfrm>
            <a:off x="6003637" y="1795136"/>
            <a:ext cx="5080000" cy="2862322"/>
          </a:xfrm>
          <a:prstGeom prst="rect">
            <a:avLst/>
          </a:prstGeom>
        </p:spPr>
        <p:txBody>
          <a:bodyPr wrap="square">
            <a:spAutoFit/>
          </a:bodyPr>
          <a:lstStyle/>
          <a:p>
            <a:r>
              <a:rPr lang="en-US" sz="2000" dirty="0"/>
              <a:t>B. AI &amp; Predictive </a:t>
            </a:r>
            <a:r>
              <a:rPr lang="en-US" sz="2000" dirty="0" smtClean="0"/>
              <a:t>Maintenance</a:t>
            </a:r>
          </a:p>
          <a:p>
            <a:endParaRPr lang="en-US" sz="2000" b="1" dirty="0"/>
          </a:p>
          <a:p>
            <a:pPr marL="342900" lvl="0" indent="-342900">
              <a:buFont typeface="Wingdings" pitchFamily="2" charset="2"/>
              <a:buChar char="ü"/>
            </a:pPr>
            <a:r>
              <a:rPr lang="en-US" sz="2000" dirty="0"/>
              <a:t>AI-powered </a:t>
            </a:r>
            <a:r>
              <a:rPr lang="en-US" sz="2000" b="1" dirty="0"/>
              <a:t>anomaly detection</a:t>
            </a:r>
            <a:r>
              <a:rPr lang="en-US" sz="2000" dirty="0"/>
              <a:t> in ICS networks.</a:t>
            </a:r>
          </a:p>
          <a:p>
            <a:pPr lvl="0"/>
            <a:r>
              <a:rPr lang="en-US" sz="2000" b="1" dirty="0"/>
              <a:t>Predictive maintenance models</a:t>
            </a:r>
            <a:r>
              <a:rPr lang="en-US" sz="2000" dirty="0"/>
              <a:t> to reduce unplanned downtime.</a:t>
            </a:r>
          </a:p>
          <a:p>
            <a:pPr marL="342900" indent="-342900">
              <a:buFont typeface="Wingdings" pitchFamily="2" charset="2"/>
              <a:buChar char="ü"/>
            </a:pPr>
            <a:r>
              <a:rPr lang="en-US" sz="2000" dirty="0"/>
              <a:t>C. 5G &amp; Private LTE for ICS</a:t>
            </a:r>
            <a:endParaRPr lang="en-US" sz="2000" b="1" dirty="0"/>
          </a:p>
          <a:p>
            <a:pPr lvl="0"/>
            <a:r>
              <a:rPr lang="en-US" sz="2000" dirty="0"/>
              <a:t>Low-latency wireless ICS networks for large-scale industries.</a:t>
            </a:r>
          </a:p>
        </p:txBody>
      </p:sp>
    </p:spTree>
    <p:extLst>
      <p:ext uri="{BB962C8B-B14F-4D97-AF65-F5344CB8AC3E}">
        <p14:creationId xmlns:p14="http://schemas.microsoft.com/office/powerpoint/2010/main" val="426036859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46970" y="714792"/>
            <a:ext cx="9144000" cy="812800"/>
          </a:xfrm>
        </p:spPr>
        <p:txBody>
          <a:bodyPr>
            <a:normAutofit/>
          </a:bodyPr>
          <a:lstStyle/>
          <a:p>
            <a:r>
              <a:rPr lang="en-US" sz="2800" b="1" dirty="0"/>
              <a:t>Conclusion</a:t>
            </a: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Rectangle 2"/>
          <p:cNvSpPr/>
          <p:nvPr/>
        </p:nvSpPr>
        <p:spPr>
          <a:xfrm>
            <a:off x="1066799" y="2357104"/>
            <a:ext cx="8932333" cy="1631216"/>
          </a:xfrm>
          <a:prstGeom prst="rect">
            <a:avLst/>
          </a:prstGeom>
        </p:spPr>
        <p:txBody>
          <a:bodyPr wrap="square">
            <a:spAutoFit/>
          </a:bodyPr>
          <a:lstStyle/>
          <a:p>
            <a:pPr marL="342900" indent="-342900">
              <a:buFont typeface="Wingdings" pitchFamily="2" charset="2"/>
              <a:buChar char="ü"/>
            </a:pPr>
            <a:r>
              <a:rPr lang="en-US" sz="2000" dirty="0"/>
              <a:t>Designing an </a:t>
            </a:r>
            <a:r>
              <a:rPr lang="en-US" sz="2000" b="1" dirty="0"/>
              <a:t>Industrial Control System (ICS)</a:t>
            </a:r>
            <a:r>
              <a:rPr lang="en-US" sz="2000" dirty="0"/>
              <a:t> requires a </a:t>
            </a:r>
            <a:r>
              <a:rPr lang="en-US" sz="2000" b="1" dirty="0"/>
              <a:t>structured approach</a:t>
            </a:r>
            <a:r>
              <a:rPr lang="en-US" sz="2000" dirty="0"/>
              <a:t> that balances </a:t>
            </a:r>
            <a:r>
              <a:rPr lang="en-US" sz="2000" b="1" dirty="0"/>
              <a:t>real-time automation, security, redundancy, and compliance</a:t>
            </a:r>
            <a:r>
              <a:rPr lang="en-US" sz="2000" dirty="0"/>
              <a:t>. </a:t>
            </a:r>
            <a:endParaRPr lang="en-US" sz="2000" dirty="0" smtClean="0"/>
          </a:p>
          <a:p>
            <a:pPr marL="342900" indent="-342900">
              <a:buFont typeface="Wingdings" pitchFamily="2" charset="2"/>
              <a:buChar char="ü"/>
            </a:pPr>
            <a:r>
              <a:rPr lang="en-US" sz="2000" b="1" dirty="0" smtClean="0"/>
              <a:t>Modern </a:t>
            </a:r>
            <a:r>
              <a:rPr lang="en-US" sz="2000" b="1" dirty="0"/>
              <a:t>ICS designs</a:t>
            </a:r>
            <a:r>
              <a:rPr lang="en-US" sz="2000" dirty="0"/>
              <a:t> integrate </a:t>
            </a:r>
            <a:r>
              <a:rPr lang="en-US" sz="2000" b="1" dirty="0"/>
              <a:t>secure communication protocols, network segmentation, and cloud-based monitoring</a:t>
            </a:r>
            <a:r>
              <a:rPr lang="en-US" sz="2000" dirty="0"/>
              <a:t> to improve efficiency while </a:t>
            </a:r>
            <a:r>
              <a:rPr lang="en-US" sz="2000" b="1" dirty="0"/>
              <a:t>mitigating cyber threats</a:t>
            </a:r>
            <a:r>
              <a:rPr lang="en-US" sz="2000" dirty="0"/>
              <a:t>.</a:t>
            </a:r>
          </a:p>
        </p:txBody>
      </p:sp>
    </p:spTree>
    <p:extLst>
      <p:ext uri="{BB962C8B-B14F-4D97-AF65-F5344CB8AC3E}">
        <p14:creationId xmlns:p14="http://schemas.microsoft.com/office/powerpoint/2010/main" val="336680288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903" y="232192"/>
            <a:ext cx="9144000" cy="812800"/>
          </a:xfrm>
        </p:spPr>
        <p:txBody>
          <a:bodyPr>
            <a:normAutofit/>
          </a:bodyPr>
          <a:lstStyle/>
          <a:p>
            <a:r>
              <a:rPr lang="en-US" sz="2800" b="1" dirty="0"/>
              <a:t>Categories of ICS Vulnerabilities</a:t>
            </a: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516467" y="1336302"/>
            <a:ext cx="10059170" cy="707886"/>
          </a:xfrm>
          <a:prstGeom prst="rect">
            <a:avLst/>
          </a:prstGeom>
        </p:spPr>
        <p:txBody>
          <a:bodyPr wrap="square">
            <a:spAutoFit/>
          </a:bodyPr>
          <a:lstStyle/>
          <a:p>
            <a:r>
              <a:rPr lang="en-US" sz="2000" dirty="0"/>
              <a:t>ICS vulnerabilities can be categorized into </a:t>
            </a:r>
            <a:r>
              <a:rPr lang="en-US" sz="2000" b="1" dirty="0"/>
              <a:t>hardware, software, network, and human-related weaknesses</a:t>
            </a:r>
            <a:r>
              <a:rPr lang="en-US" sz="2000" dirty="0"/>
              <a:t>.</a:t>
            </a:r>
          </a:p>
        </p:txBody>
      </p:sp>
      <p:graphicFrame>
        <p:nvGraphicFramePr>
          <p:cNvPr id="6" name="Table 5"/>
          <p:cNvGraphicFramePr>
            <a:graphicFrameLocks noGrp="1"/>
          </p:cNvGraphicFramePr>
          <p:nvPr>
            <p:extLst>
              <p:ext uri="{D42A27DB-BD31-4B8C-83A1-F6EECF244321}">
                <p14:modId xmlns:p14="http://schemas.microsoft.com/office/powerpoint/2010/main" val="2582264824"/>
              </p:ext>
            </p:extLst>
          </p:nvPr>
        </p:nvGraphicFramePr>
        <p:xfrm>
          <a:off x="288252" y="2191756"/>
          <a:ext cx="10515600" cy="3692575"/>
        </p:xfrm>
        <a:graphic>
          <a:graphicData uri="http://schemas.openxmlformats.org/drawingml/2006/table">
            <a:tbl>
              <a:tblPr firstRow="1" firstCol="1" bandRow="1">
                <a:tableStyleId>{5C22544A-7EE6-4342-B048-85BDC9FD1C3A}</a:tableStyleId>
              </a:tblPr>
              <a:tblGrid>
                <a:gridCol w="3505200"/>
                <a:gridCol w="3505200"/>
                <a:gridCol w="3505200"/>
              </a:tblGrid>
              <a:tr h="738515">
                <a:tc>
                  <a:txBody>
                    <a:bodyPr/>
                    <a:lstStyle/>
                    <a:p>
                      <a:pPr marL="0" marR="0" algn="ctr">
                        <a:lnSpc>
                          <a:spcPct val="115000"/>
                        </a:lnSpc>
                        <a:spcBef>
                          <a:spcPts val="0"/>
                        </a:spcBef>
                        <a:spcAft>
                          <a:spcPts val="0"/>
                        </a:spcAft>
                      </a:pPr>
                      <a:r>
                        <a:rPr lang="en-US" sz="2000">
                          <a:effectLst/>
                        </a:rPr>
                        <a:t>Category</a:t>
                      </a:r>
                      <a:endParaRPr lang="en-US" sz="20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2000" dirty="0">
                          <a:effectLst/>
                        </a:rPr>
                        <a:t>Description</a:t>
                      </a:r>
                      <a:endParaRPr lang="en-US" sz="2000" dirty="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2000">
                          <a:effectLst/>
                        </a:rPr>
                        <a:t>Examples</a:t>
                      </a:r>
                      <a:endParaRPr lang="en-US" sz="2000">
                        <a:effectLst/>
                        <a:latin typeface="Calibri"/>
                        <a:ea typeface="Calibri"/>
                        <a:cs typeface="Times New Roman"/>
                      </a:endParaRPr>
                    </a:p>
                  </a:txBody>
                  <a:tcPr marL="9525" marR="9525" marT="9525" marB="9525" anchor="ctr"/>
                </a:tc>
              </a:tr>
              <a:tr h="738515">
                <a:tc>
                  <a:txBody>
                    <a:bodyPr/>
                    <a:lstStyle/>
                    <a:p>
                      <a:pPr marL="0" marR="0">
                        <a:lnSpc>
                          <a:spcPct val="115000"/>
                        </a:lnSpc>
                        <a:spcBef>
                          <a:spcPts val="0"/>
                        </a:spcBef>
                        <a:spcAft>
                          <a:spcPts val="0"/>
                        </a:spcAft>
                      </a:pPr>
                      <a:r>
                        <a:rPr lang="en-US" sz="2000">
                          <a:effectLst/>
                        </a:rPr>
                        <a:t>Hardware Vulnerabilities</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effectLst/>
                        </a:rPr>
                        <a:t>Weaknesses in ICS devices</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effectLst/>
                        </a:rPr>
                        <a:t>Legacy PLCs, lack of encryption in sensors</a:t>
                      </a:r>
                      <a:endParaRPr lang="en-US" sz="2000">
                        <a:effectLst/>
                        <a:latin typeface="Calibri"/>
                        <a:ea typeface="Calibri"/>
                        <a:cs typeface="Times New Roman"/>
                      </a:endParaRPr>
                    </a:p>
                  </a:txBody>
                  <a:tcPr marL="9525" marR="9525" marT="9525" marB="9525" anchor="ctr"/>
                </a:tc>
              </a:tr>
              <a:tr h="738515">
                <a:tc>
                  <a:txBody>
                    <a:bodyPr/>
                    <a:lstStyle/>
                    <a:p>
                      <a:pPr marL="0" marR="0">
                        <a:lnSpc>
                          <a:spcPct val="115000"/>
                        </a:lnSpc>
                        <a:spcBef>
                          <a:spcPts val="0"/>
                        </a:spcBef>
                        <a:spcAft>
                          <a:spcPts val="0"/>
                        </a:spcAft>
                      </a:pPr>
                      <a:r>
                        <a:rPr lang="en-US" sz="2000">
                          <a:effectLst/>
                        </a:rPr>
                        <a:t>Software Vulnerabilities</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effectLst/>
                        </a:rPr>
                        <a:t>Bugs and flaws in ICS software</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effectLst/>
                        </a:rPr>
                        <a:t>Unpatched SCADA systems, insecure firmware</a:t>
                      </a:r>
                      <a:endParaRPr lang="en-US" sz="2000">
                        <a:effectLst/>
                        <a:latin typeface="Calibri"/>
                        <a:ea typeface="Calibri"/>
                        <a:cs typeface="Times New Roman"/>
                      </a:endParaRPr>
                    </a:p>
                  </a:txBody>
                  <a:tcPr marL="9525" marR="9525" marT="9525" marB="9525" anchor="ctr"/>
                </a:tc>
              </a:tr>
              <a:tr h="738515">
                <a:tc>
                  <a:txBody>
                    <a:bodyPr/>
                    <a:lstStyle/>
                    <a:p>
                      <a:pPr marL="0" marR="0">
                        <a:lnSpc>
                          <a:spcPct val="115000"/>
                        </a:lnSpc>
                        <a:spcBef>
                          <a:spcPts val="0"/>
                        </a:spcBef>
                        <a:spcAft>
                          <a:spcPts val="0"/>
                        </a:spcAft>
                      </a:pPr>
                      <a:r>
                        <a:rPr lang="en-US" sz="2000">
                          <a:effectLst/>
                        </a:rPr>
                        <a:t>Network Vulnerabilities</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effectLst/>
                        </a:rPr>
                        <a:t>Insecure communication protocols</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effectLst/>
                        </a:rPr>
                        <a:t>Use of Modbus RTU, lack of network segmentation</a:t>
                      </a:r>
                      <a:endParaRPr lang="en-US" sz="2000">
                        <a:effectLst/>
                        <a:latin typeface="Calibri"/>
                        <a:ea typeface="Calibri"/>
                        <a:cs typeface="Times New Roman"/>
                      </a:endParaRPr>
                    </a:p>
                  </a:txBody>
                  <a:tcPr marL="9525" marR="9525" marT="9525" marB="9525" anchor="ctr"/>
                </a:tc>
              </a:tr>
              <a:tr h="738515">
                <a:tc>
                  <a:txBody>
                    <a:bodyPr/>
                    <a:lstStyle/>
                    <a:p>
                      <a:pPr marL="0" marR="0">
                        <a:lnSpc>
                          <a:spcPct val="115000"/>
                        </a:lnSpc>
                        <a:spcBef>
                          <a:spcPts val="0"/>
                        </a:spcBef>
                        <a:spcAft>
                          <a:spcPts val="0"/>
                        </a:spcAft>
                      </a:pPr>
                      <a:r>
                        <a:rPr lang="en-US" sz="2000">
                          <a:effectLst/>
                        </a:rPr>
                        <a:t>Human/Operational Vulnerabilities</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effectLst/>
                        </a:rPr>
                        <a:t>Weak security practices</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dirty="0">
                          <a:effectLst/>
                        </a:rPr>
                        <a:t>Default passwords, lack of security training</a:t>
                      </a:r>
                      <a:endParaRPr lang="en-US" sz="2000" dirty="0">
                        <a:effectLst/>
                        <a:latin typeface="Calibri"/>
                        <a:ea typeface="Calibri"/>
                        <a:cs typeface="Times New Roman"/>
                      </a:endParaRPr>
                    </a:p>
                  </a:txBody>
                  <a:tcPr marL="9525" marR="9525" marT="9525" marB="9525" anchor="ctr"/>
                </a:tc>
              </a:tr>
            </a:tbl>
          </a:graphicData>
        </a:graphic>
      </p:graphicFrame>
    </p:spTree>
    <p:extLst>
      <p:ext uri="{BB962C8B-B14F-4D97-AF65-F5344CB8AC3E}">
        <p14:creationId xmlns:p14="http://schemas.microsoft.com/office/powerpoint/2010/main" val="104263275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903" y="232192"/>
            <a:ext cx="9144000" cy="812800"/>
          </a:xfrm>
        </p:spPr>
        <p:txBody>
          <a:bodyPr>
            <a:normAutofit/>
          </a:bodyPr>
          <a:lstStyle/>
          <a:p>
            <a:r>
              <a:rPr lang="en-US" sz="2800" b="1" dirty="0"/>
              <a:t>Common ICS Vulnerabilities</a:t>
            </a: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Rectangle 2"/>
          <p:cNvSpPr/>
          <p:nvPr/>
        </p:nvSpPr>
        <p:spPr>
          <a:xfrm>
            <a:off x="262467" y="1617137"/>
            <a:ext cx="5350934" cy="4093428"/>
          </a:xfrm>
          <a:prstGeom prst="rect">
            <a:avLst/>
          </a:prstGeom>
        </p:spPr>
        <p:txBody>
          <a:bodyPr wrap="square">
            <a:spAutoFit/>
          </a:bodyPr>
          <a:lstStyle/>
          <a:p>
            <a:pPr marL="457200" indent="-457200">
              <a:buAutoNum type="alphaUcPeriod"/>
            </a:pPr>
            <a:r>
              <a:rPr lang="en-US" sz="2000" b="1" dirty="0" smtClean="0"/>
              <a:t>Legacy </a:t>
            </a:r>
            <a:r>
              <a:rPr lang="en-US" sz="2000" b="1" dirty="0"/>
              <a:t>Systems &amp; Outdated </a:t>
            </a:r>
            <a:r>
              <a:rPr lang="en-US" sz="2000" b="1" dirty="0" smtClean="0"/>
              <a:t>Technology</a:t>
            </a:r>
          </a:p>
          <a:p>
            <a:endParaRPr lang="en-US" sz="2000" dirty="0"/>
          </a:p>
          <a:p>
            <a:r>
              <a:rPr lang="en-US" sz="2000" dirty="0"/>
              <a:t>❌ </a:t>
            </a:r>
            <a:r>
              <a:rPr lang="en-US" sz="2000" b="1" dirty="0"/>
              <a:t>Problem:</a:t>
            </a:r>
            <a:r>
              <a:rPr lang="en-US" sz="2000" dirty="0"/>
              <a:t> Many ICS devices (PLCs, RTUs, DCS) were designed decades ago without security in mind.</a:t>
            </a:r>
            <a:br>
              <a:rPr lang="en-US" sz="2000" dirty="0"/>
            </a:br>
            <a:r>
              <a:rPr lang="en-US" sz="2000" dirty="0"/>
              <a:t>🔍 </a:t>
            </a:r>
            <a:r>
              <a:rPr lang="en-US" sz="2000" b="1" dirty="0"/>
              <a:t>Example:</a:t>
            </a:r>
            <a:r>
              <a:rPr lang="en-US" sz="2000" dirty="0"/>
              <a:t> Some </a:t>
            </a:r>
            <a:r>
              <a:rPr lang="en-US" sz="2000" b="1" dirty="0"/>
              <a:t>PLCs still run on Windows XP</a:t>
            </a:r>
            <a:r>
              <a:rPr lang="en-US" sz="2000" dirty="0"/>
              <a:t>, which is no longer supported with security updates.</a:t>
            </a:r>
            <a:br>
              <a:rPr lang="en-US" sz="2000" dirty="0"/>
            </a:br>
            <a:r>
              <a:rPr lang="en-US" sz="2000" dirty="0"/>
              <a:t>✅ </a:t>
            </a:r>
            <a:r>
              <a:rPr lang="en-US" sz="2000" b="1" dirty="0"/>
              <a:t>Mitigation:</a:t>
            </a:r>
            <a:endParaRPr lang="en-US" sz="2000" dirty="0"/>
          </a:p>
          <a:p>
            <a:pPr lvl="0"/>
            <a:r>
              <a:rPr lang="en-US" sz="2000" dirty="0"/>
              <a:t>Upgrade to </a:t>
            </a:r>
            <a:r>
              <a:rPr lang="en-US" sz="2000" b="1" dirty="0"/>
              <a:t>secure firmware and modern ICS devices</a:t>
            </a:r>
            <a:r>
              <a:rPr lang="en-US" sz="2000" dirty="0"/>
              <a:t>.</a:t>
            </a:r>
          </a:p>
          <a:p>
            <a:pPr lvl="0"/>
            <a:r>
              <a:rPr lang="en-US" sz="2000" dirty="0"/>
              <a:t>Implement </a:t>
            </a:r>
            <a:r>
              <a:rPr lang="en-US" sz="2000" b="1" dirty="0"/>
              <a:t>compensating security controls</a:t>
            </a:r>
            <a:r>
              <a:rPr lang="en-US" sz="2000" dirty="0"/>
              <a:t> if upgrades aren’t feasible.</a:t>
            </a:r>
          </a:p>
        </p:txBody>
      </p:sp>
      <p:sp>
        <p:nvSpPr>
          <p:cNvPr id="7" name="Rectangle 6"/>
          <p:cNvSpPr/>
          <p:nvPr/>
        </p:nvSpPr>
        <p:spPr>
          <a:xfrm>
            <a:off x="5613400" y="1645277"/>
            <a:ext cx="5460999" cy="3477875"/>
          </a:xfrm>
          <a:prstGeom prst="rect">
            <a:avLst/>
          </a:prstGeom>
        </p:spPr>
        <p:txBody>
          <a:bodyPr wrap="square">
            <a:spAutoFit/>
          </a:bodyPr>
          <a:lstStyle/>
          <a:p>
            <a:r>
              <a:rPr lang="en-US" sz="2000" b="1" dirty="0"/>
              <a:t>B. Weak or Default </a:t>
            </a:r>
            <a:r>
              <a:rPr lang="en-US" sz="2000" b="1" dirty="0" smtClean="0"/>
              <a:t>Credentials</a:t>
            </a:r>
          </a:p>
          <a:p>
            <a:endParaRPr lang="en-US" sz="2000" dirty="0"/>
          </a:p>
          <a:p>
            <a:r>
              <a:rPr lang="en-US" sz="2000" dirty="0"/>
              <a:t>❌ </a:t>
            </a:r>
            <a:r>
              <a:rPr lang="en-US" sz="2000" b="1" dirty="0"/>
              <a:t>Problem:</a:t>
            </a:r>
            <a:r>
              <a:rPr lang="en-US" sz="2000" dirty="0"/>
              <a:t> Many ICS devices ship with </a:t>
            </a:r>
            <a:r>
              <a:rPr lang="en-US" sz="2000" b="1" dirty="0"/>
              <a:t>default passwords</a:t>
            </a:r>
            <a:r>
              <a:rPr lang="en-US" sz="2000" dirty="0"/>
              <a:t>, which are often </a:t>
            </a:r>
            <a:r>
              <a:rPr lang="en-US" sz="2000" b="1" dirty="0"/>
              <a:t>never changed</a:t>
            </a:r>
            <a:r>
              <a:rPr lang="en-US" sz="2000" dirty="0"/>
              <a:t>.</a:t>
            </a:r>
            <a:br>
              <a:rPr lang="en-US" sz="2000" dirty="0"/>
            </a:br>
            <a:r>
              <a:rPr lang="en-US" sz="2000" dirty="0"/>
              <a:t>🔍 </a:t>
            </a:r>
            <a:r>
              <a:rPr lang="en-US" sz="2000" b="1" dirty="0"/>
              <a:t>Example:</a:t>
            </a:r>
            <a:r>
              <a:rPr lang="en-US" sz="2000" dirty="0"/>
              <a:t> Attackers use </a:t>
            </a:r>
            <a:r>
              <a:rPr lang="en-US" sz="2000" b="1" dirty="0"/>
              <a:t>"</a:t>
            </a:r>
            <a:r>
              <a:rPr lang="en-US" sz="2000" b="1" dirty="0" err="1"/>
              <a:t>admin:admin</a:t>
            </a:r>
            <a:r>
              <a:rPr lang="en-US" sz="2000" b="1" dirty="0"/>
              <a:t>" or "1234"</a:t>
            </a:r>
            <a:r>
              <a:rPr lang="en-US" sz="2000" dirty="0"/>
              <a:t> to access SCADA systems.</a:t>
            </a:r>
            <a:br>
              <a:rPr lang="en-US" sz="2000" dirty="0"/>
            </a:br>
            <a:r>
              <a:rPr lang="en-US" sz="2000" dirty="0"/>
              <a:t>✅ </a:t>
            </a:r>
            <a:r>
              <a:rPr lang="en-US" sz="2000" b="1" dirty="0"/>
              <a:t>Mitigation:</a:t>
            </a:r>
            <a:endParaRPr lang="en-US" sz="2000" dirty="0"/>
          </a:p>
          <a:p>
            <a:pPr lvl="0"/>
            <a:r>
              <a:rPr lang="en-US" sz="2000" dirty="0"/>
              <a:t>Enforce </a:t>
            </a:r>
            <a:r>
              <a:rPr lang="en-US" sz="2000" b="1" dirty="0"/>
              <a:t>strong password policies</a:t>
            </a:r>
            <a:r>
              <a:rPr lang="en-US" sz="2000" dirty="0"/>
              <a:t> and change default credentials.</a:t>
            </a:r>
          </a:p>
          <a:p>
            <a:pPr lvl="0"/>
            <a:r>
              <a:rPr lang="en-US" sz="2000" dirty="0"/>
              <a:t>Use </a:t>
            </a:r>
            <a:r>
              <a:rPr lang="en-US" sz="2000" b="1" dirty="0"/>
              <a:t>multi-factor authentication (MFA)</a:t>
            </a:r>
            <a:r>
              <a:rPr lang="en-US" sz="2000" dirty="0"/>
              <a:t> where possible.</a:t>
            </a:r>
          </a:p>
        </p:txBody>
      </p:sp>
    </p:spTree>
    <p:extLst>
      <p:ext uri="{BB962C8B-B14F-4D97-AF65-F5344CB8AC3E}">
        <p14:creationId xmlns:p14="http://schemas.microsoft.com/office/powerpoint/2010/main" val="199486712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903" y="232192"/>
            <a:ext cx="9144000" cy="812800"/>
          </a:xfrm>
        </p:spPr>
        <p:txBody>
          <a:bodyPr>
            <a:normAutofit/>
          </a:bodyPr>
          <a:lstStyle/>
          <a:p>
            <a:r>
              <a:rPr lang="en-US" sz="2800" b="1" dirty="0" err="1" smtClean="0"/>
              <a:t>Cont</a:t>
            </a:r>
            <a:r>
              <a:rPr lang="en-US" sz="2800" b="1" dirty="0" smtClean="0"/>
              <a:t>…Common </a:t>
            </a:r>
            <a:r>
              <a:rPr lang="en-US" sz="2800" b="1" dirty="0"/>
              <a:t>ICS Vulnerabilities</a:t>
            </a: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118533" y="1416039"/>
            <a:ext cx="5469467" cy="4708981"/>
          </a:xfrm>
          <a:prstGeom prst="rect">
            <a:avLst/>
          </a:prstGeom>
        </p:spPr>
        <p:txBody>
          <a:bodyPr wrap="square">
            <a:spAutoFit/>
          </a:bodyPr>
          <a:lstStyle/>
          <a:p>
            <a:r>
              <a:rPr lang="en-US" sz="2000" b="1" dirty="0"/>
              <a:t>C. Insecure Communication </a:t>
            </a:r>
            <a:r>
              <a:rPr lang="en-US" sz="2000" b="1" dirty="0" smtClean="0"/>
              <a:t>Protocols</a:t>
            </a:r>
          </a:p>
          <a:p>
            <a:endParaRPr lang="en-US" sz="2000" dirty="0"/>
          </a:p>
          <a:p>
            <a:r>
              <a:rPr lang="en-US" sz="2000" dirty="0"/>
              <a:t>❌ </a:t>
            </a:r>
            <a:r>
              <a:rPr lang="en-US" sz="2000" b="1" dirty="0"/>
              <a:t>Problem:</a:t>
            </a:r>
            <a:r>
              <a:rPr lang="en-US" sz="2000" dirty="0"/>
              <a:t> Many ICS protocols were designed for </a:t>
            </a:r>
            <a:r>
              <a:rPr lang="en-US" sz="2000" b="1" dirty="0"/>
              <a:t>functionality over security</a:t>
            </a:r>
            <a:r>
              <a:rPr lang="en-US" sz="2000" dirty="0"/>
              <a:t>, lacking </a:t>
            </a:r>
            <a:r>
              <a:rPr lang="en-US" sz="2000" b="1" dirty="0"/>
              <a:t>encryption and authentication</a:t>
            </a:r>
            <a:r>
              <a:rPr lang="en-US" sz="2000" dirty="0"/>
              <a:t>.</a:t>
            </a:r>
            <a:br>
              <a:rPr lang="en-US" sz="2000" dirty="0"/>
            </a:br>
            <a:r>
              <a:rPr lang="en-US" sz="2000" dirty="0"/>
              <a:t>🔍 </a:t>
            </a:r>
            <a:r>
              <a:rPr lang="en-US" sz="2000" b="1" dirty="0"/>
              <a:t>Example:</a:t>
            </a:r>
            <a:endParaRPr lang="en-US" sz="2000" dirty="0"/>
          </a:p>
          <a:p>
            <a:pPr marL="342900" lvl="0" indent="-342900">
              <a:buFont typeface="Wingdings" pitchFamily="2" charset="2"/>
              <a:buChar char="ü"/>
            </a:pPr>
            <a:r>
              <a:rPr lang="en-US" sz="2000" b="1" dirty="0"/>
              <a:t>Modbus RTU, DNP3, </a:t>
            </a:r>
            <a:r>
              <a:rPr lang="en-US" sz="2000" b="1" dirty="0" err="1"/>
              <a:t>BACnet</a:t>
            </a:r>
            <a:r>
              <a:rPr lang="en-US" sz="2000" b="1" dirty="0"/>
              <a:t>, PROFINET</a:t>
            </a:r>
            <a:r>
              <a:rPr lang="en-US" sz="2000" dirty="0"/>
              <a:t> can be </a:t>
            </a:r>
            <a:r>
              <a:rPr lang="en-US" sz="2000" b="1" dirty="0"/>
              <a:t>spoofed or manipulated</a:t>
            </a:r>
            <a:r>
              <a:rPr lang="en-US" sz="2000" dirty="0"/>
              <a:t>.</a:t>
            </a:r>
          </a:p>
          <a:p>
            <a:pPr marL="342900" lvl="0" indent="-342900">
              <a:buFont typeface="Wingdings" pitchFamily="2" charset="2"/>
              <a:buChar char="ü"/>
            </a:pPr>
            <a:r>
              <a:rPr lang="en-US" sz="2000" b="1" dirty="0" err="1"/>
              <a:t>Cleartext</a:t>
            </a:r>
            <a:r>
              <a:rPr lang="en-US" sz="2000" b="1" dirty="0"/>
              <a:t> transmission</a:t>
            </a:r>
            <a:r>
              <a:rPr lang="en-US" sz="2000" dirty="0"/>
              <a:t> of commands allows attackers to intercept and alter data.</a:t>
            </a:r>
            <a:br>
              <a:rPr lang="en-US" sz="2000" dirty="0"/>
            </a:br>
            <a:r>
              <a:rPr lang="en-US" sz="2000" dirty="0"/>
              <a:t>✅ </a:t>
            </a:r>
            <a:r>
              <a:rPr lang="en-US" sz="2000" b="1" dirty="0"/>
              <a:t>Mitigation:</a:t>
            </a:r>
            <a:endParaRPr lang="en-US" sz="2000" dirty="0"/>
          </a:p>
          <a:p>
            <a:pPr marL="342900" lvl="0" indent="-342900">
              <a:buFont typeface="Wingdings" pitchFamily="2" charset="2"/>
              <a:buChar char="ü"/>
            </a:pPr>
            <a:r>
              <a:rPr lang="en-US" sz="2000" dirty="0"/>
              <a:t>Use </a:t>
            </a:r>
            <a:r>
              <a:rPr lang="en-US" sz="2000" b="1" dirty="0"/>
              <a:t>secure protocols like OPC-UA</a:t>
            </a:r>
            <a:r>
              <a:rPr lang="en-US" sz="2000" dirty="0"/>
              <a:t> with </a:t>
            </a:r>
            <a:r>
              <a:rPr lang="en-US" sz="2000" b="1" dirty="0"/>
              <a:t>TLS encryption</a:t>
            </a:r>
            <a:r>
              <a:rPr lang="en-US" sz="2000" dirty="0"/>
              <a:t>.</a:t>
            </a:r>
          </a:p>
          <a:p>
            <a:pPr marL="342900" lvl="0" indent="-342900">
              <a:buFont typeface="Wingdings" pitchFamily="2" charset="2"/>
              <a:buChar char="ü"/>
            </a:pPr>
            <a:r>
              <a:rPr lang="en-US" sz="2000" dirty="0"/>
              <a:t>Implement </a:t>
            </a:r>
            <a:r>
              <a:rPr lang="en-US" sz="2000" b="1" dirty="0"/>
              <a:t>VPNs and firewalls</a:t>
            </a:r>
            <a:r>
              <a:rPr lang="en-US" sz="2000" dirty="0"/>
              <a:t> to protect ICS traffic.</a:t>
            </a:r>
          </a:p>
        </p:txBody>
      </p:sp>
      <p:sp>
        <p:nvSpPr>
          <p:cNvPr id="6" name="Rectangle 5"/>
          <p:cNvSpPr/>
          <p:nvPr/>
        </p:nvSpPr>
        <p:spPr>
          <a:xfrm>
            <a:off x="5588000" y="1426611"/>
            <a:ext cx="5562599" cy="3785652"/>
          </a:xfrm>
          <a:prstGeom prst="rect">
            <a:avLst/>
          </a:prstGeom>
        </p:spPr>
        <p:txBody>
          <a:bodyPr wrap="square">
            <a:spAutoFit/>
          </a:bodyPr>
          <a:lstStyle/>
          <a:p>
            <a:r>
              <a:rPr lang="en-US" sz="2000" b="1" dirty="0"/>
              <a:t>D. Lack of Network </a:t>
            </a:r>
            <a:r>
              <a:rPr lang="en-US" sz="2000" b="1" dirty="0" smtClean="0"/>
              <a:t>Segmentation</a:t>
            </a:r>
          </a:p>
          <a:p>
            <a:endParaRPr lang="en-US" sz="2000" dirty="0"/>
          </a:p>
          <a:p>
            <a:r>
              <a:rPr lang="en-US" sz="2000" dirty="0"/>
              <a:t>❌ </a:t>
            </a:r>
            <a:r>
              <a:rPr lang="en-US" sz="2000" b="1" dirty="0"/>
              <a:t>Problem:</a:t>
            </a:r>
            <a:r>
              <a:rPr lang="en-US" sz="2000" dirty="0"/>
              <a:t> ICS and IT networks are often </a:t>
            </a:r>
            <a:r>
              <a:rPr lang="en-US" sz="2000" b="1" dirty="0"/>
              <a:t>interconnected</a:t>
            </a:r>
            <a:r>
              <a:rPr lang="en-US" sz="2000" dirty="0"/>
              <a:t>, exposing </a:t>
            </a:r>
            <a:r>
              <a:rPr lang="en-US" sz="2000" b="1" dirty="0"/>
              <a:t>critical infrastructure to cyber threats</a:t>
            </a:r>
            <a:r>
              <a:rPr lang="en-US" sz="2000" dirty="0"/>
              <a:t>.</a:t>
            </a:r>
            <a:br>
              <a:rPr lang="en-US" sz="2000" dirty="0"/>
            </a:br>
            <a:r>
              <a:rPr lang="en-US" sz="2000" dirty="0"/>
              <a:t>🔍 </a:t>
            </a:r>
            <a:r>
              <a:rPr lang="en-US" sz="2000" b="1" dirty="0"/>
              <a:t>Example:</a:t>
            </a:r>
            <a:r>
              <a:rPr lang="en-US" sz="2000" dirty="0"/>
              <a:t> A hacker gains access to </a:t>
            </a:r>
            <a:r>
              <a:rPr lang="en-US" sz="2000" b="1" dirty="0"/>
              <a:t>an office computer</a:t>
            </a:r>
            <a:r>
              <a:rPr lang="en-US" sz="2000" dirty="0"/>
              <a:t> and moves laterally into the ICS network.</a:t>
            </a:r>
            <a:br>
              <a:rPr lang="en-US" sz="2000" dirty="0"/>
            </a:br>
            <a:r>
              <a:rPr lang="en-US" sz="2000" dirty="0"/>
              <a:t>✅ </a:t>
            </a:r>
            <a:r>
              <a:rPr lang="en-US" sz="2000" b="1" dirty="0"/>
              <a:t>Mitigation:</a:t>
            </a:r>
            <a:endParaRPr lang="en-US" sz="2000" dirty="0"/>
          </a:p>
          <a:p>
            <a:pPr marL="342900" lvl="0" indent="-342900">
              <a:buFont typeface="Wingdings" pitchFamily="2" charset="2"/>
              <a:buChar char="ü"/>
            </a:pPr>
            <a:r>
              <a:rPr lang="en-US" sz="2000" b="1" dirty="0"/>
              <a:t>Segment ICS networks</a:t>
            </a:r>
            <a:r>
              <a:rPr lang="en-US" sz="2000" dirty="0"/>
              <a:t> from IT networks using </a:t>
            </a:r>
            <a:r>
              <a:rPr lang="en-US" sz="2000" b="1" dirty="0"/>
              <a:t>firewalls and air gaps</a:t>
            </a:r>
            <a:r>
              <a:rPr lang="en-US" sz="2000" dirty="0"/>
              <a:t>.</a:t>
            </a:r>
          </a:p>
          <a:p>
            <a:pPr marL="342900" lvl="0" indent="-342900">
              <a:buFont typeface="Wingdings" pitchFamily="2" charset="2"/>
              <a:buChar char="ü"/>
            </a:pPr>
            <a:r>
              <a:rPr lang="en-US" sz="2000" dirty="0"/>
              <a:t>Implement an </a:t>
            </a:r>
            <a:r>
              <a:rPr lang="en-US" sz="2000" b="1" dirty="0"/>
              <a:t>Industrial Demilitarized Zone (IDMZ)</a:t>
            </a:r>
            <a:r>
              <a:rPr lang="en-US" sz="2000" dirty="0"/>
              <a:t> to isolate control systems.</a:t>
            </a:r>
          </a:p>
        </p:txBody>
      </p:sp>
    </p:spTree>
    <p:extLst>
      <p:ext uri="{BB962C8B-B14F-4D97-AF65-F5344CB8AC3E}">
        <p14:creationId xmlns:p14="http://schemas.microsoft.com/office/powerpoint/2010/main" val="2229893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727199" y="2357911"/>
            <a:ext cx="8085667" cy="3370904"/>
          </a:xfrm>
        </p:spPr>
        <p:txBody>
          <a:bodyPr>
            <a:noAutofit/>
          </a:bodyPr>
          <a:lstStyle/>
          <a:p>
            <a:pPr marL="342900" lvl="0" indent="-342900" algn="l">
              <a:buFont typeface="Wingdings" pitchFamily="2" charset="2"/>
              <a:buChar char="ü"/>
            </a:pPr>
            <a:r>
              <a:rPr lang="en-US" sz="2000" dirty="0"/>
              <a:t>As ICS systems become more interconnected with </a:t>
            </a:r>
            <a:r>
              <a:rPr lang="en-US" sz="2000" b="1" dirty="0"/>
              <a:t>corporate IT networks </a:t>
            </a:r>
            <a:r>
              <a:rPr lang="en-US" sz="2000" dirty="0"/>
              <a:t>and </a:t>
            </a:r>
            <a:r>
              <a:rPr lang="en-US" sz="2000" b="1" dirty="0"/>
              <a:t>the internet</a:t>
            </a:r>
            <a:r>
              <a:rPr lang="en-US" sz="2000" dirty="0"/>
              <a:t>, they become </a:t>
            </a:r>
            <a:r>
              <a:rPr lang="en-US" sz="2000" b="1" dirty="0"/>
              <a:t>more vulnerable </a:t>
            </a:r>
            <a:r>
              <a:rPr lang="en-US" sz="2000" dirty="0"/>
              <a:t>to cyber-attacks.</a:t>
            </a:r>
          </a:p>
          <a:p>
            <a:pPr marL="342900" lvl="0" indent="-342900" algn="l">
              <a:buFont typeface="Wingdings" pitchFamily="2" charset="2"/>
              <a:buChar char="ü"/>
            </a:pPr>
            <a:r>
              <a:rPr lang="en-US" sz="2000" dirty="0"/>
              <a:t>A </a:t>
            </a:r>
            <a:r>
              <a:rPr lang="en-US" sz="2000" b="1" dirty="0"/>
              <a:t>failure or disruption </a:t>
            </a:r>
            <a:r>
              <a:rPr lang="en-US" sz="2000" dirty="0"/>
              <a:t>in ICS can have </a:t>
            </a:r>
            <a:r>
              <a:rPr lang="en-US" sz="2000" b="1" dirty="0"/>
              <a:t>wide-reaching effects</a:t>
            </a:r>
            <a:r>
              <a:rPr lang="en-US" sz="2000" dirty="0"/>
              <a:t>, potentially </a:t>
            </a:r>
            <a:r>
              <a:rPr lang="en-US" sz="2000" b="1" dirty="0"/>
              <a:t>causing financial losses</a:t>
            </a:r>
            <a:r>
              <a:rPr lang="en-US" sz="2000" dirty="0"/>
              <a:t>, </a:t>
            </a:r>
            <a:r>
              <a:rPr lang="en-US" sz="2000" b="1" dirty="0"/>
              <a:t>environmental damage</a:t>
            </a:r>
            <a:r>
              <a:rPr lang="en-US" sz="2000" dirty="0"/>
              <a:t>, or </a:t>
            </a:r>
            <a:r>
              <a:rPr lang="en-US" sz="2000" b="1" dirty="0"/>
              <a:t>threats to public safety.</a:t>
            </a:r>
          </a:p>
          <a:p>
            <a:pPr marL="342900" lvl="0" indent="-342900" algn="l">
              <a:buFont typeface="Wingdings" pitchFamily="2" charset="2"/>
              <a:buChar char="ü"/>
            </a:pPr>
            <a:r>
              <a:rPr lang="en-US" sz="2000" dirty="0"/>
              <a:t>Therefore, securing ICS is paramount to protecting both the </a:t>
            </a:r>
            <a:r>
              <a:rPr lang="en-US" sz="2000" b="1" dirty="0"/>
              <a:t>industrial sector and broader society.</a:t>
            </a:r>
          </a:p>
          <a:p>
            <a:pPr algn="l">
              <a:lnSpc>
                <a:spcPct val="150000"/>
              </a:lnSpc>
            </a:pPr>
            <a:endParaRPr lang="en-US"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6" name="Rectangle 5"/>
          <p:cNvSpPr/>
          <p:nvPr/>
        </p:nvSpPr>
        <p:spPr>
          <a:xfrm>
            <a:off x="3332505" y="906677"/>
            <a:ext cx="4525854" cy="523220"/>
          </a:xfrm>
          <a:prstGeom prst="rect">
            <a:avLst/>
          </a:prstGeom>
        </p:spPr>
        <p:txBody>
          <a:bodyPr wrap="none">
            <a:spAutoFit/>
          </a:bodyPr>
          <a:lstStyle/>
          <a:p>
            <a:r>
              <a:rPr lang="en-US" sz="2800" b="1" dirty="0">
                <a:latin typeface="+mj-lt"/>
              </a:rPr>
              <a:t>Why is ICS Security Important?</a:t>
            </a:r>
            <a:endParaRPr lang="en-US" sz="2800" dirty="0">
              <a:latin typeface="+mj-lt"/>
            </a:endParaRPr>
          </a:p>
        </p:txBody>
      </p:sp>
    </p:spTree>
    <p:extLst>
      <p:ext uri="{BB962C8B-B14F-4D97-AF65-F5344CB8AC3E}">
        <p14:creationId xmlns:p14="http://schemas.microsoft.com/office/powerpoint/2010/main" val="162309629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903" y="232192"/>
            <a:ext cx="9144000" cy="812800"/>
          </a:xfrm>
        </p:spPr>
        <p:txBody>
          <a:bodyPr>
            <a:normAutofit/>
          </a:bodyPr>
          <a:lstStyle/>
          <a:p>
            <a:r>
              <a:rPr lang="en-US" sz="2800" b="1" dirty="0" err="1" smtClean="0"/>
              <a:t>Cont</a:t>
            </a:r>
            <a:r>
              <a:rPr lang="en-US" sz="2800" b="1" dirty="0" smtClean="0"/>
              <a:t>…Common </a:t>
            </a:r>
            <a:r>
              <a:rPr lang="en-US" sz="2800" b="1" dirty="0"/>
              <a:t>ICS Vulnerabilities</a:t>
            </a: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Rectangle 2"/>
          <p:cNvSpPr/>
          <p:nvPr/>
        </p:nvSpPr>
        <p:spPr>
          <a:xfrm>
            <a:off x="84668" y="1396705"/>
            <a:ext cx="5156200" cy="4401205"/>
          </a:xfrm>
          <a:prstGeom prst="rect">
            <a:avLst/>
          </a:prstGeom>
        </p:spPr>
        <p:txBody>
          <a:bodyPr wrap="square">
            <a:spAutoFit/>
          </a:bodyPr>
          <a:lstStyle/>
          <a:p>
            <a:r>
              <a:rPr lang="en-US" sz="2000" b="1" dirty="0"/>
              <a:t>E. Poor Patch </a:t>
            </a:r>
            <a:r>
              <a:rPr lang="en-US" sz="2000" b="1" dirty="0" smtClean="0"/>
              <a:t>Management</a:t>
            </a:r>
          </a:p>
          <a:p>
            <a:endParaRPr lang="en-US" sz="2000" dirty="0"/>
          </a:p>
          <a:p>
            <a:r>
              <a:rPr lang="en-US" sz="2000" dirty="0"/>
              <a:t>❌ </a:t>
            </a:r>
            <a:r>
              <a:rPr lang="en-US" sz="2000" b="1" dirty="0"/>
              <a:t>Problem:</a:t>
            </a:r>
            <a:r>
              <a:rPr lang="en-US" sz="2000" dirty="0"/>
              <a:t> Many ICS environments </a:t>
            </a:r>
            <a:r>
              <a:rPr lang="en-US" sz="2000" b="1" dirty="0"/>
              <a:t>delay or avoid patching</a:t>
            </a:r>
            <a:r>
              <a:rPr lang="en-US" sz="2000" dirty="0"/>
              <a:t> due to concerns about system downtime.</a:t>
            </a:r>
            <a:br>
              <a:rPr lang="en-US" sz="2000" dirty="0"/>
            </a:br>
            <a:r>
              <a:rPr lang="en-US" sz="2000" dirty="0"/>
              <a:t>🔍 </a:t>
            </a:r>
            <a:r>
              <a:rPr lang="en-US" sz="2000" b="1" dirty="0"/>
              <a:t>Example:</a:t>
            </a:r>
            <a:r>
              <a:rPr lang="en-US" sz="2000" dirty="0"/>
              <a:t> The </a:t>
            </a:r>
            <a:r>
              <a:rPr lang="en-US" sz="2000" b="1" dirty="0" err="1"/>
              <a:t>WannaCry</a:t>
            </a:r>
            <a:r>
              <a:rPr lang="en-US" sz="2000" b="1" dirty="0"/>
              <a:t> </a:t>
            </a:r>
            <a:r>
              <a:rPr lang="en-US" sz="2000" b="1" dirty="0" err="1"/>
              <a:t>ransomware</a:t>
            </a:r>
            <a:r>
              <a:rPr lang="en-US" sz="2000" b="1" dirty="0"/>
              <a:t> attack</a:t>
            </a:r>
            <a:r>
              <a:rPr lang="en-US" sz="2000" dirty="0"/>
              <a:t> exploited unpatched Windows systems in ICS environments.</a:t>
            </a:r>
            <a:br>
              <a:rPr lang="en-US" sz="2000" dirty="0"/>
            </a:br>
            <a:r>
              <a:rPr lang="en-US" sz="2000" dirty="0"/>
              <a:t>✅ </a:t>
            </a:r>
            <a:r>
              <a:rPr lang="en-US" sz="2000" b="1" dirty="0"/>
              <a:t>Mitigation:</a:t>
            </a:r>
            <a:endParaRPr lang="en-US" sz="2000" dirty="0"/>
          </a:p>
          <a:p>
            <a:pPr marL="285750" lvl="0" indent="-285750">
              <a:buFont typeface="Wingdings" pitchFamily="2" charset="2"/>
              <a:buChar char="ü"/>
            </a:pPr>
            <a:r>
              <a:rPr lang="en-US" sz="2000" dirty="0"/>
              <a:t>Use </a:t>
            </a:r>
            <a:r>
              <a:rPr lang="en-US" sz="2000" b="1" dirty="0"/>
              <a:t>risk-based patching strategies</a:t>
            </a:r>
            <a:r>
              <a:rPr lang="en-US" sz="2000" dirty="0"/>
              <a:t> with thorough testing before deployment.</a:t>
            </a:r>
          </a:p>
          <a:p>
            <a:pPr marL="285750" lvl="0" indent="-285750">
              <a:buFont typeface="Wingdings" pitchFamily="2" charset="2"/>
              <a:buChar char="ü"/>
            </a:pPr>
            <a:r>
              <a:rPr lang="en-US" sz="2000" dirty="0"/>
              <a:t>Apply </a:t>
            </a:r>
            <a:r>
              <a:rPr lang="en-US" sz="2000" b="1" dirty="0"/>
              <a:t>virtual patching</a:t>
            </a:r>
            <a:r>
              <a:rPr lang="en-US" sz="2000" dirty="0"/>
              <a:t> through </a:t>
            </a:r>
            <a:r>
              <a:rPr lang="en-US" sz="2000" b="1" dirty="0"/>
              <a:t>intrusion prevention systems (IPS)</a:t>
            </a:r>
            <a:r>
              <a:rPr lang="en-US" sz="2000" dirty="0"/>
              <a:t> if direct patching isn’t feasible.</a:t>
            </a:r>
          </a:p>
        </p:txBody>
      </p:sp>
      <p:sp>
        <p:nvSpPr>
          <p:cNvPr id="7" name="Rectangle 6"/>
          <p:cNvSpPr/>
          <p:nvPr/>
        </p:nvSpPr>
        <p:spPr>
          <a:xfrm>
            <a:off x="5240868" y="1396705"/>
            <a:ext cx="5842000" cy="4708981"/>
          </a:xfrm>
          <a:prstGeom prst="rect">
            <a:avLst/>
          </a:prstGeom>
        </p:spPr>
        <p:txBody>
          <a:bodyPr wrap="square">
            <a:spAutoFit/>
          </a:bodyPr>
          <a:lstStyle/>
          <a:p>
            <a:r>
              <a:rPr lang="en-US" sz="2000" b="1" dirty="0"/>
              <a:t>F. Insider Threats &amp; Human </a:t>
            </a:r>
            <a:r>
              <a:rPr lang="en-US" sz="2000" b="1" dirty="0" smtClean="0"/>
              <a:t>Error</a:t>
            </a:r>
          </a:p>
          <a:p>
            <a:endParaRPr lang="en-US" sz="2000" dirty="0"/>
          </a:p>
          <a:p>
            <a:r>
              <a:rPr lang="en-US" sz="2000" dirty="0"/>
              <a:t>❌ </a:t>
            </a:r>
            <a:r>
              <a:rPr lang="en-US" sz="2000" b="1" dirty="0"/>
              <a:t>Problem:</a:t>
            </a:r>
            <a:r>
              <a:rPr lang="en-US" sz="2000" dirty="0"/>
              <a:t> Employees or contractors may </a:t>
            </a:r>
            <a:r>
              <a:rPr lang="en-US" sz="2000" b="1" dirty="0"/>
              <a:t>intentionally or unintentionally</a:t>
            </a:r>
            <a:r>
              <a:rPr lang="en-US" sz="2000" dirty="0"/>
              <a:t> compromise ICS security.</a:t>
            </a:r>
            <a:br>
              <a:rPr lang="en-US" sz="2000" dirty="0"/>
            </a:br>
            <a:r>
              <a:rPr lang="en-US" sz="2000" dirty="0"/>
              <a:t>🔍 </a:t>
            </a:r>
            <a:r>
              <a:rPr lang="en-US" sz="2000" b="1" dirty="0"/>
              <a:t>Example:</a:t>
            </a:r>
            <a:endParaRPr lang="en-US" sz="2000" dirty="0"/>
          </a:p>
          <a:p>
            <a:pPr marL="285750" lvl="0" indent="-285750">
              <a:buFont typeface="Wingdings" pitchFamily="2" charset="2"/>
              <a:buChar char="ü"/>
            </a:pPr>
            <a:r>
              <a:rPr lang="en-US" sz="2000" dirty="0"/>
              <a:t>An </a:t>
            </a:r>
            <a:r>
              <a:rPr lang="en-US" sz="2000" b="1" dirty="0"/>
              <a:t>employee clicks on a phishing email</a:t>
            </a:r>
            <a:r>
              <a:rPr lang="en-US" sz="2000" dirty="0"/>
              <a:t>, leading to malware infection.</a:t>
            </a:r>
          </a:p>
          <a:p>
            <a:pPr marL="285750" lvl="0" indent="-285750">
              <a:buFont typeface="Wingdings" pitchFamily="2" charset="2"/>
              <a:buChar char="ü"/>
            </a:pPr>
            <a:r>
              <a:rPr lang="en-US" sz="2000" dirty="0"/>
              <a:t>A </a:t>
            </a:r>
            <a:r>
              <a:rPr lang="en-US" sz="2000" b="1" dirty="0"/>
              <a:t>disgruntled insider</a:t>
            </a:r>
            <a:r>
              <a:rPr lang="en-US" sz="2000" dirty="0"/>
              <a:t> sabotages SCADA configurations.</a:t>
            </a:r>
            <a:br>
              <a:rPr lang="en-US" sz="2000" dirty="0"/>
            </a:br>
            <a:r>
              <a:rPr lang="en-US" sz="2000" dirty="0"/>
              <a:t>✅ </a:t>
            </a:r>
            <a:r>
              <a:rPr lang="en-US" sz="2000" b="1" dirty="0"/>
              <a:t>Mitigation:</a:t>
            </a:r>
            <a:endParaRPr lang="en-US" sz="2000" dirty="0"/>
          </a:p>
          <a:p>
            <a:pPr marL="285750" lvl="0" indent="-285750">
              <a:buFont typeface="Wingdings" pitchFamily="2" charset="2"/>
              <a:buChar char="ü"/>
            </a:pPr>
            <a:r>
              <a:rPr lang="en-US" sz="2000" dirty="0"/>
              <a:t>Conduct </a:t>
            </a:r>
            <a:r>
              <a:rPr lang="en-US" sz="2000" b="1" dirty="0"/>
              <a:t>security awareness training</a:t>
            </a:r>
            <a:r>
              <a:rPr lang="en-US" sz="2000" dirty="0"/>
              <a:t> for ICS personnel.</a:t>
            </a:r>
          </a:p>
          <a:p>
            <a:pPr marL="285750" lvl="0" indent="-285750">
              <a:buFont typeface="Wingdings" pitchFamily="2" charset="2"/>
              <a:buChar char="ü"/>
            </a:pPr>
            <a:r>
              <a:rPr lang="en-US" sz="2000" dirty="0"/>
              <a:t>Implement </a:t>
            </a:r>
            <a:r>
              <a:rPr lang="en-US" sz="2000" b="1" dirty="0"/>
              <a:t>strict access controls</a:t>
            </a:r>
            <a:r>
              <a:rPr lang="en-US" sz="2000" dirty="0"/>
              <a:t> (least privilege principle).</a:t>
            </a:r>
          </a:p>
        </p:txBody>
      </p:sp>
    </p:spTree>
    <p:extLst>
      <p:ext uri="{BB962C8B-B14F-4D97-AF65-F5344CB8AC3E}">
        <p14:creationId xmlns:p14="http://schemas.microsoft.com/office/powerpoint/2010/main" val="17220806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903" y="655526"/>
            <a:ext cx="9144000" cy="812800"/>
          </a:xfrm>
        </p:spPr>
        <p:txBody>
          <a:bodyPr>
            <a:normAutofit/>
          </a:bodyPr>
          <a:lstStyle/>
          <a:p>
            <a:r>
              <a:rPr lang="en-US" sz="2800" b="1" dirty="0" err="1" smtClean="0"/>
              <a:t>Cont</a:t>
            </a:r>
            <a:r>
              <a:rPr lang="en-US" sz="2800" b="1" dirty="0" smtClean="0"/>
              <a:t>…Common </a:t>
            </a:r>
            <a:r>
              <a:rPr lang="en-US" sz="2800" b="1" dirty="0"/>
              <a:t>ICS Vulnerabilities</a:t>
            </a: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1718733" y="2158706"/>
            <a:ext cx="8525934" cy="2862322"/>
          </a:xfrm>
          <a:prstGeom prst="rect">
            <a:avLst/>
          </a:prstGeom>
        </p:spPr>
        <p:txBody>
          <a:bodyPr wrap="square">
            <a:spAutoFit/>
          </a:bodyPr>
          <a:lstStyle/>
          <a:p>
            <a:r>
              <a:rPr lang="en-US" sz="2000" b="1" dirty="0"/>
              <a:t>G. Remote Access &amp; Supply Chain </a:t>
            </a:r>
            <a:r>
              <a:rPr lang="en-US" sz="2000" b="1" dirty="0" smtClean="0"/>
              <a:t>Risks</a:t>
            </a:r>
          </a:p>
          <a:p>
            <a:endParaRPr lang="en-US" sz="2000" dirty="0"/>
          </a:p>
          <a:p>
            <a:r>
              <a:rPr lang="en-US" sz="2000" dirty="0"/>
              <a:t>❌ </a:t>
            </a:r>
            <a:r>
              <a:rPr lang="en-US" sz="2000" b="1" dirty="0"/>
              <a:t>Problem:</a:t>
            </a:r>
            <a:r>
              <a:rPr lang="en-US" sz="2000" dirty="0"/>
              <a:t> ICS devices often use </a:t>
            </a:r>
            <a:r>
              <a:rPr lang="en-US" sz="2000" b="1" dirty="0"/>
              <a:t>remote access</a:t>
            </a:r>
            <a:r>
              <a:rPr lang="en-US" sz="2000" dirty="0"/>
              <a:t> without proper security controls.</a:t>
            </a:r>
            <a:br>
              <a:rPr lang="en-US" sz="2000" dirty="0"/>
            </a:br>
            <a:r>
              <a:rPr lang="en-US" sz="2000" dirty="0"/>
              <a:t>🔍 </a:t>
            </a:r>
            <a:r>
              <a:rPr lang="en-US" sz="2000" b="1" dirty="0"/>
              <a:t>Example:</a:t>
            </a:r>
            <a:r>
              <a:rPr lang="en-US" sz="2000" dirty="0"/>
              <a:t> The </a:t>
            </a:r>
            <a:r>
              <a:rPr lang="en-US" sz="2000" b="1" dirty="0"/>
              <a:t>Colonial Pipeline </a:t>
            </a:r>
            <a:r>
              <a:rPr lang="en-US" sz="2000" b="1" dirty="0" err="1"/>
              <a:t>ransomware</a:t>
            </a:r>
            <a:r>
              <a:rPr lang="en-US" sz="2000" b="1" dirty="0"/>
              <a:t> attack (2021)</a:t>
            </a:r>
            <a:r>
              <a:rPr lang="en-US" sz="2000" dirty="0"/>
              <a:t> exploited a </a:t>
            </a:r>
            <a:r>
              <a:rPr lang="en-US" sz="2000" b="1" dirty="0"/>
              <a:t>VPN with no multi-factor authentication</a:t>
            </a:r>
            <a:r>
              <a:rPr lang="en-US" sz="2000" dirty="0"/>
              <a:t>.</a:t>
            </a:r>
            <a:br>
              <a:rPr lang="en-US" sz="2000" dirty="0"/>
            </a:br>
            <a:r>
              <a:rPr lang="en-US" sz="2000" dirty="0"/>
              <a:t>✅ </a:t>
            </a:r>
            <a:r>
              <a:rPr lang="en-US" sz="2000" b="1" dirty="0"/>
              <a:t>Mitigation:</a:t>
            </a:r>
            <a:endParaRPr lang="en-US" sz="2000" dirty="0"/>
          </a:p>
          <a:p>
            <a:pPr marL="342900" lvl="0" indent="-342900">
              <a:buFont typeface="Wingdings" pitchFamily="2" charset="2"/>
              <a:buChar char="ü"/>
            </a:pPr>
            <a:r>
              <a:rPr lang="en-US" sz="2000" dirty="0"/>
              <a:t>Use </a:t>
            </a:r>
            <a:r>
              <a:rPr lang="en-US" sz="2000" b="1" dirty="0"/>
              <a:t>secure remote access solutions</a:t>
            </a:r>
            <a:r>
              <a:rPr lang="en-US" sz="2000" dirty="0"/>
              <a:t> (VPNs with MFA, jump servers).</a:t>
            </a:r>
          </a:p>
          <a:p>
            <a:pPr marL="342900" lvl="0" indent="-342900">
              <a:buFont typeface="Wingdings" pitchFamily="2" charset="2"/>
              <a:buChar char="ü"/>
            </a:pPr>
            <a:r>
              <a:rPr lang="en-US" sz="2000" dirty="0"/>
              <a:t>Vet </a:t>
            </a:r>
            <a:r>
              <a:rPr lang="en-US" sz="2000" b="1" dirty="0"/>
              <a:t>third-party vendors</a:t>
            </a:r>
            <a:r>
              <a:rPr lang="en-US" sz="2000" dirty="0"/>
              <a:t> and require compliance with security policies.</a:t>
            </a:r>
          </a:p>
        </p:txBody>
      </p:sp>
    </p:spTree>
    <p:extLst>
      <p:ext uri="{BB962C8B-B14F-4D97-AF65-F5344CB8AC3E}">
        <p14:creationId xmlns:p14="http://schemas.microsoft.com/office/powerpoint/2010/main" val="21906982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503" y="452325"/>
            <a:ext cx="9144000" cy="812800"/>
          </a:xfrm>
        </p:spPr>
        <p:txBody>
          <a:bodyPr>
            <a:normAutofit/>
          </a:bodyPr>
          <a:lstStyle/>
          <a:p>
            <a:r>
              <a:rPr lang="en-US" sz="2800" b="1" dirty="0"/>
              <a:t>ICS-Specific Cyber Threats</a:t>
            </a: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262466" y="1961576"/>
            <a:ext cx="4978401" cy="2862322"/>
          </a:xfrm>
          <a:prstGeom prst="rect">
            <a:avLst/>
          </a:prstGeom>
        </p:spPr>
        <p:txBody>
          <a:bodyPr wrap="square">
            <a:spAutoFit/>
          </a:bodyPr>
          <a:lstStyle/>
          <a:p>
            <a:pPr marL="457200" indent="-457200">
              <a:buAutoNum type="alphaUcPeriod"/>
            </a:pPr>
            <a:r>
              <a:rPr lang="en-US" sz="2000" b="1" dirty="0" err="1" smtClean="0"/>
              <a:t>Ransomware</a:t>
            </a:r>
            <a:r>
              <a:rPr lang="en-US" sz="2000" b="1" dirty="0" smtClean="0"/>
              <a:t> </a:t>
            </a:r>
            <a:r>
              <a:rPr lang="en-US" sz="2000" b="1" dirty="0"/>
              <a:t>&amp; Malware </a:t>
            </a:r>
            <a:r>
              <a:rPr lang="en-US" sz="2000" b="1" dirty="0" smtClean="0"/>
              <a:t>Attacks</a:t>
            </a:r>
          </a:p>
          <a:p>
            <a:endParaRPr lang="en-US" sz="2000" dirty="0"/>
          </a:p>
          <a:p>
            <a:pPr marL="285750" lvl="0" indent="-285750">
              <a:buFont typeface="Wingdings" pitchFamily="2" charset="2"/>
              <a:buChar char="ü"/>
            </a:pPr>
            <a:r>
              <a:rPr lang="en-US" sz="2000" dirty="0"/>
              <a:t>Attackers encrypt ICS data and demand ransom payments.</a:t>
            </a:r>
          </a:p>
          <a:p>
            <a:pPr marL="285750" lvl="0" indent="-285750">
              <a:buFont typeface="Wingdings" pitchFamily="2" charset="2"/>
              <a:buChar char="ü"/>
            </a:pPr>
            <a:r>
              <a:rPr lang="en-US" sz="2000" b="1" dirty="0"/>
              <a:t>Example:</a:t>
            </a:r>
            <a:r>
              <a:rPr lang="en-US" sz="2000" dirty="0"/>
              <a:t> </a:t>
            </a:r>
            <a:r>
              <a:rPr lang="en-US" sz="2000" b="1" dirty="0" err="1"/>
              <a:t>Ekans</a:t>
            </a:r>
            <a:r>
              <a:rPr lang="en-US" sz="2000" b="1" dirty="0"/>
              <a:t> (Snake) malware</a:t>
            </a:r>
            <a:r>
              <a:rPr lang="en-US" sz="2000" dirty="0"/>
              <a:t> specifically targets ICS environments.</a:t>
            </a:r>
          </a:p>
          <a:p>
            <a:pPr lvl="0"/>
            <a:r>
              <a:rPr lang="en-US" sz="2000" b="1" dirty="0"/>
              <a:t>Mitigation:</a:t>
            </a:r>
            <a:endParaRPr lang="en-US" sz="2000" dirty="0"/>
          </a:p>
          <a:p>
            <a:pPr marL="742950" lvl="1" indent="-285750">
              <a:buFont typeface="Wingdings" pitchFamily="2" charset="2"/>
              <a:buChar char="ü"/>
            </a:pPr>
            <a:r>
              <a:rPr lang="en-US" sz="2000" dirty="0"/>
              <a:t>Implement </a:t>
            </a:r>
            <a:r>
              <a:rPr lang="en-US" sz="2000" b="1" dirty="0"/>
              <a:t>air-gapped backups</a:t>
            </a:r>
            <a:r>
              <a:rPr lang="en-US" sz="2000" dirty="0"/>
              <a:t> and endpoint detection solutions.</a:t>
            </a:r>
          </a:p>
        </p:txBody>
      </p:sp>
      <p:sp>
        <p:nvSpPr>
          <p:cNvPr id="6" name="Rectangle 5"/>
          <p:cNvSpPr/>
          <p:nvPr/>
        </p:nvSpPr>
        <p:spPr>
          <a:xfrm>
            <a:off x="5240866" y="1973413"/>
            <a:ext cx="5757334" cy="2862322"/>
          </a:xfrm>
          <a:prstGeom prst="rect">
            <a:avLst/>
          </a:prstGeom>
        </p:spPr>
        <p:txBody>
          <a:bodyPr wrap="square">
            <a:spAutoFit/>
          </a:bodyPr>
          <a:lstStyle/>
          <a:p>
            <a:r>
              <a:rPr lang="en-US" sz="2000" b="1" dirty="0"/>
              <a:t>B. SCADA System </a:t>
            </a:r>
            <a:r>
              <a:rPr lang="en-US" sz="2000" b="1" dirty="0" smtClean="0"/>
              <a:t>Exploits</a:t>
            </a:r>
          </a:p>
          <a:p>
            <a:endParaRPr lang="en-US" sz="2000" dirty="0"/>
          </a:p>
          <a:p>
            <a:pPr marL="342900" lvl="0" indent="-342900">
              <a:buFont typeface="Wingdings" pitchFamily="2" charset="2"/>
              <a:buChar char="ü"/>
            </a:pPr>
            <a:r>
              <a:rPr lang="en-US" sz="2000" dirty="0"/>
              <a:t>Attackers manipulate SCADA software to disrupt operations.</a:t>
            </a:r>
          </a:p>
          <a:p>
            <a:pPr marL="342900" lvl="0" indent="-342900">
              <a:buFont typeface="Wingdings" pitchFamily="2" charset="2"/>
              <a:buChar char="ü"/>
            </a:pPr>
            <a:r>
              <a:rPr lang="en-US" sz="2000" b="1" dirty="0"/>
              <a:t>Example:</a:t>
            </a:r>
            <a:r>
              <a:rPr lang="en-US" sz="2000" dirty="0"/>
              <a:t> </a:t>
            </a:r>
            <a:r>
              <a:rPr lang="en-US" sz="2000" b="1" dirty="0" err="1"/>
              <a:t>Stuxnet</a:t>
            </a:r>
            <a:r>
              <a:rPr lang="en-US" sz="2000" b="1" dirty="0"/>
              <a:t> (2010)</a:t>
            </a:r>
            <a:r>
              <a:rPr lang="en-US" sz="2000" dirty="0"/>
              <a:t> targeted Siemens PLCs in Iran’s nuclear program.</a:t>
            </a:r>
          </a:p>
          <a:p>
            <a:pPr lvl="0"/>
            <a:r>
              <a:rPr lang="en-US" sz="2000" b="1" dirty="0"/>
              <a:t>Mitigation:</a:t>
            </a:r>
            <a:endParaRPr lang="en-US" sz="2000" dirty="0"/>
          </a:p>
          <a:p>
            <a:pPr marL="800100" lvl="1" indent="-342900">
              <a:buFont typeface="Wingdings" pitchFamily="2" charset="2"/>
              <a:buChar char="ü"/>
            </a:pPr>
            <a:r>
              <a:rPr lang="en-US" sz="2000" dirty="0"/>
              <a:t>Harden </a:t>
            </a:r>
            <a:r>
              <a:rPr lang="en-US" sz="2000" b="1" dirty="0"/>
              <a:t>SCADA configurations</a:t>
            </a:r>
            <a:r>
              <a:rPr lang="en-US" sz="2000" dirty="0"/>
              <a:t> and monitor for anomalies.</a:t>
            </a:r>
          </a:p>
        </p:txBody>
      </p:sp>
    </p:spTree>
    <p:extLst>
      <p:ext uri="{BB962C8B-B14F-4D97-AF65-F5344CB8AC3E}">
        <p14:creationId xmlns:p14="http://schemas.microsoft.com/office/powerpoint/2010/main" val="405704482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1503" y="452325"/>
            <a:ext cx="9144000" cy="812800"/>
          </a:xfrm>
        </p:spPr>
        <p:txBody>
          <a:bodyPr>
            <a:normAutofit/>
          </a:bodyPr>
          <a:lstStyle/>
          <a:p>
            <a:r>
              <a:rPr lang="en-US" sz="2800" b="1" dirty="0" err="1" smtClean="0"/>
              <a:t>Cont</a:t>
            </a:r>
            <a:r>
              <a:rPr lang="en-US" sz="2800" b="1" dirty="0" smtClean="0"/>
              <a:t>…ICS-Specific </a:t>
            </a:r>
            <a:r>
              <a:rPr lang="en-US" sz="2800" b="1" dirty="0"/>
              <a:t>Cyber Threats</a:t>
            </a: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Rectangle 2"/>
          <p:cNvSpPr/>
          <p:nvPr/>
        </p:nvSpPr>
        <p:spPr>
          <a:xfrm>
            <a:off x="152400" y="1928674"/>
            <a:ext cx="5461770" cy="2862322"/>
          </a:xfrm>
          <a:prstGeom prst="rect">
            <a:avLst/>
          </a:prstGeom>
        </p:spPr>
        <p:txBody>
          <a:bodyPr wrap="square">
            <a:spAutoFit/>
          </a:bodyPr>
          <a:lstStyle/>
          <a:p>
            <a:r>
              <a:rPr lang="en-US" sz="2000" b="1" dirty="0"/>
              <a:t>C. Man-in-the-Middle (MITM) </a:t>
            </a:r>
            <a:r>
              <a:rPr lang="en-US" sz="2000" b="1" dirty="0" smtClean="0"/>
              <a:t>Attacks</a:t>
            </a:r>
          </a:p>
          <a:p>
            <a:endParaRPr lang="en-US" sz="2000" dirty="0"/>
          </a:p>
          <a:p>
            <a:pPr marL="285750" lvl="0" indent="-285750">
              <a:buFont typeface="Wingdings" pitchFamily="2" charset="2"/>
              <a:buChar char="ü"/>
            </a:pPr>
            <a:r>
              <a:rPr lang="en-US" sz="2000" dirty="0"/>
              <a:t>Attackers intercept ICS communication to alter commands.</a:t>
            </a:r>
          </a:p>
          <a:p>
            <a:pPr marL="285750" lvl="0" indent="-285750">
              <a:buFont typeface="Wingdings" pitchFamily="2" charset="2"/>
              <a:buChar char="ü"/>
            </a:pPr>
            <a:r>
              <a:rPr lang="en-US" sz="2000" b="1" dirty="0"/>
              <a:t>Example:</a:t>
            </a:r>
            <a:r>
              <a:rPr lang="en-US" sz="2000" dirty="0"/>
              <a:t> </a:t>
            </a:r>
            <a:r>
              <a:rPr lang="en-US" sz="2000" b="1" dirty="0"/>
              <a:t>Modbus TCP attacks</a:t>
            </a:r>
            <a:r>
              <a:rPr lang="en-US" sz="2000" dirty="0"/>
              <a:t> allow unauthorized command injection.</a:t>
            </a:r>
          </a:p>
          <a:p>
            <a:pPr lvl="0"/>
            <a:r>
              <a:rPr lang="en-US" sz="2000" b="1" dirty="0"/>
              <a:t>Mitigation:</a:t>
            </a:r>
            <a:endParaRPr lang="en-US" sz="2000" dirty="0"/>
          </a:p>
          <a:p>
            <a:pPr marL="742950" lvl="1" indent="-285750">
              <a:buFont typeface="Wingdings" pitchFamily="2" charset="2"/>
              <a:buChar char="ü"/>
            </a:pPr>
            <a:r>
              <a:rPr lang="en-US" sz="2000" dirty="0"/>
              <a:t>Use </a:t>
            </a:r>
            <a:r>
              <a:rPr lang="en-US" sz="2000" b="1" dirty="0"/>
              <a:t>encrypted communication (TLS, VPNs, </a:t>
            </a:r>
            <a:r>
              <a:rPr lang="en-US" sz="2000" b="1" dirty="0" err="1"/>
              <a:t>IPSec</a:t>
            </a:r>
            <a:r>
              <a:rPr lang="en-US" sz="2000" b="1" dirty="0"/>
              <a:t>)</a:t>
            </a:r>
            <a:r>
              <a:rPr lang="en-US" sz="2000" dirty="0"/>
              <a:t>.</a:t>
            </a:r>
          </a:p>
        </p:txBody>
      </p:sp>
      <p:sp>
        <p:nvSpPr>
          <p:cNvPr id="7" name="Rectangle 6"/>
          <p:cNvSpPr/>
          <p:nvPr/>
        </p:nvSpPr>
        <p:spPr>
          <a:xfrm>
            <a:off x="5698067" y="1928674"/>
            <a:ext cx="5334000" cy="2862322"/>
          </a:xfrm>
          <a:prstGeom prst="rect">
            <a:avLst/>
          </a:prstGeom>
        </p:spPr>
        <p:txBody>
          <a:bodyPr wrap="square">
            <a:spAutoFit/>
          </a:bodyPr>
          <a:lstStyle/>
          <a:p>
            <a:r>
              <a:rPr lang="en-US" sz="2000" b="1" dirty="0"/>
              <a:t>D. Denial-of-Service (</a:t>
            </a:r>
            <a:r>
              <a:rPr lang="en-US" sz="2000" b="1" dirty="0" err="1"/>
              <a:t>DoS</a:t>
            </a:r>
            <a:r>
              <a:rPr lang="en-US" sz="2000" b="1" dirty="0"/>
              <a:t>) </a:t>
            </a:r>
            <a:r>
              <a:rPr lang="en-US" sz="2000" b="1" dirty="0" smtClean="0"/>
              <a:t>Attacks</a:t>
            </a:r>
          </a:p>
          <a:p>
            <a:endParaRPr lang="en-US" sz="2000" dirty="0"/>
          </a:p>
          <a:p>
            <a:pPr marL="342900" lvl="0" indent="-342900">
              <a:buFont typeface="Wingdings" pitchFamily="2" charset="2"/>
              <a:buChar char="ü"/>
            </a:pPr>
            <a:r>
              <a:rPr lang="en-US" sz="2000" dirty="0"/>
              <a:t>Attackers overload ICS networks, causing disruptions.</a:t>
            </a:r>
          </a:p>
          <a:p>
            <a:pPr marL="342900" lvl="0" indent="-342900">
              <a:buFont typeface="Wingdings" pitchFamily="2" charset="2"/>
              <a:buChar char="ü"/>
            </a:pPr>
            <a:r>
              <a:rPr lang="en-US" sz="2000" b="1" dirty="0"/>
              <a:t>Example:</a:t>
            </a:r>
            <a:r>
              <a:rPr lang="en-US" sz="2000" dirty="0"/>
              <a:t> </a:t>
            </a:r>
            <a:r>
              <a:rPr lang="en-US" sz="2000" b="1" dirty="0"/>
              <a:t>DNP3 flooding attacks</a:t>
            </a:r>
            <a:r>
              <a:rPr lang="en-US" sz="2000" dirty="0"/>
              <a:t> overwhelm power grid control systems.</a:t>
            </a:r>
          </a:p>
          <a:p>
            <a:pPr lvl="0"/>
            <a:r>
              <a:rPr lang="en-US" sz="2000" b="1" dirty="0"/>
              <a:t>Mitigation:</a:t>
            </a:r>
            <a:endParaRPr lang="en-US" sz="2000" dirty="0"/>
          </a:p>
          <a:p>
            <a:pPr marL="800100" lvl="1" indent="-342900">
              <a:buFont typeface="Wingdings" pitchFamily="2" charset="2"/>
              <a:buChar char="ü"/>
            </a:pPr>
            <a:r>
              <a:rPr lang="en-US" sz="2000" dirty="0"/>
              <a:t>Implement </a:t>
            </a:r>
            <a:r>
              <a:rPr lang="en-US" sz="2000" b="1" dirty="0"/>
              <a:t>rate-limiting</a:t>
            </a:r>
            <a:r>
              <a:rPr lang="en-US" sz="2000" dirty="0"/>
              <a:t> and </a:t>
            </a:r>
            <a:r>
              <a:rPr lang="en-US" sz="2000" b="1" dirty="0"/>
              <a:t>firewalls</a:t>
            </a:r>
            <a:r>
              <a:rPr lang="en-US" sz="2000" dirty="0"/>
              <a:t> to block excessive traffic.</a:t>
            </a:r>
          </a:p>
        </p:txBody>
      </p:sp>
    </p:spTree>
    <p:extLst>
      <p:ext uri="{BB962C8B-B14F-4D97-AF65-F5344CB8AC3E}">
        <p14:creationId xmlns:p14="http://schemas.microsoft.com/office/powerpoint/2010/main" val="302868499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903" y="655526"/>
            <a:ext cx="9144000" cy="812800"/>
          </a:xfrm>
        </p:spPr>
        <p:txBody>
          <a:bodyPr>
            <a:normAutofit/>
          </a:bodyPr>
          <a:lstStyle/>
          <a:p>
            <a:r>
              <a:rPr lang="en-US" sz="2800" b="1" dirty="0"/>
              <a:t>ICS Security Best Practices</a:t>
            </a: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Rectangle 2"/>
          <p:cNvSpPr/>
          <p:nvPr/>
        </p:nvSpPr>
        <p:spPr>
          <a:xfrm>
            <a:off x="211668" y="2110474"/>
            <a:ext cx="5376332" cy="2554545"/>
          </a:xfrm>
          <a:prstGeom prst="rect">
            <a:avLst/>
          </a:prstGeom>
        </p:spPr>
        <p:txBody>
          <a:bodyPr wrap="square">
            <a:spAutoFit/>
          </a:bodyPr>
          <a:lstStyle/>
          <a:p>
            <a:pPr marL="457200" indent="-457200">
              <a:buAutoNum type="alphaUcPeriod"/>
            </a:pPr>
            <a:r>
              <a:rPr lang="en-US" sz="2000" b="1" dirty="0" smtClean="0"/>
              <a:t>Network Hardening</a:t>
            </a:r>
          </a:p>
          <a:p>
            <a:pPr marL="457200" indent="-457200">
              <a:buAutoNum type="alphaUcPeriod"/>
            </a:pPr>
            <a:endParaRPr lang="en-US" sz="2000" dirty="0"/>
          </a:p>
          <a:p>
            <a:r>
              <a:rPr lang="en-US" sz="2000" dirty="0"/>
              <a:t>✅ </a:t>
            </a:r>
            <a:r>
              <a:rPr lang="en-US" sz="2000" b="1" dirty="0"/>
              <a:t>Use Firewalls &amp; IDS/IPS</a:t>
            </a:r>
            <a:r>
              <a:rPr lang="en-US" sz="2000" dirty="0"/>
              <a:t> to detect and block unauthorized access.</a:t>
            </a:r>
            <a:br>
              <a:rPr lang="en-US" sz="2000" dirty="0"/>
            </a:br>
            <a:r>
              <a:rPr lang="en-US" sz="2000" dirty="0"/>
              <a:t>✅ </a:t>
            </a:r>
            <a:r>
              <a:rPr lang="en-US" sz="2000" b="1" dirty="0"/>
              <a:t>Implement VLANs &amp; Zoning</a:t>
            </a:r>
            <a:r>
              <a:rPr lang="en-US" sz="2000" dirty="0"/>
              <a:t> to segment networks properly.</a:t>
            </a:r>
            <a:br>
              <a:rPr lang="en-US" sz="2000" dirty="0"/>
            </a:br>
            <a:r>
              <a:rPr lang="en-US" sz="2000" dirty="0"/>
              <a:t>✅ </a:t>
            </a:r>
            <a:r>
              <a:rPr lang="en-US" sz="2000" b="1" dirty="0"/>
              <a:t>Disable Unused Ports &amp; Services</a:t>
            </a:r>
            <a:r>
              <a:rPr lang="en-US" sz="2000" dirty="0"/>
              <a:t> to reduce attack surface.</a:t>
            </a:r>
          </a:p>
        </p:txBody>
      </p:sp>
      <p:sp>
        <p:nvSpPr>
          <p:cNvPr id="6" name="Rectangle 5"/>
          <p:cNvSpPr/>
          <p:nvPr/>
        </p:nvSpPr>
        <p:spPr>
          <a:xfrm>
            <a:off x="5588000" y="2096502"/>
            <a:ext cx="5511800" cy="2554545"/>
          </a:xfrm>
          <a:prstGeom prst="rect">
            <a:avLst/>
          </a:prstGeom>
        </p:spPr>
        <p:txBody>
          <a:bodyPr wrap="square">
            <a:spAutoFit/>
          </a:bodyPr>
          <a:lstStyle/>
          <a:p>
            <a:r>
              <a:rPr lang="en-US" sz="2000" b="1" dirty="0"/>
              <a:t>B. Access Control &amp; </a:t>
            </a:r>
            <a:r>
              <a:rPr lang="en-US" sz="2000" b="1" dirty="0" smtClean="0"/>
              <a:t>Authentication</a:t>
            </a:r>
          </a:p>
          <a:p>
            <a:endParaRPr lang="en-US" sz="2000" dirty="0"/>
          </a:p>
          <a:p>
            <a:r>
              <a:rPr lang="en-US" sz="2000" dirty="0"/>
              <a:t>✅ </a:t>
            </a:r>
            <a:r>
              <a:rPr lang="en-US" sz="2000" b="1" dirty="0"/>
              <a:t>Apply Role-Based Access Control (RBAC)</a:t>
            </a:r>
            <a:r>
              <a:rPr lang="en-US" sz="2000" dirty="0"/>
              <a:t> to limit user permissions.</a:t>
            </a:r>
            <a:br>
              <a:rPr lang="en-US" sz="2000" dirty="0"/>
            </a:br>
            <a:r>
              <a:rPr lang="en-US" sz="2000" dirty="0"/>
              <a:t>✅ </a:t>
            </a:r>
            <a:r>
              <a:rPr lang="en-US" sz="2000" b="1" dirty="0"/>
              <a:t>Enforce Multi-Factor Authentication (MFA)</a:t>
            </a:r>
            <a:r>
              <a:rPr lang="en-US" sz="2000" dirty="0"/>
              <a:t> for remote access.</a:t>
            </a:r>
            <a:br>
              <a:rPr lang="en-US" sz="2000" dirty="0"/>
            </a:br>
            <a:r>
              <a:rPr lang="en-US" sz="2000" dirty="0"/>
              <a:t>✅ </a:t>
            </a:r>
            <a:r>
              <a:rPr lang="en-US" sz="2000" b="1" dirty="0"/>
              <a:t>Monitor Privileged Accounts</a:t>
            </a:r>
            <a:r>
              <a:rPr lang="en-US" sz="2000" dirty="0"/>
              <a:t> for suspicious activity.</a:t>
            </a:r>
          </a:p>
        </p:txBody>
      </p:sp>
    </p:spTree>
    <p:extLst>
      <p:ext uri="{BB962C8B-B14F-4D97-AF65-F5344CB8AC3E}">
        <p14:creationId xmlns:p14="http://schemas.microsoft.com/office/powerpoint/2010/main" val="16298440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6903" y="655526"/>
            <a:ext cx="9144000" cy="812800"/>
          </a:xfrm>
        </p:spPr>
        <p:txBody>
          <a:bodyPr>
            <a:normAutofit/>
          </a:bodyPr>
          <a:lstStyle/>
          <a:p>
            <a:r>
              <a:rPr lang="en-US" sz="2800" b="1" dirty="0" err="1" smtClean="0"/>
              <a:t>Cont</a:t>
            </a:r>
            <a:r>
              <a:rPr lang="en-US" sz="2800" b="1" dirty="0" smtClean="0"/>
              <a:t>…ICS </a:t>
            </a:r>
            <a:r>
              <a:rPr lang="en-US" sz="2800" b="1" dirty="0"/>
              <a:t>Security Best Practices</a:t>
            </a: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169331" y="2232690"/>
            <a:ext cx="5130799" cy="2554545"/>
          </a:xfrm>
          <a:prstGeom prst="rect">
            <a:avLst/>
          </a:prstGeom>
        </p:spPr>
        <p:txBody>
          <a:bodyPr wrap="square">
            <a:spAutoFit/>
          </a:bodyPr>
          <a:lstStyle/>
          <a:p>
            <a:r>
              <a:rPr lang="en-US" sz="2000" b="1" dirty="0"/>
              <a:t>C. System Hardening &amp; Patch </a:t>
            </a:r>
            <a:r>
              <a:rPr lang="en-US" sz="2000" b="1" dirty="0" smtClean="0"/>
              <a:t>Management</a:t>
            </a:r>
          </a:p>
          <a:p>
            <a:endParaRPr lang="en-US" sz="2000" dirty="0"/>
          </a:p>
          <a:p>
            <a:r>
              <a:rPr lang="en-US" sz="2000" dirty="0"/>
              <a:t>✅ </a:t>
            </a:r>
            <a:r>
              <a:rPr lang="en-US" sz="2000" b="1" dirty="0"/>
              <a:t>Apply Security Patches Regularly</a:t>
            </a:r>
            <a:r>
              <a:rPr lang="en-US" sz="2000" dirty="0"/>
              <a:t>, prioritizing critical vulnerabilities.</a:t>
            </a:r>
            <a:br>
              <a:rPr lang="en-US" sz="2000" dirty="0"/>
            </a:br>
            <a:r>
              <a:rPr lang="en-US" sz="2000" dirty="0"/>
              <a:t>✅ </a:t>
            </a:r>
            <a:r>
              <a:rPr lang="en-US" sz="2000" b="1" dirty="0"/>
              <a:t>Use Virtual Patching</a:t>
            </a:r>
            <a:r>
              <a:rPr lang="en-US" sz="2000" dirty="0"/>
              <a:t> for legacy ICS components.</a:t>
            </a:r>
            <a:br>
              <a:rPr lang="en-US" sz="2000" dirty="0"/>
            </a:br>
            <a:r>
              <a:rPr lang="en-US" sz="2000" dirty="0"/>
              <a:t>✅ </a:t>
            </a:r>
            <a:r>
              <a:rPr lang="en-US" sz="2000" b="1" dirty="0"/>
              <a:t>Restrict USB &amp; External Media</a:t>
            </a:r>
            <a:r>
              <a:rPr lang="en-US" sz="2000" dirty="0"/>
              <a:t> to prevent malware infections.</a:t>
            </a:r>
          </a:p>
        </p:txBody>
      </p:sp>
      <p:sp>
        <p:nvSpPr>
          <p:cNvPr id="7" name="Rectangle 6"/>
          <p:cNvSpPr/>
          <p:nvPr/>
        </p:nvSpPr>
        <p:spPr>
          <a:xfrm>
            <a:off x="5554131" y="2103440"/>
            <a:ext cx="5512571" cy="2554545"/>
          </a:xfrm>
          <a:prstGeom prst="rect">
            <a:avLst/>
          </a:prstGeom>
        </p:spPr>
        <p:txBody>
          <a:bodyPr wrap="square">
            <a:spAutoFit/>
          </a:bodyPr>
          <a:lstStyle/>
          <a:p>
            <a:r>
              <a:rPr lang="en-US" sz="2000" b="1" dirty="0"/>
              <a:t>D. Incident Response &amp; </a:t>
            </a:r>
            <a:r>
              <a:rPr lang="en-US" sz="2000" b="1" dirty="0" smtClean="0"/>
              <a:t>Monitoring</a:t>
            </a:r>
          </a:p>
          <a:p>
            <a:endParaRPr lang="en-US" sz="2000" dirty="0"/>
          </a:p>
          <a:p>
            <a:r>
              <a:rPr lang="en-US" sz="2000" dirty="0"/>
              <a:t>✅ </a:t>
            </a:r>
            <a:r>
              <a:rPr lang="en-US" sz="2000" b="1" dirty="0"/>
              <a:t>Deploy Security Information and Event Management (SIEM)</a:t>
            </a:r>
            <a:r>
              <a:rPr lang="en-US" sz="2000" dirty="0"/>
              <a:t> for real-time alerts.</a:t>
            </a:r>
            <a:br>
              <a:rPr lang="en-US" sz="2000" dirty="0"/>
            </a:br>
            <a:r>
              <a:rPr lang="en-US" sz="2000" dirty="0"/>
              <a:t>✅ </a:t>
            </a:r>
            <a:r>
              <a:rPr lang="en-US" sz="2000" b="1" dirty="0"/>
              <a:t>Conduct Regular Security Audits &amp; Penetration Testing</a:t>
            </a:r>
            <a:r>
              <a:rPr lang="en-US" sz="2000" dirty="0"/>
              <a:t> on ICS infrastructure.</a:t>
            </a:r>
            <a:br>
              <a:rPr lang="en-US" sz="2000" dirty="0"/>
            </a:br>
            <a:r>
              <a:rPr lang="en-US" sz="2000" dirty="0"/>
              <a:t>✅ </a:t>
            </a:r>
            <a:r>
              <a:rPr lang="en-US" sz="2000" b="1" dirty="0"/>
              <a:t>Develop an ICS Incident Response Plan</a:t>
            </a:r>
            <a:r>
              <a:rPr lang="en-US" sz="2000" dirty="0"/>
              <a:t> for </a:t>
            </a:r>
            <a:r>
              <a:rPr lang="en-US" sz="2000" dirty="0" err="1"/>
              <a:t>cyberattack</a:t>
            </a:r>
            <a:r>
              <a:rPr lang="en-US" sz="2000" dirty="0"/>
              <a:t> scenarios.</a:t>
            </a:r>
          </a:p>
        </p:txBody>
      </p:sp>
    </p:spTree>
    <p:extLst>
      <p:ext uri="{BB962C8B-B14F-4D97-AF65-F5344CB8AC3E}">
        <p14:creationId xmlns:p14="http://schemas.microsoft.com/office/powerpoint/2010/main" val="319812800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28437" y="1002660"/>
            <a:ext cx="9144000" cy="812800"/>
          </a:xfrm>
        </p:spPr>
        <p:txBody>
          <a:bodyPr>
            <a:normAutofit/>
          </a:bodyPr>
          <a:lstStyle/>
          <a:p>
            <a:r>
              <a:rPr lang="en-US" sz="2800" b="1" dirty="0" err="1" smtClean="0"/>
              <a:t>Cont</a:t>
            </a:r>
            <a:r>
              <a:rPr lang="en-US" sz="2800" b="1" dirty="0" smtClean="0"/>
              <a:t>…ICS </a:t>
            </a:r>
            <a:r>
              <a:rPr lang="en-US" sz="2800" b="1" dirty="0"/>
              <a:t>Security Best Practices</a:t>
            </a: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Rectangle 2"/>
          <p:cNvSpPr/>
          <p:nvPr/>
        </p:nvSpPr>
        <p:spPr>
          <a:xfrm>
            <a:off x="2192867" y="2551837"/>
            <a:ext cx="7501465" cy="1938992"/>
          </a:xfrm>
          <a:prstGeom prst="rect">
            <a:avLst/>
          </a:prstGeom>
        </p:spPr>
        <p:txBody>
          <a:bodyPr wrap="square">
            <a:spAutoFit/>
          </a:bodyPr>
          <a:lstStyle/>
          <a:p>
            <a:r>
              <a:rPr lang="en-US" sz="2000" b="1" dirty="0"/>
              <a:t>E. Secure Remote Access &amp; Supply Chain </a:t>
            </a:r>
            <a:r>
              <a:rPr lang="en-US" sz="2000" b="1" dirty="0" smtClean="0"/>
              <a:t>Security</a:t>
            </a:r>
          </a:p>
          <a:p>
            <a:endParaRPr lang="en-US" sz="2000" dirty="0"/>
          </a:p>
          <a:p>
            <a:r>
              <a:rPr lang="en-US" sz="2000" dirty="0"/>
              <a:t>✅ </a:t>
            </a:r>
            <a:r>
              <a:rPr lang="en-US" sz="2000" b="1" dirty="0"/>
              <a:t>Restrict Vendor Access</a:t>
            </a:r>
            <a:r>
              <a:rPr lang="en-US" sz="2000" dirty="0"/>
              <a:t> and require strong authentication.</a:t>
            </a:r>
            <a:br>
              <a:rPr lang="en-US" sz="2000" dirty="0"/>
            </a:br>
            <a:r>
              <a:rPr lang="en-US" sz="2000" dirty="0"/>
              <a:t>✅ </a:t>
            </a:r>
            <a:r>
              <a:rPr lang="en-US" sz="2000" b="1" dirty="0"/>
              <a:t>Monitor and Log All Remote Sessions</a:t>
            </a:r>
            <a:r>
              <a:rPr lang="en-US" sz="2000" dirty="0"/>
              <a:t> for suspicious activity.</a:t>
            </a:r>
            <a:br>
              <a:rPr lang="en-US" sz="2000" dirty="0"/>
            </a:br>
            <a:r>
              <a:rPr lang="en-US" sz="2000" dirty="0"/>
              <a:t>✅ </a:t>
            </a:r>
            <a:r>
              <a:rPr lang="en-US" sz="2000" b="1" dirty="0"/>
              <a:t>Vet Suppliers &amp; Contractors</a:t>
            </a:r>
            <a:r>
              <a:rPr lang="en-US" sz="2000" dirty="0"/>
              <a:t> to ensure they follow cybersecurity best practices.</a:t>
            </a:r>
          </a:p>
        </p:txBody>
      </p:sp>
    </p:spTree>
    <p:extLst>
      <p:ext uri="{BB962C8B-B14F-4D97-AF65-F5344CB8AC3E}">
        <p14:creationId xmlns:p14="http://schemas.microsoft.com/office/powerpoint/2010/main" val="25383336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0600" y="215260"/>
            <a:ext cx="9144000" cy="812800"/>
          </a:xfrm>
        </p:spPr>
        <p:txBody>
          <a:bodyPr>
            <a:normAutofit/>
          </a:bodyPr>
          <a:lstStyle/>
          <a:p>
            <a:r>
              <a:rPr lang="en-US" sz="2800" b="1" dirty="0"/>
              <a:t>ICS Security Frameworks &amp; Compliance Standards</a:t>
            </a: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047529345"/>
              </p:ext>
            </p:extLst>
          </p:nvPr>
        </p:nvGraphicFramePr>
        <p:xfrm>
          <a:off x="1431637" y="1348941"/>
          <a:ext cx="10515600" cy="3786440"/>
        </p:xfrm>
        <a:graphic>
          <a:graphicData uri="http://schemas.openxmlformats.org/drawingml/2006/table">
            <a:tbl>
              <a:tblPr firstRow="1" firstCol="1" bandRow="1">
                <a:tableStyleId>{5C22544A-7EE6-4342-B048-85BDC9FD1C3A}</a:tableStyleId>
              </a:tblPr>
              <a:tblGrid>
                <a:gridCol w="3505200"/>
                <a:gridCol w="3505200"/>
                <a:gridCol w="3505200"/>
              </a:tblGrid>
              <a:tr h="586565">
                <a:tc>
                  <a:txBody>
                    <a:bodyPr/>
                    <a:lstStyle/>
                    <a:p>
                      <a:pPr marL="0" marR="0" algn="ctr">
                        <a:lnSpc>
                          <a:spcPct val="115000"/>
                        </a:lnSpc>
                        <a:spcBef>
                          <a:spcPts val="0"/>
                        </a:spcBef>
                        <a:spcAft>
                          <a:spcPts val="0"/>
                        </a:spcAft>
                      </a:pPr>
                      <a:r>
                        <a:rPr lang="en-US" sz="2000" dirty="0">
                          <a:effectLst/>
                        </a:rPr>
                        <a:t>Framework/Standard</a:t>
                      </a:r>
                      <a:endParaRPr lang="en-US" sz="2000" dirty="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2000" dirty="0">
                          <a:effectLst/>
                        </a:rPr>
                        <a:t>Purpose</a:t>
                      </a:r>
                      <a:endParaRPr lang="en-US" sz="2000" dirty="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2000">
                          <a:effectLst/>
                        </a:rPr>
                        <a:t>Industry</a:t>
                      </a:r>
                      <a:endParaRPr lang="en-US" sz="2000">
                        <a:effectLst/>
                        <a:latin typeface="Calibri"/>
                        <a:ea typeface="Calibri"/>
                        <a:cs typeface="Times New Roman"/>
                      </a:endParaRPr>
                    </a:p>
                  </a:txBody>
                  <a:tcPr marL="9525" marR="9525" marT="9525" marB="9525" anchor="ctr"/>
                </a:tc>
              </a:tr>
              <a:tr h="586565">
                <a:tc>
                  <a:txBody>
                    <a:bodyPr/>
                    <a:lstStyle/>
                    <a:p>
                      <a:pPr marL="0" marR="0">
                        <a:lnSpc>
                          <a:spcPct val="115000"/>
                        </a:lnSpc>
                        <a:spcBef>
                          <a:spcPts val="0"/>
                        </a:spcBef>
                        <a:spcAft>
                          <a:spcPts val="0"/>
                        </a:spcAft>
                      </a:pPr>
                      <a:r>
                        <a:rPr lang="en-US" sz="2000">
                          <a:effectLst/>
                        </a:rPr>
                        <a:t>NIST 800-82</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dirty="0">
                          <a:effectLst/>
                        </a:rPr>
                        <a:t>ICS cybersecurity best practices</a:t>
                      </a:r>
                      <a:endParaRPr lang="en-US" sz="20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effectLst/>
                        </a:rPr>
                        <a:t>All ICS</a:t>
                      </a:r>
                      <a:endParaRPr lang="en-US" sz="2000">
                        <a:effectLst/>
                        <a:latin typeface="Calibri"/>
                        <a:ea typeface="Calibri"/>
                        <a:cs typeface="Times New Roman"/>
                      </a:endParaRPr>
                    </a:p>
                  </a:txBody>
                  <a:tcPr marL="9525" marR="9525" marT="9525" marB="9525" anchor="ctr"/>
                </a:tc>
              </a:tr>
              <a:tr h="586565">
                <a:tc>
                  <a:txBody>
                    <a:bodyPr/>
                    <a:lstStyle/>
                    <a:p>
                      <a:pPr marL="0" marR="0">
                        <a:lnSpc>
                          <a:spcPct val="115000"/>
                        </a:lnSpc>
                        <a:spcBef>
                          <a:spcPts val="0"/>
                        </a:spcBef>
                        <a:spcAft>
                          <a:spcPts val="0"/>
                        </a:spcAft>
                      </a:pPr>
                      <a:r>
                        <a:rPr lang="en-US" sz="2000">
                          <a:effectLst/>
                        </a:rPr>
                        <a:t>ISA/IEC 62443</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dirty="0">
                          <a:effectLst/>
                        </a:rPr>
                        <a:t>Security lifecycle for ICS</a:t>
                      </a:r>
                      <a:endParaRPr lang="en-US" sz="20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effectLst/>
                        </a:rPr>
                        <a:t>Manufacturing, energy</a:t>
                      </a:r>
                      <a:endParaRPr lang="en-US" sz="2000">
                        <a:effectLst/>
                        <a:latin typeface="Calibri"/>
                        <a:ea typeface="Calibri"/>
                        <a:cs typeface="Times New Roman"/>
                      </a:endParaRPr>
                    </a:p>
                  </a:txBody>
                  <a:tcPr marL="9525" marR="9525" marT="9525" marB="9525" anchor="ctr"/>
                </a:tc>
              </a:tr>
              <a:tr h="586565">
                <a:tc>
                  <a:txBody>
                    <a:bodyPr/>
                    <a:lstStyle/>
                    <a:p>
                      <a:pPr marL="0" marR="0">
                        <a:lnSpc>
                          <a:spcPct val="115000"/>
                        </a:lnSpc>
                        <a:spcBef>
                          <a:spcPts val="0"/>
                        </a:spcBef>
                        <a:spcAft>
                          <a:spcPts val="0"/>
                        </a:spcAft>
                      </a:pPr>
                      <a:r>
                        <a:rPr lang="en-US" sz="2000">
                          <a:effectLst/>
                        </a:rPr>
                        <a:t>NERC-CIP</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effectLst/>
                        </a:rPr>
                        <a:t>Critical infrastructure protection</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effectLst/>
                        </a:rPr>
                        <a:t>Power grid</a:t>
                      </a:r>
                      <a:endParaRPr lang="en-US" sz="2000">
                        <a:effectLst/>
                        <a:latin typeface="Calibri"/>
                        <a:ea typeface="Calibri"/>
                        <a:cs typeface="Times New Roman"/>
                      </a:endParaRPr>
                    </a:p>
                  </a:txBody>
                  <a:tcPr marL="9525" marR="9525" marT="9525" marB="9525" anchor="ctr"/>
                </a:tc>
              </a:tr>
              <a:tr h="586565">
                <a:tc>
                  <a:txBody>
                    <a:bodyPr/>
                    <a:lstStyle/>
                    <a:p>
                      <a:pPr marL="0" marR="0">
                        <a:lnSpc>
                          <a:spcPct val="115000"/>
                        </a:lnSpc>
                        <a:spcBef>
                          <a:spcPts val="0"/>
                        </a:spcBef>
                        <a:spcAft>
                          <a:spcPts val="0"/>
                        </a:spcAft>
                      </a:pPr>
                      <a:r>
                        <a:rPr lang="en-US" sz="2000">
                          <a:effectLst/>
                        </a:rPr>
                        <a:t>ISO 27001</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effectLst/>
                        </a:rPr>
                        <a:t>Information security management</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effectLst/>
                        </a:rPr>
                        <a:t>IT-OT integration</a:t>
                      </a:r>
                      <a:endParaRPr lang="en-US" sz="2000">
                        <a:effectLst/>
                        <a:latin typeface="Calibri"/>
                        <a:ea typeface="Calibri"/>
                        <a:cs typeface="Times New Roman"/>
                      </a:endParaRPr>
                    </a:p>
                  </a:txBody>
                  <a:tcPr marL="9525" marR="9525" marT="9525" marB="9525" anchor="ctr"/>
                </a:tc>
              </a:tr>
              <a:tr h="586565">
                <a:tc>
                  <a:txBody>
                    <a:bodyPr/>
                    <a:lstStyle/>
                    <a:p>
                      <a:pPr marL="0" marR="0">
                        <a:lnSpc>
                          <a:spcPct val="115000"/>
                        </a:lnSpc>
                        <a:spcBef>
                          <a:spcPts val="0"/>
                        </a:spcBef>
                        <a:spcAft>
                          <a:spcPts val="0"/>
                        </a:spcAft>
                      </a:pPr>
                      <a:r>
                        <a:rPr lang="en-US" sz="2000">
                          <a:effectLst/>
                        </a:rPr>
                        <a:t>MITRE ATT&amp;CK for ICS</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a:effectLst/>
                        </a:rPr>
                        <a:t>Cyber threat detection framework</a:t>
                      </a:r>
                      <a:endParaRPr lang="en-US" sz="20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2000" dirty="0">
                          <a:effectLst/>
                        </a:rPr>
                        <a:t>All ICS</a:t>
                      </a:r>
                      <a:endParaRPr lang="en-US" sz="2000" dirty="0">
                        <a:effectLst/>
                        <a:latin typeface="Calibri"/>
                        <a:ea typeface="Calibri"/>
                        <a:cs typeface="Times New Roman"/>
                      </a:endParaRPr>
                    </a:p>
                  </a:txBody>
                  <a:tcPr marL="9525" marR="9525" marT="9525" marB="9525" anchor="ctr"/>
                </a:tc>
              </a:tr>
            </a:tbl>
          </a:graphicData>
        </a:graphic>
      </p:graphicFrame>
      <p:sp>
        <p:nvSpPr>
          <p:cNvPr id="6" name="Rectangle 5"/>
          <p:cNvSpPr/>
          <p:nvPr/>
        </p:nvSpPr>
        <p:spPr>
          <a:xfrm>
            <a:off x="1778000" y="5297270"/>
            <a:ext cx="9948334" cy="369332"/>
          </a:xfrm>
          <a:prstGeom prst="rect">
            <a:avLst/>
          </a:prstGeom>
        </p:spPr>
        <p:txBody>
          <a:bodyPr wrap="square">
            <a:spAutoFit/>
          </a:bodyPr>
          <a:lstStyle/>
          <a:p>
            <a:r>
              <a:rPr lang="en-US" dirty="0"/>
              <a:t>🔹 </a:t>
            </a:r>
            <a:r>
              <a:rPr lang="en-US" b="1" dirty="0"/>
              <a:t>Recommendation:</a:t>
            </a:r>
            <a:r>
              <a:rPr lang="en-US" dirty="0"/>
              <a:t> Follow </a:t>
            </a:r>
            <a:r>
              <a:rPr lang="en-US" b="1" dirty="0"/>
              <a:t>NIST 800-82 and IEC 62443</a:t>
            </a:r>
            <a:r>
              <a:rPr lang="en-US" dirty="0"/>
              <a:t> to build a strong ICS security posture.</a:t>
            </a:r>
          </a:p>
        </p:txBody>
      </p:sp>
    </p:spTree>
    <p:extLst>
      <p:ext uri="{BB962C8B-B14F-4D97-AF65-F5344CB8AC3E}">
        <p14:creationId xmlns:p14="http://schemas.microsoft.com/office/powerpoint/2010/main" val="343359198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92866" y="1070394"/>
            <a:ext cx="9144000" cy="812800"/>
          </a:xfrm>
        </p:spPr>
        <p:txBody>
          <a:bodyPr>
            <a:normAutofit fontScale="90000"/>
          </a:bodyPr>
          <a:lstStyle/>
          <a:p>
            <a:r>
              <a:rPr lang="en-US" sz="3100" b="1" dirty="0"/>
              <a:t>Conclusion</a:t>
            </a:r>
            <a:r>
              <a:rPr lang="en-US" sz="2800" dirty="0"/>
              <a:t/>
            </a:r>
            <a:br>
              <a:rPr lang="en-US" sz="2800" dirty="0"/>
            </a:br>
            <a:endParaRPr lang="en-US" sz="2800" b="1" dirty="0"/>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3" name="Rectangle 2"/>
          <p:cNvSpPr/>
          <p:nvPr/>
        </p:nvSpPr>
        <p:spPr>
          <a:xfrm>
            <a:off x="2878667" y="2306304"/>
            <a:ext cx="8026399" cy="1938992"/>
          </a:xfrm>
          <a:prstGeom prst="rect">
            <a:avLst/>
          </a:prstGeom>
        </p:spPr>
        <p:txBody>
          <a:bodyPr wrap="square">
            <a:spAutoFit/>
          </a:bodyPr>
          <a:lstStyle/>
          <a:p>
            <a:pPr marL="285750" indent="-285750">
              <a:buFont typeface="Wingdings" pitchFamily="2" charset="2"/>
              <a:buChar char="ü"/>
            </a:pPr>
            <a:r>
              <a:rPr lang="en-US" sz="2000" dirty="0"/>
              <a:t>Industrial Control Systems (ICS) are increasingly targeted by cyber threats due to </a:t>
            </a:r>
            <a:r>
              <a:rPr lang="en-US" sz="2000" b="1" dirty="0"/>
              <a:t>legacy vulnerabilities, weak authentication, unpatched systems, and insecure networks</a:t>
            </a:r>
            <a:r>
              <a:rPr lang="en-US" sz="2000" dirty="0"/>
              <a:t>. </a:t>
            </a:r>
            <a:endParaRPr lang="en-US" sz="2000" dirty="0" smtClean="0"/>
          </a:p>
          <a:p>
            <a:pPr marL="285750" indent="-285750">
              <a:buFont typeface="Wingdings" pitchFamily="2" charset="2"/>
              <a:buChar char="ü"/>
            </a:pPr>
            <a:r>
              <a:rPr lang="en-US" sz="2000" dirty="0" smtClean="0"/>
              <a:t>A </a:t>
            </a:r>
            <a:r>
              <a:rPr lang="en-US" sz="2000" b="1" dirty="0"/>
              <a:t>multi-layered security approach</a:t>
            </a:r>
            <a:r>
              <a:rPr lang="en-US" sz="2000" dirty="0"/>
              <a:t>—including </a:t>
            </a:r>
            <a:r>
              <a:rPr lang="en-US" sz="2000" b="1" dirty="0"/>
              <a:t>network segmentation, patch management, intrusion detection, and access control</a:t>
            </a:r>
            <a:r>
              <a:rPr lang="en-US" sz="2000" dirty="0"/>
              <a:t>—is critical for protecting ICS environments.</a:t>
            </a:r>
          </a:p>
        </p:txBody>
      </p:sp>
    </p:spTree>
    <p:extLst>
      <p:ext uri="{BB962C8B-B14F-4D97-AF65-F5344CB8AC3E}">
        <p14:creationId xmlns:p14="http://schemas.microsoft.com/office/powerpoint/2010/main" val="189480113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6667" y="240531"/>
            <a:ext cx="9144000" cy="812800"/>
          </a:xfrm>
        </p:spPr>
        <p:txBody>
          <a:bodyPr>
            <a:noAutofit/>
          </a:bodyPr>
          <a:lstStyle/>
          <a:p>
            <a:r>
              <a:rPr lang="en-US" sz="2800" dirty="0" smtClean="0">
                <a:latin typeface="+mn-lt"/>
                <a:cs typeface="Times New Roman" panose="02020603050405020304" pitchFamily="18" charset="0"/>
              </a:rPr>
              <a:t/>
            </a:r>
            <a:br>
              <a:rPr lang="en-US" sz="2800" dirty="0" smtClean="0">
                <a:latin typeface="+mn-lt"/>
                <a:cs typeface="Times New Roman" panose="02020603050405020304" pitchFamily="18" charset="0"/>
              </a:rPr>
            </a:br>
            <a:r>
              <a:rPr lang="en-US" sz="2800" b="1" dirty="0"/>
              <a:t>Components of an ICS Environment</a:t>
            </a:r>
            <a:endParaRPr lang="en-US" sz="2800" b="1" dirty="0">
              <a:cs typeface="Times New Roman" panose="02020603050405020304" pitchFamily="18" charset="0"/>
            </a:endParaRPr>
          </a:p>
        </p:txBody>
      </p:sp>
      <p:sp>
        <p:nvSpPr>
          <p:cNvPr id="3" name="Subtitle 2"/>
          <p:cNvSpPr>
            <a:spLocks noGrp="1"/>
          </p:cNvSpPr>
          <p:nvPr>
            <p:ph type="subTitle" idx="1"/>
          </p:nvPr>
        </p:nvSpPr>
        <p:spPr>
          <a:xfrm>
            <a:off x="338668" y="1266096"/>
            <a:ext cx="10727266" cy="960638"/>
          </a:xfrm>
        </p:spPr>
        <p:txBody>
          <a:bodyPr>
            <a:normAutofit fontScale="77500" lnSpcReduction="20000"/>
          </a:bodyPr>
          <a:lstStyle/>
          <a:p>
            <a:pPr marL="342900" indent="-342900" algn="l">
              <a:lnSpc>
                <a:spcPct val="150000"/>
              </a:lnSpc>
              <a:buFont typeface="Wingdings" pitchFamily="2" charset="2"/>
              <a:buChar char="v"/>
            </a:pPr>
            <a:r>
              <a:rPr lang="en-US" sz="2600" dirty="0"/>
              <a:t>ICS environments consist of </a:t>
            </a:r>
            <a:r>
              <a:rPr lang="en-US" sz="2600" b="1" dirty="0"/>
              <a:t>interconnected hardware and software components </a:t>
            </a:r>
            <a:r>
              <a:rPr lang="en-US" sz="2600" dirty="0"/>
              <a:t>that enable industrial automation. The key elements include:</a:t>
            </a:r>
          </a:p>
          <a:p>
            <a:pPr algn="l">
              <a:lnSpc>
                <a:spcPct val="150000"/>
              </a:lnSpc>
            </a:pPr>
            <a:endParaRPr lang="en-US" dirty="0">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5" name="Rectangle 4"/>
          <p:cNvSpPr/>
          <p:nvPr/>
        </p:nvSpPr>
        <p:spPr>
          <a:xfrm>
            <a:off x="211668" y="3322181"/>
            <a:ext cx="5698065" cy="369332"/>
          </a:xfrm>
          <a:prstGeom prst="rect">
            <a:avLst/>
          </a:prstGeom>
        </p:spPr>
        <p:txBody>
          <a:bodyPr wrap="square">
            <a:spAutoFit/>
          </a:bodyPr>
          <a:lstStyle/>
          <a:p>
            <a:r>
              <a:rPr lang="en-US" b="1" dirty="0" smtClean="0"/>
              <a:t> </a:t>
            </a:r>
            <a:endParaRPr lang="en-US" dirty="0"/>
          </a:p>
        </p:txBody>
      </p:sp>
      <p:sp>
        <p:nvSpPr>
          <p:cNvPr id="7" name="Rectangle 6"/>
          <p:cNvSpPr/>
          <p:nvPr/>
        </p:nvSpPr>
        <p:spPr>
          <a:xfrm>
            <a:off x="287868" y="2519494"/>
            <a:ext cx="5206999" cy="3477875"/>
          </a:xfrm>
          <a:prstGeom prst="rect">
            <a:avLst/>
          </a:prstGeom>
        </p:spPr>
        <p:txBody>
          <a:bodyPr wrap="square">
            <a:spAutoFit/>
          </a:bodyPr>
          <a:lstStyle/>
          <a:p>
            <a:pPr lvl="0"/>
            <a:r>
              <a:rPr lang="en-US" sz="2000" b="1" dirty="0"/>
              <a:t>SCADA (Supervisory Control and Data Acquisition</a:t>
            </a:r>
            <a:r>
              <a:rPr lang="en-US" sz="2000" b="1" dirty="0" smtClean="0"/>
              <a:t>)</a:t>
            </a:r>
            <a:r>
              <a:rPr lang="en-US" sz="2000" dirty="0" smtClean="0"/>
              <a:t>:</a:t>
            </a:r>
          </a:p>
          <a:p>
            <a:pPr lvl="0"/>
            <a:endParaRPr lang="en-US" sz="2000" dirty="0" smtClean="0"/>
          </a:p>
          <a:p>
            <a:pPr marL="342900" lvl="0" indent="-342900">
              <a:buFont typeface="Wingdings" pitchFamily="2" charset="2"/>
              <a:buChar char="ü"/>
            </a:pPr>
            <a:r>
              <a:rPr lang="en-US" sz="2000" dirty="0" smtClean="0"/>
              <a:t>A system </a:t>
            </a:r>
            <a:r>
              <a:rPr lang="en-US" sz="2000" dirty="0"/>
              <a:t>that enables operators to monitor and control industrial processes from a central location. </a:t>
            </a:r>
          </a:p>
          <a:p>
            <a:pPr marL="342900" lvl="0" indent="-342900">
              <a:buFont typeface="Wingdings" pitchFamily="2" charset="2"/>
              <a:buChar char="ü"/>
            </a:pPr>
            <a:r>
              <a:rPr lang="en-US" sz="2000" dirty="0" smtClean="0"/>
              <a:t>It </a:t>
            </a:r>
            <a:r>
              <a:rPr lang="en-US" sz="2000" dirty="0"/>
              <a:t>collects data from remote locations and allows operators to make real-time decisions to ensure operations are running </a:t>
            </a:r>
            <a:r>
              <a:rPr lang="en-US" sz="2000" dirty="0" smtClean="0"/>
              <a:t>smoothly.</a:t>
            </a:r>
          </a:p>
          <a:p>
            <a:pPr marL="342900" lvl="0" indent="-342900">
              <a:buFont typeface="Wingdings" pitchFamily="2" charset="2"/>
              <a:buChar char="ü"/>
            </a:pPr>
            <a:r>
              <a:rPr lang="en-US" sz="2000" dirty="0" smtClean="0"/>
              <a:t>Commonly </a:t>
            </a:r>
            <a:r>
              <a:rPr lang="en-US" sz="2000" dirty="0"/>
              <a:t>used in industries like energy, water, and telecommunications</a:t>
            </a:r>
            <a:r>
              <a:rPr lang="en-US" dirty="0"/>
              <a:t>.</a:t>
            </a:r>
            <a:endParaRPr lang="en-US" sz="1600" dirty="0"/>
          </a:p>
        </p:txBody>
      </p:sp>
      <p:pic>
        <p:nvPicPr>
          <p:cNvPr id="16386" name="Picture 2" descr="C:\Users\user\Desktop\SCADA.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8668" y="2449011"/>
            <a:ext cx="6231466" cy="3618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37280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3452" y="782398"/>
            <a:ext cx="9144000" cy="812800"/>
          </a:xfrm>
        </p:spPr>
        <p:txBody>
          <a:bodyPr>
            <a:noAutofit/>
          </a:bodyPr>
          <a:lstStyle/>
          <a:p>
            <a:r>
              <a:rPr lang="en-US" sz="2800" dirty="0" smtClean="0">
                <a:latin typeface="+mn-lt"/>
                <a:cs typeface="Times New Roman" panose="02020603050405020304" pitchFamily="18" charset="0"/>
              </a:rPr>
              <a:t/>
            </a:r>
            <a:br>
              <a:rPr lang="en-US" sz="2800" dirty="0" smtClean="0">
                <a:latin typeface="+mn-lt"/>
                <a:cs typeface="Times New Roman" panose="02020603050405020304" pitchFamily="18" charset="0"/>
              </a:rPr>
            </a:br>
            <a:r>
              <a:rPr lang="en-US" sz="2800" dirty="0" err="1" smtClean="0">
                <a:latin typeface="+mn-lt"/>
                <a:cs typeface="Times New Roman" panose="02020603050405020304" pitchFamily="18" charset="0"/>
              </a:rPr>
              <a:t>Cont</a:t>
            </a:r>
            <a:r>
              <a:rPr lang="en-US" sz="2800" dirty="0" smtClean="0">
                <a:latin typeface="+mn-lt"/>
                <a:cs typeface="Times New Roman" panose="02020603050405020304" pitchFamily="18" charset="0"/>
              </a:rPr>
              <a:t>…</a:t>
            </a:r>
            <a:r>
              <a:rPr lang="en-US" sz="2800" b="1" dirty="0" smtClean="0"/>
              <a:t>Components </a:t>
            </a:r>
            <a:r>
              <a:rPr lang="en-US" sz="2800" b="1" dirty="0"/>
              <a:t>of an ICS Environment</a:t>
            </a:r>
            <a:endParaRPr lang="en-US" sz="2800" dirty="0">
              <a:cs typeface="Times New Roman" panose="02020603050405020304" pitchFamily="18" charset="0"/>
            </a:endParaRPr>
          </a:p>
        </p:txBody>
      </p:sp>
      <p:sp>
        <p:nvSpPr>
          <p:cNvPr id="4" name="Subtitle 2"/>
          <p:cNvSpPr txBox="1">
            <a:spLocks/>
          </p:cNvSpPr>
          <p:nvPr/>
        </p:nvSpPr>
        <p:spPr>
          <a:xfrm>
            <a:off x="1431637" y="3509963"/>
            <a:ext cx="9144000" cy="82788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dirty="0"/>
          </a:p>
        </p:txBody>
      </p:sp>
      <p:sp>
        <p:nvSpPr>
          <p:cNvPr id="8" name="Rectangle 7"/>
          <p:cNvSpPr/>
          <p:nvPr/>
        </p:nvSpPr>
        <p:spPr>
          <a:xfrm>
            <a:off x="135466" y="2413337"/>
            <a:ext cx="5046134" cy="3170099"/>
          </a:xfrm>
          <a:prstGeom prst="rect">
            <a:avLst/>
          </a:prstGeom>
        </p:spPr>
        <p:txBody>
          <a:bodyPr wrap="square">
            <a:spAutoFit/>
          </a:bodyPr>
          <a:lstStyle/>
          <a:p>
            <a:pPr lvl="0"/>
            <a:r>
              <a:rPr lang="en-US" sz="2000" b="1" dirty="0"/>
              <a:t>PLC (Programmable Logic Controllers</a:t>
            </a:r>
            <a:r>
              <a:rPr lang="en-US" sz="2000" b="1" dirty="0" smtClean="0"/>
              <a:t>)</a:t>
            </a:r>
            <a:r>
              <a:rPr lang="en-US" sz="2000" dirty="0" smtClean="0"/>
              <a:t>:</a:t>
            </a:r>
          </a:p>
          <a:p>
            <a:pPr lvl="0"/>
            <a:endParaRPr lang="en-US" sz="2000" dirty="0" smtClean="0"/>
          </a:p>
          <a:p>
            <a:pPr marL="342900" lvl="0" indent="-342900">
              <a:buFont typeface="Wingdings" pitchFamily="2" charset="2"/>
              <a:buChar char="ü"/>
            </a:pPr>
            <a:r>
              <a:rPr lang="en-US" sz="2000" dirty="0" smtClean="0"/>
              <a:t>Specialized </a:t>
            </a:r>
            <a:r>
              <a:rPr lang="en-US" sz="2000" dirty="0"/>
              <a:t>computers used to control machinery and processes in manufacturing </a:t>
            </a:r>
            <a:r>
              <a:rPr lang="en-US" sz="2000" dirty="0" smtClean="0"/>
              <a:t>environments.</a:t>
            </a:r>
          </a:p>
          <a:p>
            <a:pPr marL="342900" lvl="0" indent="-342900">
              <a:buFont typeface="Wingdings" pitchFamily="2" charset="2"/>
              <a:buChar char="ü"/>
            </a:pPr>
            <a:r>
              <a:rPr lang="en-US" sz="2000" dirty="0" smtClean="0"/>
              <a:t>They </a:t>
            </a:r>
            <a:r>
              <a:rPr lang="en-US" sz="2000" dirty="0"/>
              <a:t>manage operations like controlling the speed of motors, the flow of materials, and the function of </a:t>
            </a:r>
            <a:r>
              <a:rPr lang="en-US" sz="2000" dirty="0" smtClean="0"/>
              <a:t>valves.</a:t>
            </a:r>
          </a:p>
          <a:p>
            <a:pPr marL="342900" lvl="0" indent="-342900">
              <a:buFont typeface="Wingdings" pitchFamily="2" charset="2"/>
              <a:buChar char="ü"/>
            </a:pPr>
            <a:r>
              <a:rPr lang="en-US" sz="2000" dirty="0" smtClean="0"/>
              <a:t>Widely </a:t>
            </a:r>
            <a:r>
              <a:rPr lang="en-US" sz="2000" dirty="0"/>
              <a:t>used in automated production lines and critical infrastructure.</a:t>
            </a:r>
          </a:p>
        </p:txBody>
      </p:sp>
      <p:pic>
        <p:nvPicPr>
          <p:cNvPr id="18434" name="Picture 2" descr="C:\Users\user\Desktop\PLC.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599" y="2184402"/>
            <a:ext cx="5833533" cy="3627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4546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3452" y="782398"/>
            <a:ext cx="9144000" cy="812800"/>
          </a:xfrm>
        </p:spPr>
        <p:txBody>
          <a:bodyPr>
            <a:noAutofit/>
          </a:bodyPr>
          <a:lstStyle/>
          <a:p>
            <a:r>
              <a:rPr lang="en-US" sz="2800" dirty="0" smtClean="0">
                <a:latin typeface="+mn-lt"/>
                <a:cs typeface="Times New Roman" panose="02020603050405020304" pitchFamily="18" charset="0"/>
              </a:rPr>
              <a:t/>
            </a:r>
            <a:br>
              <a:rPr lang="en-US" sz="2800" dirty="0" smtClean="0">
                <a:latin typeface="+mn-lt"/>
                <a:cs typeface="Times New Roman" panose="02020603050405020304" pitchFamily="18" charset="0"/>
              </a:rPr>
            </a:br>
            <a:r>
              <a:rPr lang="en-US" sz="2800" dirty="0" err="1" smtClean="0">
                <a:latin typeface="+mn-lt"/>
                <a:cs typeface="Times New Roman" panose="02020603050405020304" pitchFamily="18" charset="0"/>
              </a:rPr>
              <a:t>Cont</a:t>
            </a:r>
            <a:r>
              <a:rPr lang="en-US" sz="2800" dirty="0" smtClean="0">
                <a:latin typeface="+mn-lt"/>
                <a:cs typeface="Times New Roman" panose="02020603050405020304" pitchFamily="18" charset="0"/>
              </a:rPr>
              <a:t>…</a:t>
            </a:r>
            <a:r>
              <a:rPr lang="en-US" sz="2800" b="1" dirty="0" smtClean="0"/>
              <a:t>Components </a:t>
            </a:r>
            <a:r>
              <a:rPr lang="en-US" sz="2800" b="1" dirty="0"/>
              <a:t>of an ICS Environment</a:t>
            </a:r>
            <a:endParaRPr lang="en-US" sz="2800" dirty="0">
              <a:cs typeface="Times New Roman" panose="02020603050405020304" pitchFamily="18" charset="0"/>
            </a:endParaRPr>
          </a:p>
        </p:txBody>
      </p:sp>
      <p:sp>
        <p:nvSpPr>
          <p:cNvPr id="4" name="Subtitle 2"/>
          <p:cNvSpPr txBox="1">
            <a:spLocks/>
          </p:cNvSpPr>
          <p:nvPr/>
        </p:nvSpPr>
        <p:spPr>
          <a:xfrm>
            <a:off x="84667" y="2023533"/>
            <a:ext cx="5477933" cy="38438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r>
              <a:rPr lang="en-US" sz="2000" b="1" dirty="0"/>
              <a:t>DCS (Distributed Control Systems</a:t>
            </a:r>
            <a:r>
              <a:rPr lang="en-US" sz="2000" b="1" dirty="0" smtClean="0"/>
              <a:t>)</a:t>
            </a:r>
            <a:r>
              <a:rPr lang="en-US" sz="2000" dirty="0" smtClean="0"/>
              <a:t>:</a:t>
            </a:r>
          </a:p>
          <a:p>
            <a:pPr marL="342900" lvl="0" indent="-342900" algn="l">
              <a:buFont typeface="Wingdings" pitchFamily="2" charset="2"/>
              <a:buChar char="ü"/>
            </a:pPr>
            <a:r>
              <a:rPr lang="en-US" sz="2000" dirty="0" smtClean="0"/>
              <a:t>A </a:t>
            </a:r>
            <a:r>
              <a:rPr lang="en-US" sz="2000" dirty="0"/>
              <a:t>control system that is used for managing industrial processes in a distributed manner. </a:t>
            </a:r>
            <a:endParaRPr lang="en-US" sz="2000" dirty="0" smtClean="0"/>
          </a:p>
          <a:p>
            <a:pPr marL="342900" lvl="0" indent="-342900" algn="l">
              <a:buFont typeface="Wingdings" pitchFamily="2" charset="2"/>
              <a:buChar char="ü"/>
            </a:pPr>
            <a:r>
              <a:rPr lang="en-US" sz="2000" dirty="0" smtClean="0"/>
              <a:t>Unlike </a:t>
            </a:r>
            <a:r>
              <a:rPr lang="en-US" sz="2000" dirty="0"/>
              <a:t>SCADA, which is centralized, a DCS relies on a network of controllers distributed throughout a facility, all working together to control </a:t>
            </a:r>
            <a:r>
              <a:rPr lang="en-US" sz="2000" dirty="0" smtClean="0"/>
              <a:t>processes.</a:t>
            </a:r>
          </a:p>
          <a:p>
            <a:pPr marL="342900" lvl="0" indent="-342900" algn="l">
              <a:buFont typeface="Wingdings" pitchFamily="2" charset="2"/>
              <a:buChar char="ü"/>
            </a:pPr>
            <a:r>
              <a:rPr lang="en-US" sz="2000" dirty="0" smtClean="0"/>
              <a:t>DCS </a:t>
            </a:r>
            <a:r>
              <a:rPr lang="en-US" sz="2000" dirty="0"/>
              <a:t>systems are used in chemical plants, oil refineries, and other complex industrial operations.</a:t>
            </a:r>
          </a:p>
        </p:txBody>
      </p:sp>
      <p:pic>
        <p:nvPicPr>
          <p:cNvPr id="17411" name="Picture 3" descr="C:\Users\user\Desktop\SCD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74267" y="1896534"/>
            <a:ext cx="5215467" cy="3581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2043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3452" y="782398"/>
            <a:ext cx="9144000" cy="812800"/>
          </a:xfrm>
        </p:spPr>
        <p:txBody>
          <a:bodyPr>
            <a:noAutofit/>
          </a:bodyPr>
          <a:lstStyle/>
          <a:p>
            <a:r>
              <a:rPr lang="en-US" sz="2800" dirty="0" smtClean="0">
                <a:latin typeface="+mn-lt"/>
                <a:cs typeface="Times New Roman" panose="02020603050405020304" pitchFamily="18" charset="0"/>
              </a:rPr>
              <a:t/>
            </a:r>
            <a:br>
              <a:rPr lang="en-US" sz="2800" dirty="0" smtClean="0">
                <a:latin typeface="+mn-lt"/>
                <a:cs typeface="Times New Roman" panose="02020603050405020304" pitchFamily="18" charset="0"/>
              </a:rPr>
            </a:br>
            <a:r>
              <a:rPr lang="en-US" sz="2800" dirty="0" err="1" smtClean="0">
                <a:latin typeface="+mn-lt"/>
                <a:cs typeface="Times New Roman" panose="02020603050405020304" pitchFamily="18" charset="0"/>
              </a:rPr>
              <a:t>Cont</a:t>
            </a:r>
            <a:r>
              <a:rPr lang="en-US" sz="2800" dirty="0" smtClean="0">
                <a:latin typeface="+mn-lt"/>
                <a:cs typeface="Times New Roman" panose="02020603050405020304" pitchFamily="18" charset="0"/>
              </a:rPr>
              <a:t>…</a:t>
            </a:r>
            <a:r>
              <a:rPr lang="en-US" sz="2800" b="1" dirty="0" smtClean="0"/>
              <a:t>Components </a:t>
            </a:r>
            <a:r>
              <a:rPr lang="en-US" sz="2800" b="1" dirty="0"/>
              <a:t>of an ICS Environment</a:t>
            </a:r>
            <a:endParaRPr lang="en-US" sz="2800" dirty="0">
              <a:cs typeface="Times New Roman" panose="02020603050405020304" pitchFamily="18" charset="0"/>
            </a:endParaRPr>
          </a:p>
        </p:txBody>
      </p:sp>
      <p:sp>
        <p:nvSpPr>
          <p:cNvPr id="4" name="Subtitle 2"/>
          <p:cNvSpPr txBox="1">
            <a:spLocks/>
          </p:cNvSpPr>
          <p:nvPr/>
        </p:nvSpPr>
        <p:spPr>
          <a:xfrm>
            <a:off x="84668" y="2023533"/>
            <a:ext cx="5308600" cy="384386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lvl="0" algn="l"/>
            <a:r>
              <a:rPr lang="en-US" sz="2000" b="1" dirty="0" smtClean="0"/>
              <a:t>Historian</a:t>
            </a:r>
          </a:p>
          <a:p>
            <a:pPr marL="342900" lvl="0" indent="-342900" algn="l">
              <a:buFont typeface="Wingdings" pitchFamily="2" charset="2"/>
              <a:buChar char="ü"/>
            </a:pPr>
            <a:r>
              <a:rPr lang="en-US" sz="2000" dirty="0" smtClean="0"/>
              <a:t>In </a:t>
            </a:r>
            <a:r>
              <a:rPr lang="en-US" sz="2000" dirty="0"/>
              <a:t>manufacturing, an operational historian is a time-series database application that is developed for operational process data. </a:t>
            </a:r>
            <a:endParaRPr lang="en-US" sz="2000" dirty="0" smtClean="0"/>
          </a:p>
          <a:p>
            <a:pPr marL="342900" lvl="0" indent="-342900" algn="l">
              <a:buFont typeface="Wingdings" pitchFamily="2" charset="2"/>
              <a:buChar char="ü"/>
            </a:pPr>
            <a:r>
              <a:rPr lang="en-US" sz="2000" dirty="0" smtClean="0"/>
              <a:t>Historian </a:t>
            </a:r>
            <a:r>
              <a:rPr lang="en-US" sz="2000" dirty="0"/>
              <a:t>software is often embedded or used in conjunction with standard DCS and PLC control systems to provide enhanced data capture, validation, compression, and aggregation capabilities</a:t>
            </a:r>
            <a:endParaRPr lang="en-US" sz="2000" dirty="0" smtClean="0"/>
          </a:p>
        </p:txBody>
      </p:sp>
      <p:pic>
        <p:nvPicPr>
          <p:cNvPr id="1027" name="Picture 3" descr="C:\Users\user\Desktop\Historaian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03333" y="2184400"/>
            <a:ext cx="5935134" cy="3776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03002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6845</TotalTime>
  <Words>4392</Words>
  <Application>Microsoft Office PowerPoint</Application>
  <PresentationFormat>Custom</PresentationFormat>
  <Paragraphs>637</Paragraphs>
  <Slides>58</Slides>
  <Notes>0</Notes>
  <HiddenSlides>0</HiddenSlides>
  <MMClips>0</MMClips>
  <ScaleCrop>false</ScaleCrop>
  <HeadingPairs>
    <vt:vector size="4" baseType="variant">
      <vt:variant>
        <vt:lpstr>Theme</vt:lpstr>
      </vt:variant>
      <vt:variant>
        <vt:i4>1</vt:i4>
      </vt:variant>
      <vt:variant>
        <vt:lpstr>Slide Titles</vt:lpstr>
      </vt:variant>
      <vt:variant>
        <vt:i4>58</vt:i4>
      </vt:variant>
    </vt:vector>
  </HeadingPairs>
  <TitlesOfParts>
    <vt:vector size="59" baseType="lpstr">
      <vt:lpstr>Office Theme</vt:lpstr>
      <vt:lpstr>Industrial Control System Security </vt:lpstr>
      <vt:lpstr>PowerPoint Presentation</vt:lpstr>
      <vt:lpstr>Introduction to ICS Cyber Security </vt:lpstr>
      <vt:lpstr>        Role of ICS in Critical Infrastructure</vt:lpstr>
      <vt:lpstr>PowerPoint Presentation</vt:lpstr>
      <vt:lpstr> Components of an ICS Environment</vt:lpstr>
      <vt:lpstr> Cont…Components of an ICS Environment</vt:lpstr>
      <vt:lpstr> Cont…Components of an ICS Environment</vt:lpstr>
      <vt:lpstr> Cont…Components of an ICS Environment</vt:lpstr>
      <vt:lpstr>Cont…Components of an ICS Environment  </vt:lpstr>
      <vt:lpstr> </vt:lpstr>
      <vt:lpstr> </vt:lpstr>
      <vt:lpstr> </vt:lpstr>
      <vt:lpstr> </vt:lpstr>
      <vt:lpstr> </vt:lpstr>
      <vt:lpstr> </vt:lpstr>
      <vt:lpstr> </vt:lpstr>
      <vt:lpstr> </vt:lpstr>
      <vt:lpstr> </vt:lpstr>
      <vt:lpstr> </vt:lpstr>
      <vt:lpstr> </vt:lpstr>
      <vt:lpstr> </vt:lpstr>
      <vt:lpstr> </vt:lpstr>
      <vt:lpstr> </vt:lpstr>
      <vt:lpstr> </vt:lpstr>
      <vt:lpstr> </vt:lpstr>
      <vt:lpstr> ICS Cyber Security Best Practices</vt:lpstr>
      <vt:lpstr> Cont…ICS Cyber Security Best Practices</vt:lpstr>
      <vt:lpstr> Cont…ICS Cyber Security Best Practices</vt:lpstr>
      <vt:lpstr>ICS Cybersecurity Standards and Frameworks</vt:lpstr>
      <vt:lpstr>Case Studies and Real-World Attacks</vt:lpstr>
      <vt:lpstr> </vt:lpstr>
      <vt:lpstr>Operation of Industrial Control Systems</vt:lpstr>
      <vt:lpstr>Types of ICS Operations</vt:lpstr>
      <vt:lpstr>ICS Communication &amp; Networking</vt:lpstr>
      <vt:lpstr>Cont…ICS Communication &amp; Networking</vt:lpstr>
      <vt:lpstr>Industrial Control System (ICS) Design</vt:lpstr>
      <vt:lpstr>ICS Architecture Design</vt:lpstr>
      <vt:lpstr>Core Components of ICS Design</vt:lpstr>
      <vt:lpstr>Cont…Core Components of ICS Design</vt:lpstr>
      <vt:lpstr>Cont…Core Components of ICS Design</vt:lpstr>
      <vt:lpstr>ICS Cybersecurity Design </vt:lpstr>
      <vt:lpstr>Redundancy &amp; High Availability in ICS Design</vt:lpstr>
      <vt:lpstr>Compliance &amp; ICS Design Standards</vt:lpstr>
      <vt:lpstr>Future Trends in ICS Design</vt:lpstr>
      <vt:lpstr>Conclusion</vt:lpstr>
      <vt:lpstr>Categories of ICS Vulnerabilities</vt:lpstr>
      <vt:lpstr>Common ICS Vulnerabilities</vt:lpstr>
      <vt:lpstr>Cont…Common ICS Vulnerabilities</vt:lpstr>
      <vt:lpstr>Cont…Common ICS Vulnerabilities</vt:lpstr>
      <vt:lpstr>Cont…Common ICS Vulnerabilities</vt:lpstr>
      <vt:lpstr>ICS-Specific Cyber Threats</vt:lpstr>
      <vt:lpstr>Cont…ICS-Specific Cyber Threats</vt:lpstr>
      <vt:lpstr>ICS Security Best Practices</vt:lpstr>
      <vt:lpstr>Cont…ICS Security Best Practices</vt:lpstr>
      <vt:lpstr>Cont…ICS Security Best Practices</vt:lpstr>
      <vt:lpstr>ICS Security Frameworks &amp; Compliance Standards</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 Security</dc:title>
  <dc:creator>User</dc:creator>
  <cp:lastModifiedBy>Yibeltal</cp:lastModifiedBy>
  <cp:revision>784</cp:revision>
  <dcterms:created xsi:type="dcterms:W3CDTF">2024-02-22T10:02:58Z</dcterms:created>
  <dcterms:modified xsi:type="dcterms:W3CDTF">2025-03-10T06:25:03Z</dcterms:modified>
</cp:coreProperties>
</file>