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7" r:id="rId2"/>
    <p:sldId id="330" r:id="rId3"/>
    <p:sldId id="331" r:id="rId4"/>
    <p:sldId id="256" r:id="rId5"/>
    <p:sldId id="258" r:id="rId6"/>
    <p:sldId id="332" r:id="rId7"/>
    <p:sldId id="260" r:id="rId8"/>
    <p:sldId id="261" r:id="rId9"/>
    <p:sldId id="321" r:id="rId10"/>
    <p:sldId id="322" r:id="rId11"/>
    <p:sldId id="263" r:id="rId12"/>
    <p:sldId id="264" r:id="rId13"/>
    <p:sldId id="265" r:id="rId14"/>
    <p:sldId id="266" r:id="rId15"/>
    <p:sldId id="267" r:id="rId16"/>
    <p:sldId id="268" r:id="rId17"/>
    <p:sldId id="269" r:id="rId18"/>
    <p:sldId id="270" r:id="rId19"/>
    <p:sldId id="271" r:id="rId20"/>
    <p:sldId id="272" r:id="rId21"/>
    <p:sldId id="273" r:id="rId22"/>
    <p:sldId id="333" r:id="rId23"/>
    <p:sldId id="334" r:id="rId24"/>
    <p:sldId id="335" r:id="rId25"/>
    <p:sldId id="336" r:id="rId26"/>
    <p:sldId id="337" r:id="rId27"/>
    <p:sldId id="274" r:id="rId28"/>
    <p:sldId id="275" r:id="rId29"/>
    <p:sldId id="324" r:id="rId30"/>
    <p:sldId id="276" r:id="rId31"/>
    <p:sldId id="277" r:id="rId32"/>
    <p:sldId id="278" r:id="rId33"/>
    <p:sldId id="279" r:id="rId34"/>
    <p:sldId id="323" r:id="rId35"/>
    <p:sldId id="280" r:id="rId36"/>
    <p:sldId id="281" r:id="rId37"/>
    <p:sldId id="282" r:id="rId38"/>
    <p:sldId id="283" r:id="rId39"/>
    <p:sldId id="325" r:id="rId40"/>
    <p:sldId id="284" r:id="rId41"/>
    <p:sldId id="285" r:id="rId42"/>
    <p:sldId id="286" r:id="rId43"/>
    <p:sldId id="289" r:id="rId44"/>
    <p:sldId id="287" r:id="rId45"/>
    <p:sldId id="288" r:id="rId46"/>
    <p:sldId id="290" r:id="rId47"/>
    <p:sldId id="326" r:id="rId48"/>
    <p:sldId id="327" r:id="rId49"/>
    <p:sldId id="328" r:id="rId50"/>
    <p:sldId id="329"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246" y="96"/>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89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9B22FFB-8F0D-40CA-879D-88D2102755C7}" type="slidenum">
              <a:rPr lang="en-US" smtClean="0"/>
              <a:t>‹#›</a:t>
            </a:fld>
            <a:endParaRPr lang="en-US"/>
          </a:p>
        </p:txBody>
      </p:sp>
    </p:spTree>
    <p:extLst>
      <p:ext uri="{BB962C8B-B14F-4D97-AF65-F5344CB8AC3E}">
        <p14:creationId xmlns:p14="http://schemas.microsoft.com/office/powerpoint/2010/main" val="1612002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65A379B-ECAA-476E-B325-2C5625CCDC0E}" type="datetimeFigureOut">
              <a:rPr lang="en-US" smtClean="0"/>
              <a:pPr/>
              <a:t>3/22/2017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A0F2628-122C-444A-BADF-CAE48E15FE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0F2628-122C-444A-BADF-CAE48E15FE67}" type="slidenum">
              <a:rPr lang="en-US" smtClean="0"/>
              <a:pPr/>
              <a:t>7</a:t>
            </a:fld>
            <a:endParaRPr lang="en-US"/>
          </a:p>
        </p:txBody>
      </p:sp>
    </p:spTree>
    <p:extLst>
      <p:ext uri="{BB962C8B-B14F-4D97-AF65-F5344CB8AC3E}">
        <p14:creationId xmlns:p14="http://schemas.microsoft.com/office/powerpoint/2010/main" val="363447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336657-628B-44DE-AA98-AED590F39C50}"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A9AE4-9DC0-4253-80D0-4C3584FFB8C0}"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C7619-7BC1-4CB6-A288-68431126AA58}"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cSld>
  <p:clrMapOvr>
    <a:masterClrMapping/>
  </p:clrMapOvr>
  <p:transition spd="med">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BA1299-36B0-4906-B748-6CB600DE0560}"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F3496-19F1-47A9-866A-C50778E110AD}"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
        <p:nvSpPr>
          <p:cNvPr id="7" name="Slide Number Placeholder 6"/>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7E4C5D-FE1D-4DBE-9802-E0F9AC190DB8}" type="datetime1">
              <a:rPr lang="en-US" smtClean="0"/>
              <a:t>3/22/2017</a:t>
            </a:fld>
            <a:endParaRPr lang="en-US"/>
          </a:p>
        </p:txBody>
      </p:sp>
      <p:sp>
        <p:nvSpPr>
          <p:cNvPr id="8" name="Footer Placeholder 7"/>
          <p:cNvSpPr>
            <a:spLocks noGrp="1"/>
          </p:cNvSpPr>
          <p:nvPr>
            <p:ph type="ftr" sz="quarter" idx="11"/>
          </p:nvPr>
        </p:nvSpPr>
        <p:spPr/>
        <p:txBody>
          <a:bodyPr/>
          <a:lstStyle/>
          <a:p>
            <a:r>
              <a:rPr lang="en-US" smtClean="0"/>
              <a:t>chapter 1: Introduction </a:t>
            </a:r>
            <a:endParaRPr lang="en-US"/>
          </a:p>
        </p:txBody>
      </p:sp>
      <p:sp>
        <p:nvSpPr>
          <p:cNvPr id="9" name="Slide Number Placeholder 8"/>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9BCAEA-F876-4DED-812B-D379BF66B7C7}" type="datetime1">
              <a:rPr lang="en-US" smtClean="0"/>
              <a:t>3/22/2017</a:t>
            </a:fld>
            <a:endParaRPr lang="en-US"/>
          </a:p>
        </p:txBody>
      </p:sp>
      <p:sp>
        <p:nvSpPr>
          <p:cNvPr id="4" name="Footer Placeholder 3"/>
          <p:cNvSpPr>
            <a:spLocks noGrp="1"/>
          </p:cNvSpPr>
          <p:nvPr>
            <p:ph type="ftr" sz="quarter" idx="11"/>
          </p:nvPr>
        </p:nvSpPr>
        <p:spPr/>
        <p:txBody>
          <a:bodyPr/>
          <a:lstStyle/>
          <a:p>
            <a:r>
              <a:rPr lang="en-US" smtClean="0"/>
              <a:t>chapter 1: Introduction </a:t>
            </a:r>
            <a:endParaRPr lang="en-US"/>
          </a:p>
        </p:txBody>
      </p:sp>
      <p:sp>
        <p:nvSpPr>
          <p:cNvPr id="5" name="Slide Number Placeholder 4"/>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7F183-11E4-4F6C-A97B-302B2D926B15}" type="datetime1">
              <a:rPr lang="en-US" smtClean="0"/>
              <a:t>3/22/2017</a:t>
            </a:fld>
            <a:endParaRPr lang="en-US"/>
          </a:p>
        </p:txBody>
      </p:sp>
      <p:sp>
        <p:nvSpPr>
          <p:cNvPr id="3" name="Footer Placeholder 2"/>
          <p:cNvSpPr>
            <a:spLocks noGrp="1"/>
          </p:cNvSpPr>
          <p:nvPr>
            <p:ph type="ftr" sz="quarter" idx="11"/>
          </p:nvPr>
        </p:nvSpPr>
        <p:spPr/>
        <p:txBody>
          <a:bodyPr/>
          <a:lstStyle/>
          <a:p>
            <a:r>
              <a:rPr lang="en-US" smtClean="0"/>
              <a:t>chapter 1: Introduction </a:t>
            </a:r>
            <a:endParaRPr lang="en-US"/>
          </a:p>
        </p:txBody>
      </p:sp>
      <p:sp>
        <p:nvSpPr>
          <p:cNvPr id="4" name="Slide Number Placeholder 3"/>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3F226-2105-4C18-9EC7-D4600FD31C9D}"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
        <p:nvSpPr>
          <p:cNvPr id="7" name="Slide Number Placeholder 6"/>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50937-A076-4F19-81F2-FAAB34290E8C}"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
        <p:nvSpPr>
          <p:cNvPr id="7" name="Slide Number Placeholder 6"/>
          <p:cNvSpPr>
            <a:spLocks noGrp="1"/>
          </p:cNvSpPr>
          <p:nvPr>
            <p:ph type="sldNum" sz="quarter" idx="12"/>
          </p:nvPr>
        </p:nvSpPr>
        <p:spPr/>
        <p:txBody>
          <a:bodyPr/>
          <a:lstStyle/>
          <a:p>
            <a:fld id="{0722E267-9AE9-45D0-9960-B909970298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9EEE8-9AB1-4B19-B229-E9E71ECA9D2B}" type="datetime1">
              <a:rPr lang="en-US" smtClean="0"/>
              <a:t>3/22/2017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2E267-9AE9-45D0-9960-B909970298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38250"/>
          </a:xfrm>
        </p:spPr>
        <p:txBody>
          <a:bodyPr>
            <a:normAutofit/>
          </a:bodyPr>
          <a:lstStyle/>
          <a:p>
            <a:r>
              <a:rPr lang="en-US" sz="4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Chapter One</a:t>
            </a:r>
            <a:endParaRPr lang="en-US" sz="4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304800" y="2743200"/>
            <a:ext cx="8534400" cy="1447800"/>
          </a:xfrm>
        </p:spPr>
        <p:txBody>
          <a:bodyPr>
            <a:normAutofit lnSpcReduction="10000"/>
          </a:bodyPr>
          <a:lstStyle/>
          <a:p>
            <a:endParaRPr lang="en-US" dirty="0" smtClean="0"/>
          </a:p>
          <a:p>
            <a:r>
              <a:rPr lang="en-US" sz="4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4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a:t>
            </a:fld>
            <a:endParaRPr lang="en-US"/>
          </a:p>
        </p:txBody>
      </p:sp>
      <p:sp>
        <p:nvSpPr>
          <p:cNvPr id="5" name="Date Placeholder 4"/>
          <p:cNvSpPr>
            <a:spLocks noGrp="1"/>
          </p:cNvSpPr>
          <p:nvPr>
            <p:ph type="dt" sz="half" idx="10"/>
          </p:nvPr>
        </p:nvSpPr>
        <p:spPr/>
        <p:txBody>
          <a:bodyPr/>
          <a:lstStyle/>
          <a:p>
            <a:fld id="{B88DF091-A37A-4611-A830-84AB1BDD7AEF}" type="datetime1">
              <a:rPr lang="en-US" smtClean="0"/>
              <a:t>3/22/2017</a:t>
            </a:fld>
            <a:endParaRPr lang="en-US"/>
          </a:p>
        </p:txBody>
      </p:sp>
      <p:sp>
        <p:nvSpPr>
          <p:cNvPr id="6" name="Footer Placeholder 5"/>
          <p:cNvSpPr>
            <a:spLocks noGrp="1"/>
          </p:cNvSpPr>
          <p:nvPr>
            <p:ph type="ftr" sz="quarter" idx="11"/>
          </p:nvPr>
        </p:nvSpPr>
        <p:spPr/>
        <p:txBody>
          <a:bodyPr/>
          <a:lstStyle/>
          <a:p>
            <a:r>
              <a:rPr lang="en-US" sz="1400" b="1" i="1" dirty="0" smtClean="0"/>
              <a:t>Chapter 1: Introduction </a:t>
            </a:r>
            <a:endParaRPr lang="en-US" sz="1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lvl="1" algn="l">
              <a:buFont typeface="Arial" pitchFamily="34" charset="0"/>
              <a:buChar char="•"/>
            </a:pPr>
            <a:r>
              <a:rPr lang="en-US" sz="2200" dirty="0" smtClean="0">
                <a:solidFill>
                  <a:srgbClr val="FF0000"/>
                </a:solidFill>
                <a:latin typeface="Times New Roman" pitchFamily="18" charset="0"/>
                <a:cs typeface="Times New Roman" pitchFamily="18" charset="0"/>
              </a:rPr>
              <a:t>Receive and send e-mail</a:t>
            </a:r>
            <a:r>
              <a:rPr lang="en-US" sz="2200" dirty="0" smtClean="0">
                <a:solidFill>
                  <a:schemeClr val="tx1"/>
                </a:solidFill>
                <a:latin typeface="Times New Roman" pitchFamily="18" charset="0"/>
                <a:cs typeface="Times New Roman" pitchFamily="18" charset="0"/>
              </a:rPr>
              <a:t>, or make </a:t>
            </a:r>
            <a:r>
              <a:rPr lang="en-US" sz="2200" dirty="0" smtClean="0">
                <a:solidFill>
                  <a:srgbClr val="FF0000"/>
                </a:solidFill>
                <a:latin typeface="Times New Roman" pitchFamily="18" charset="0"/>
                <a:cs typeface="Times New Roman" pitchFamily="18" charset="0"/>
              </a:rPr>
              <a:t>an Internet phone call</a:t>
            </a:r>
            <a:r>
              <a:rPr lang="en-US" sz="2200" dirty="0" smtClean="0">
                <a:solidFill>
                  <a:schemeClr val="tx1"/>
                </a:solidFill>
                <a:latin typeface="Times New Roman" pitchFamily="18" charset="0"/>
                <a:cs typeface="Times New Roman" pitchFamily="18" charset="0"/>
              </a:rPr>
              <a:t>, at an Internet cafe over lunch.</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Obtain </a:t>
            </a:r>
            <a:r>
              <a:rPr lang="en-US" sz="2200" dirty="0" smtClean="0">
                <a:solidFill>
                  <a:srgbClr val="FF0000"/>
                </a:solidFill>
                <a:latin typeface="Times New Roman" pitchFamily="18" charset="0"/>
                <a:cs typeface="Times New Roman" pitchFamily="18" charset="0"/>
              </a:rPr>
              <a:t>health information and nutritional advice </a:t>
            </a:r>
            <a:r>
              <a:rPr lang="en-US" sz="2200" dirty="0" smtClean="0">
                <a:solidFill>
                  <a:schemeClr val="tx1"/>
                </a:solidFill>
                <a:latin typeface="Times New Roman" pitchFamily="18" charset="0"/>
                <a:cs typeface="Times New Roman" pitchFamily="18" charset="0"/>
              </a:rPr>
              <a:t>from experts all over the world, and </a:t>
            </a:r>
            <a:r>
              <a:rPr lang="en-US" sz="2200" dirty="0" smtClean="0">
                <a:solidFill>
                  <a:srgbClr val="FF0000"/>
                </a:solidFill>
                <a:latin typeface="Times New Roman" pitchFamily="18" charset="0"/>
                <a:cs typeface="Times New Roman" pitchFamily="18" charset="0"/>
              </a:rPr>
              <a:t>post to a forum to share related health or treatment </a:t>
            </a:r>
            <a:r>
              <a:rPr lang="en-US" sz="2200" dirty="0" smtClean="0">
                <a:solidFill>
                  <a:schemeClr val="tx1"/>
                </a:solidFill>
                <a:latin typeface="Times New Roman" pitchFamily="18" charset="0"/>
                <a:cs typeface="Times New Roman" pitchFamily="18" charset="0"/>
              </a:rPr>
              <a:t>information.</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Download new </a:t>
            </a:r>
            <a:r>
              <a:rPr lang="en-US" sz="2200" dirty="0" smtClean="0">
                <a:solidFill>
                  <a:srgbClr val="FF0000"/>
                </a:solidFill>
                <a:latin typeface="Times New Roman" pitchFamily="18" charset="0"/>
                <a:cs typeface="Times New Roman" pitchFamily="18" charset="0"/>
              </a:rPr>
              <a:t>recipes and cooking techniques </a:t>
            </a:r>
            <a:r>
              <a:rPr lang="en-US" sz="2200" dirty="0" smtClean="0">
                <a:solidFill>
                  <a:schemeClr val="tx1"/>
                </a:solidFill>
                <a:latin typeface="Times New Roman" pitchFamily="18" charset="0"/>
                <a:cs typeface="Times New Roman" pitchFamily="18" charset="0"/>
              </a:rPr>
              <a:t>to create a spectacular dinner.</a:t>
            </a:r>
          </a:p>
          <a:p>
            <a:pPr lvl="1" algn="l">
              <a:buFont typeface="Arial" pitchFamily="34" charset="0"/>
              <a:buChar char="•"/>
            </a:pPr>
            <a:r>
              <a:rPr lang="en-US" sz="2200" dirty="0" smtClean="0">
                <a:solidFill>
                  <a:srgbClr val="FF0000"/>
                </a:solidFill>
                <a:latin typeface="Times New Roman" pitchFamily="18" charset="0"/>
                <a:cs typeface="Times New Roman" pitchFamily="18" charset="0"/>
              </a:rPr>
              <a:t>Post and share your photographs</a:t>
            </a:r>
            <a:r>
              <a:rPr lang="en-US" sz="2200" dirty="0" smtClean="0">
                <a:solidFill>
                  <a:schemeClr val="tx1"/>
                </a:solidFill>
                <a:latin typeface="Times New Roman" pitchFamily="18" charset="0"/>
                <a:cs typeface="Times New Roman" pitchFamily="18" charset="0"/>
              </a:rPr>
              <a:t>, home videos, and experiences with friends or with the world.</a:t>
            </a:r>
          </a:p>
          <a:p>
            <a:pPr algn="l">
              <a:buFont typeface="Arial" pitchFamily="34" charset="0"/>
              <a:buChar char="•"/>
            </a:pP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10</a:t>
            </a:fld>
            <a:endParaRPr lang="en-US"/>
          </a:p>
        </p:txBody>
      </p:sp>
      <p:sp>
        <p:nvSpPr>
          <p:cNvPr id="5" name="Date Placeholder 4"/>
          <p:cNvSpPr>
            <a:spLocks noGrp="1"/>
          </p:cNvSpPr>
          <p:nvPr>
            <p:ph type="dt" sz="half" idx="10"/>
          </p:nvPr>
        </p:nvSpPr>
        <p:spPr/>
        <p:txBody>
          <a:bodyPr/>
          <a:lstStyle/>
          <a:p>
            <a:fld id="{087EE21D-D917-4CBD-9299-931308AF327C}"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685800"/>
          </a:xfrm>
        </p:spPr>
        <p:txBody>
          <a:bodyPr>
            <a:normAutofit/>
          </a:bodyPr>
          <a:lstStyle/>
          <a:p>
            <a:pPr algn="l"/>
            <a:r>
              <a:rPr lang="en-US" sz="3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1.4 The network as a platform</a:t>
            </a:r>
            <a:endParaRPr lang="en-US" sz="3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838200"/>
            <a:ext cx="8839200" cy="56388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Being able to reliably communicate to anyone, anywhere, is becoming increasingly important </a:t>
            </a:r>
            <a:r>
              <a:rPr lang="en-US" sz="2400" dirty="0" smtClean="0">
                <a:solidFill>
                  <a:srgbClr val="FF0000"/>
                </a:solidFill>
                <a:latin typeface="Times New Roman" pitchFamily="18" charset="0"/>
                <a:cs typeface="Times New Roman" pitchFamily="18" charset="0"/>
              </a:rPr>
              <a:t>to our personal and business lives.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In order to support the immediate delivery of </a:t>
            </a:r>
            <a:r>
              <a:rPr lang="en-US" sz="2400" dirty="0" smtClean="0">
                <a:solidFill>
                  <a:srgbClr val="FF0000"/>
                </a:solidFill>
                <a:latin typeface="Times New Roman" pitchFamily="18" charset="0"/>
                <a:cs typeface="Times New Roman" pitchFamily="18" charset="0"/>
              </a:rPr>
              <a:t>the millions of messages being exchanged between people all over the world</a:t>
            </a:r>
            <a:r>
              <a:rPr lang="en-US" sz="2400" dirty="0" smtClean="0">
                <a:solidFill>
                  <a:schemeClr val="tx1"/>
                </a:solidFill>
                <a:latin typeface="Times New Roman" pitchFamily="18" charset="0"/>
                <a:cs typeface="Times New Roman" pitchFamily="18" charset="0"/>
              </a:rPr>
              <a:t>, we rely on a web of interconnected networks.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These data or information networks vary in size and capabilities, but all networks have four basic elements in common:</a:t>
            </a:r>
          </a:p>
          <a:p>
            <a:pPr lvl="1" algn="l">
              <a:buFont typeface="Arial" pitchFamily="34" charset="0"/>
              <a:buChar char="•"/>
            </a:pPr>
            <a:r>
              <a:rPr lang="en-US" sz="2200" dirty="0" smtClean="0">
                <a:solidFill>
                  <a:srgbClr val="FF0000"/>
                </a:solidFill>
                <a:latin typeface="Times New Roman" pitchFamily="18" charset="0"/>
                <a:cs typeface="Times New Roman" pitchFamily="18" charset="0"/>
              </a:rPr>
              <a:t>Rules or agreements</a:t>
            </a:r>
            <a:r>
              <a:rPr lang="en-US" sz="2200" dirty="0" smtClean="0">
                <a:solidFill>
                  <a:schemeClr val="tx1"/>
                </a:solidFill>
                <a:latin typeface="Times New Roman" pitchFamily="18" charset="0"/>
                <a:cs typeface="Times New Roman" pitchFamily="18" charset="0"/>
              </a:rPr>
              <a:t> to govern how the messages are sent, directed, received and interpreted</a:t>
            </a:r>
          </a:p>
          <a:p>
            <a:pPr lvl="1" algn="l">
              <a:buFont typeface="Arial" pitchFamily="34" charset="0"/>
              <a:buChar char="•"/>
            </a:pPr>
            <a:r>
              <a:rPr lang="en-US" sz="2200" dirty="0" smtClean="0">
                <a:solidFill>
                  <a:srgbClr val="FF0000"/>
                </a:solidFill>
                <a:latin typeface="Times New Roman" pitchFamily="18" charset="0"/>
                <a:cs typeface="Times New Roman" pitchFamily="18" charset="0"/>
              </a:rPr>
              <a:t>The messages </a:t>
            </a:r>
            <a:r>
              <a:rPr lang="en-US" sz="2200" dirty="0" smtClean="0">
                <a:solidFill>
                  <a:schemeClr val="tx1"/>
                </a:solidFill>
                <a:latin typeface="Times New Roman" pitchFamily="18" charset="0"/>
                <a:cs typeface="Times New Roman" pitchFamily="18" charset="0"/>
              </a:rPr>
              <a:t>or units of information that travel from one device to another</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A means of interconnecting these devices - </a:t>
            </a:r>
            <a:r>
              <a:rPr lang="en-US" sz="2200" dirty="0" smtClean="0">
                <a:solidFill>
                  <a:srgbClr val="FF0000"/>
                </a:solidFill>
                <a:latin typeface="Times New Roman" pitchFamily="18" charset="0"/>
                <a:cs typeface="Times New Roman" pitchFamily="18" charset="0"/>
              </a:rPr>
              <a:t>a medium </a:t>
            </a:r>
            <a:r>
              <a:rPr lang="en-US" sz="2200" dirty="0" smtClean="0">
                <a:solidFill>
                  <a:schemeClr val="tx1"/>
                </a:solidFill>
                <a:latin typeface="Times New Roman" pitchFamily="18" charset="0"/>
                <a:cs typeface="Times New Roman" pitchFamily="18" charset="0"/>
              </a:rPr>
              <a:t>that can transport the messages from one device to another</a:t>
            </a:r>
          </a:p>
          <a:p>
            <a:pPr lvl="1" algn="l">
              <a:buFont typeface="Arial" pitchFamily="34" charset="0"/>
              <a:buChar char="•"/>
            </a:pPr>
            <a:r>
              <a:rPr lang="en-US" sz="2200" dirty="0" smtClean="0">
                <a:solidFill>
                  <a:srgbClr val="FF0000"/>
                </a:solidFill>
                <a:latin typeface="Times New Roman" pitchFamily="18" charset="0"/>
                <a:cs typeface="Times New Roman" pitchFamily="18" charset="0"/>
              </a:rPr>
              <a:t>Devices</a:t>
            </a:r>
            <a:r>
              <a:rPr lang="en-US" sz="2200" dirty="0" smtClean="0">
                <a:solidFill>
                  <a:schemeClr val="tx1"/>
                </a:solidFill>
                <a:latin typeface="Times New Roman" pitchFamily="18" charset="0"/>
                <a:cs typeface="Times New Roman" pitchFamily="18" charset="0"/>
              </a:rPr>
              <a:t> on the network that exchange messages with each other </a:t>
            </a:r>
          </a:p>
          <a:p>
            <a:pPr algn="l">
              <a:buFont typeface="Arial" pitchFamily="34" charset="0"/>
              <a:buChar char="•"/>
            </a:pPr>
            <a:endParaRPr lang="en-US" sz="2400" dirty="0" smtClean="0">
              <a:solidFill>
                <a:schemeClr val="tx1"/>
              </a:solidFill>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11</a:t>
            </a:fld>
            <a:endParaRPr lang="en-US"/>
          </a:p>
        </p:txBody>
      </p:sp>
      <p:sp>
        <p:nvSpPr>
          <p:cNvPr id="5" name="Date Placeholder 4"/>
          <p:cNvSpPr>
            <a:spLocks noGrp="1"/>
          </p:cNvSpPr>
          <p:nvPr>
            <p:ph type="dt" sz="half" idx="10"/>
          </p:nvPr>
        </p:nvSpPr>
        <p:spPr/>
        <p:txBody>
          <a:bodyPr/>
          <a:lstStyle/>
          <a:p>
            <a:fld id="{FA0BAAAB-7C9E-4D06-977F-71F7592A641B}"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standardization of the various elements </a:t>
            </a:r>
            <a:r>
              <a:rPr lang="en-US" sz="2400" dirty="0" smtClean="0">
                <a:solidFill>
                  <a:schemeClr val="tx1"/>
                </a:solidFill>
                <a:latin typeface="Times New Roman" pitchFamily="18" charset="0"/>
                <a:cs typeface="Times New Roman" pitchFamily="18" charset="0"/>
              </a:rPr>
              <a:t>of the network enables equipment and devices created by different companies to work together.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Experts in various technologies can contribute their best ideas on how to develop an </a:t>
            </a:r>
            <a:r>
              <a:rPr lang="en-US" sz="2400" dirty="0" smtClean="0">
                <a:solidFill>
                  <a:srgbClr val="FF0000"/>
                </a:solidFill>
                <a:latin typeface="Times New Roman" pitchFamily="18" charset="0"/>
                <a:cs typeface="Times New Roman" pitchFamily="18" charset="0"/>
              </a:rPr>
              <a:t>efficient network, without regard to the brand or manufacturer of the equipment</a:t>
            </a:r>
            <a:r>
              <a:rPr lang="en-US" sz="2400" dirty="0" smtClean="0">
                <a:solidFill>
                  <a:schemeClr val="tx1"/>
                </a:solidFill>
                <a:latin typeface="Times New Roman" pitchFamily="18" charset="0"/>
                <a:cs typeface="Times New Roman" pitchFamily="18" charset="0"/>
              </a:rPr>
              <a:t>.</a:t>
            </a:r>
          </a:p>
          <a:p>
            <a:pPr algn="l"/>
            <a:r>
              <a:rPr lang="en-US" sz="2400" b="1" dirty="0" smtClean="0">
                <a:solidFill>
                  <a:srgbClr val="FF0000"/>
                </a:solidFill>
                <a:latin typeface="Times New Roman" pitchFamily="18" charset="0"/>
                <a:cs typeface="Times New Roman" pitchFamily="18" charset="0"/>
              </a:rPr>
              <a:t>1.4 Network Role and Elements</a:t>
            </a:r>
          </a:p>
          <a:p>
            <a:pPr algn="l"/>
            <a:endParaRPr lang="en-US" sz="2400" b="1" dirty="0" smtClean="0">
              <a:solidFill>
                <a:srgbClr val="FF0000"/>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400" dirty="0" smtClean="0">
              <a:solidFill>
                <a:schemeClr val="tx1"/>
              </a:solidFill>
              <a:latin typeface="Times New Roman" pitchFamily="18" charset="0"/>
              <a:cs typeface="Times New Roman" pitchFamily="18" charset="0"/>
            </a:endParaRPr>
          </a:p>
          <a:p>
            <a:pPr algn="l">
              <a:buFont typeface="Arial" pitchFamily="34" charset="0"/>
              <a:buChar char="•"/>
            </a:pPr>
            <a:endParaRPr lang="en-US" dirty="0"/>
          </a:p>
        </p:txBody>
      </p:sp>
      <p:pic>
        <p:nvPicPr>
          <p:cNvPr id="1027" name="Picture 3"/>
          <p:cNvPicPr>
            <a:picLocks noChangeAspect="1" noChangeArrowheads="1"/>
          </p:cNvPicPr>
          <p:nvPr/>
        </p:nvPicPr>
        <p:blipFill>
          <a:blip r:embed="rId2"/>
          <a:srcRect/>
          <a:stretch>
            <a:fillRect/>
          </a:stretch>
        </p:blipFill>
        <p:spPr bwMode="auto">
          <a:xfrm>
            <a:off x="609600" y="3276600"/>
            <a:ext cx="7772400" cy="2895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2E267-9AE9-45D0-9960-B909970298A9}" type="slidenum">
              <a:rPr lang="en-US" smtClean="0"/>
              <a:pPr/>
              <a:t>12</a:t>
            </a:fld>
            <a:endParaRPr lang="en-US"/>
          </a:p>
        </p:txBody>
      </p:sp>
      <p:sp>
        <p:nvSpPr>
          <p:cNvPr id="5" name="Date Placeholder 4"/>
          <p:cNvSpPr>
            <a:spLocks noGrp="1"/>
          </p:cNvSpPr>
          <p:nvPr>
            <p:ph type="dt" sz="half" idx="10"/>
          </p:nvPr>
        </p:nvSpPr>
        <p:spPr/>
        <p:txBody>
          <a:bodyPr/>
          <a:lstStyle/>
          <a:p>
            <a:fld id="{85E85257-D1C1-430F-95CA-F532C01E22CC}"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The diagram shows elements of a typical network, including devices, media, and services, tied together by rules, that work together to send messages.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We use the word messages as a term that encompasses </a:t>
            </a:r>
            <a:r>
              <a:rPr lang="en-US" sz="2400" dirty="0" smtClean="0">
                <a:solidFill>
                  <a:srgbClr val="FF0000"/>
                </a:solidFill>
                <a:latin typeface="Times New Roman" pitchFamily="18" charset="0"/>
                <a:cs typeface="Times New Roman" pitchFamily="18" charset="0"/>
              </a:rPr>
              <a:t>web pages</a:t>
            </a:r>
            <a:r>
              <a:rPr lang="en-US" sz="2400" dirty="0" smtClean="0">
                <a:solidFill>
                  <a:schemeClr val="tx1"/>
                </a:solidFill>
                <a:latin typeface="Times New Roman" pitchFamily="18" charset="0"/>
                <a:cs typeface="Times New Roman" pitchFamily="18" charset="0"/>
              </a:rPr>
              <a:t>, </a:t>
            </a:r>
          </a:p>
          <a:p>
            <a:pPr algn="l"/>
            <a:r>
              <a:rPr lang="en-US" sz="2400" dirty="0" smtClean="0">
                <a:solidFill>
                  <a:srgbClr val="FF0000"/>
                </a:solidFill>
                <a:latin typeface="Times New Roman" pitchFamily="18" charset="0"/>
                <a:cs typeface="Times New Roman" pitchFamily="18" charset="0"/>
              </a:rPr>
              <a:t>e-mail</a:t>
            </a:r>
            <a:r>
              <a:rPr lang="en-US" sz="2400" dirty="0" smtClean="0">
                <a:solidFill>
                  <a:schemeClr val="tx1"/>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instant messages</a:t>
            </a:r>
            <a:r>
              <a:rPr lang="en-US" sz="2400" dirty="0" smtClean="0">
                <a:solidFill>
                  <a:schemeClr val="tx1"/>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telephone calls</a:t>
            </a:r>
            <a:r>
              <a:rPr lang="en-US" sz="2400" dirty="0" smtClean="0">
                <a:solidFill>
                  <a:schemeClr val="tx1"/>
                </a:solidFill>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other forms of communication</a:t>
            </a:r>
            <a:r>
              <a:rPr lang="en-US" sz="2400" dirty="0" smtClean="0">
                <a:solidFill>
                  <a:schemeClr val="tx1"/>
                </a:solidFill>
                <a:latin typeface="Times New Roman" pitchFamily="18" charset="0"/>
                <a:cs typeface="Times New Roman" pitchFamily="18" charset="0"/>
              </a:rPr>
              <a:t> enabled by the Internet.</a:t>
            </a:r>
          </a:p>
          <a:p>
            <a:pPr algn="l">
              <a:buFont typeface="Arial" pitchFamily="34" charset="0"/>
              <a:buChar cha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13</a:t>
            </a:fld>
            <a:endParaRPr lang="en-US"/>
          </a:p>
        </p:txBody>
      </p:sp>
      <p:sp>
        <p:nvSpPr>
          <p:cNvPr id="5" name="Date Placeholder 4"/>
          <p:cNvSpPr>
            <a:spLocks noGrp="1"/>
          </p:cNvSpPr>
          <p:nvPr>
            <p:ph type="dt" sz="half" idx="10"/>
          </p:nvPr>
        </p:nvSpPr>
        <p:spPr/>
        <p:txBody>
          <a:bodyPr/>
          <a:lstStyle/>
          <a:p>
            <a:fld id="{18428FBB-0E32-4D67-AC76-85730A7A46CC}"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685800"/>
          </a:xfrm>
        </p:spPr>
        <p:txBody>
          <a:bodyPr>
            <a:normAutofit/>
          </a:bodyPr>
          <a:lstStyle/>
          <a:p>
            <a:pPr algn="l"/>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1.5 Network Architecture and characteristics</a:t>
            </a:r>
            <a:endPar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838200"/>
            <a:ext cx="8839200" cy="56388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Networks must support a wide range of applications and services, as well as operate over many different types of physical infrastructures.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term network architecture</a:t>
            </a:r>
            <a:r>
              <a:rPr lang="en-US" sz="2400" dirty="0" smtClean="0">
                <a:solidFill>
                  <a:schemeClr val="tx1"/>
                </a:solidFill>
                <a:latin typeface="Times New Roman" pitchFamily="18" charset="0"/>
                <a:cs typeface="Times New Roman" pitchFamily="18" charset="0"/>
              </a:rPr>
              <a:t>, in this context, refers to </a:t>
            </a:r>
            <a:r>
              <a:rPr lang="en-US" sz="2400" dirty="0" smtClean="0">
                <a:solidFill>
                  <a:srgbClr val="FF0000"/>
                </a:solidFill>
                <a:latin typeface="Times New Roman" pitchFamily="18" charset="0"/>
                <a:cs typeface="Times New Roman" pitchFamily="18" charset="0"/>
              </a:rPr>
              <a:t>both the technologies that support the infrastructure </a:t>
            </a:r>
            <a:r>
              <a:rPr lang="en-US" sz="2400" dirty="0" smtClean="0">
                <a:solidFill>
                  <a:schemeClr val="tx1"/>
                </a:solidFill>
                <a:latin typeface="Times New Roman" pitchFamily="18" charset="0"/>
                <a:cs typeface="Times New Roman" pitchFamily="18" charset="0"/>
              </a:rPr>
              <a:t>and </a:t>
            </a:r>
            <a:r>
              <a:rPr lang="en-US" sz="2400" dirty="0" smtClean="0">
                <a:solidFill>
                  <a:srgbClr val="FF0000"/>
                </a:solidFill>
                <a:latin typeface="Times New Roman" pitchFamily="18" charset="0"/>
                <a:cs typeface="Times New Roman" pitchFamily="18" charset="0"/>
              </a:rPr>
              <a:t>the programmed services and protocols that move the messages across that infrastructure.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As the Internet, and networks in general, evolve, we are discovering that there are </a:t>
            </a:r>
            <a:r>
              <a:rPr lang="en-US" sz="2400" dirty="0" smtClean="0">
                <a:solidFill>
                  <a:srgbClr val="0000FF"/>
                </a:solidFill>
                <a:latin typeface="Times New Roman" pitchFamily="18" charset="0"/>
                <a:cs typeface="Times New Roman" pitchFamily="18" charset="0"/>
              </a:rPr>
              <a:t>four basic characteristics that the underlying architectures need to address in order to meet user expectations</a:t>
            </a:r>
            <a:r>
              <a:rPr lang="en-US" sz="2400" dirty="0" smtClean="0">
                <a:solidFill>
                  <a:schemeClr val="tx1"/>
                </a:solidFill>
                <a:latin typeface="Times New Roman" pitchFamily="18" charset="0"/>
                <a:cs typeface="Times New Roman" pitchFamily="18" charset="0"/>
              </a:rPr>
              <a:t>: </a:t>
            </a:r>
          </a:p>
          <a:p>
            <a:pPr lvl="1" algn="l">
              <a:buFont typeface="Wingdings" pitchFamily="2" charset="2"/>
              <a:buChar char="ü"/>
            </a:pPr>
            <a:r>
              <a:rPr lang="en-US" sz="2400" smtClean="0">
                <a:solidFill>
                  <a:srgbClr val="FF0000"/>
                </a:solidFill>
                <a:latin typeface="Times New Roman" pitchFamily="18" charset="0"/>
                <a:cs typeface="Times New Roman" pitchFamily="18" charset="0"/>
              </a:rPr>
              <a:t>fault </a:t>
            </a:r>
            <a:r>
              <a:rPr lang="en-US" sz="2400" dirty="0" smtClean="0">
                <a:solidFill>
                  <a:srgbClr val="FF0000"/>
                </a:solidFill>
                <a:latin typeface="Times New Roman" pitchFamily="18" charset="0"/>
                <a:cs typeface="Times New Roman" pitchFamily="18" charset="0"/>
              </a:rPr>
              <a:t>tolerance,</a:t>
            </a:r>
          </a:p>
          <a:p>
            <a:pPr lvl="1" algn="l">
              <a:buFont typeface="Wingdings" pitchFamily="2" charset="2"/>
              <a:buChar char="ü"/>
            </a:pPr>
            <a:r>
              <a:rPr lang="en-US" sz="2400" dirty="0" smtClean="0">
                <a:solidFill>
                  <a:srgbClr val="FF0000"/>
                </a:solidFill>
                <a:latin typeface="Times New Roman" pitchFamily="18" charset="0"/>
                <a:cs typeface="Times New Roman" pitchFamily="18" charset="0"/>
              </a:rPr>
              <a:t>scalability, </a:t>
            </a:r>
          </a:p>
          <a:p>
            <a:pPr lvl="1" algn="l">
              <a:buFont typeface="Wingdings" pitchFamily="2" charset="2"/>
              <a:buChar char="ü"/>
            </a:pPr>
            <a:r>
              <a:rPr lang="en-US" sz="2400" dirty="0" smtClean="0">
                <a:solidFill>
                  <a:srgbClr val="FF0000"/>
                </a:solidFill>
                <a:latin typeface="Times New Roman" pitchFamily="18" charset="0"/>
                <a:cs typeface="Times New Roman" pitchFamily="18" charset="0"/>
              </a:rPr>
              <a:t>quality of service, and </a:t>
            </a:r>
          </a:p>
          <a:p>
            <a:pPr lvl="1" algn="l">
              <a:buFont typeface="Wingdings" pitchFamily="2" charset="2"/>
              <a:buChar char="ü"/>
            </a:pPr>
            <a:r>
              <a:rPr lang="en-US" sz="2400" dirty="0" smtClean="0">
                <a:solidFill>
                  <a:srgbClr val="FF0000"/>
                </a:solidFill>
                <a:latin typeface="Times New Roman" pitchFamily="18" charset="0"/>
                <a:cs typeface="Times New Roman" pitchFamily="18" charset="0"/>
              </a:rPr>
              <a:t>security.</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14</a:t>
            </a:fld>
            <a:endParaRPr lang="en-US"/>
          </a:p>
        </p:txBody>
      </p:sp>
      <p:sp>
        <p:nvSpPr>
          <p:cNvPr id="5" name="Date Placeholder 4"/>
          <p:cNvSpPr>
            <a:spLocks noGrp="1"/>
          </p:cNvSpPr>
          <p:nvPr>
            <p:ph type="dt" sz="half" idx="10"/>
          </p:nvPr>
        </p:nvSpPr>
        <p:spPr/>
        <p:txBody>
          <a:bodyPr/>
          <a:lstStyle/>
          <a:p>
            <a:fld id="{5EF0CBA6-F48A-416F-9437-36E35913B923}"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324600"/>
          </a:xfrm>
        </p:spPr>
        <p:txBody>
          <a:bodyPr>
            <a:normAutofit/>
          </a:bodyPr>
          <a:lstStyle/>
          <a:p>
            <a:pPr algn="l"/>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Fault Tolerance</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expectation that the Internet is always available to the millions of users who rely on it </a:t>
            </a:r>
            <a:r>
              <a:rPr lang="en-US" sz="2400" dirty="0" smtClean="0">
                <a:solidFill>
                  <a:schemeClr val="tx1"/>
                </a:solidFill>
                <a:latin typeface="Times New Roman" pitchFamily="18" charset="0"/>
                <a:cs typeface="Times New Roman" pitchFamily="18" charset="0"/>
              </a:rPr>
              <a:t>requires a network architecture that is designed and </a:t>
            </a:r>
            <a:r>
              <a:rPr lang="en-US" sz="2400" dirty="0" smtClean="0">
                <a:solidFill>
                  <a:srgbClr val="FF0000"/>
                </a:solidFill>
                <a:latin typeface="Times New Roman" pitchFamily="18" charset="0"/>
                <a:cs typeface="Times New Roman" pitchFamily="18" charset="0"/>
              </a:rPr>
              <a:t>built to be fault tolerant.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A fault tolerant network is one that </a:t>
            </a:r>
            <a:r>
              <a:rPr lang="en-US" sz="2400" dirty="0" smtClean="0">
                <a:solidFill>
                  <a:srgbClr val="FF0000"/>
                </a:solidFill>
                <a:latin typeface="Times New Roman" pitchFamily="18" charset="0"/>
                <a:cs typeface="Times New Roman" pitchFamily="18" charset="0"/>
              </a:rPr>
              <a:t>limits the impact of a hardware </a:t>
            </a:r>
            <a:r>
              <a:rPr lang="en-US" sz="2400" dirty="0" smtClean="0">
                <a:solidFill>
                  <a:schemeClr val="tx1"/>
                </a:solidFill>
                <a:latin typeface="Times New Roman" pitchFamily="18" charset="0"/>
                <a:cs typeface="Times New Roman" pitchFamily="18" charset="0"/>
              </a:rPr>
              <a:t>or </a:t>
            </a:r>
            <a:r>
              <a:rPr lang="en-US" sz="2400" dirty="0" smtClean="0">
                <a:solidFill>
                  <a:srgbClr val="FF0000"/>
                </a:solidFill>
                <a:latin typeface="Times New Roman" pitchFamily="18" charset="0"/>
                <a:cs typeface="Times New Roman" pitchFamily="18" charset="0"/>
              </a:rPr>
              <a:t>software failure </a:t>
            </a:r>
            <a:r>
              <a:rPr lang="en-US" sz="2400" dirty="0" smtClean="0">
                <a:solidFill>
                  <a:schemeClr val="tx1"/>
                </a:solidFill>
                <a:latin typeface="Times New Roman" pitchFamily="18" charset="0"/>
                <a:cs typeface="Times New Roman" pitchFamily="18" charset="0"/>
              </a:rPr>
              <a:t>and </a:t>
            </a:r>
            <a:r>
              <a:rPr lang="en-US" sz="2400" dirty="0" smtClean="0">
                <a:solidFill>
                  <a:srgbClr val="FF0000"/>
                </a:solidFill>
                <a:latin typeface="Times New Roman" pitchFamily="18" charset="0"/>
                <a:cs typeface="Times New Roman" pitchFamily="18" charset="0"/>
              </a:rPr>
              <a:t>can recover quickly when such a failure occurs.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These networks depend on </a:t>
            </a:r>
            <a:r>
              <a:rPr lang="en-US" sz="2400" dirty="0" smtClean="0">
                <a:solidFill>
                  <a:srgbClr val="FF0000"/>
                </a:solidFill>
                <a:latin typeface="Times New Roman" pitchFamily="18" charset="0"/>
                <a:cs typeface="Times New Roman" pitchFamily="18" charset="0"/>
              </a:rPr>
              <a:t>redundant links</a:t>
            </a:r>
            <a:r>
              <a:rPr lang="en-US" sz="2400" dirty="0" smtClean="0">
                <a:solidFill>
                  <a:schemeClr val="tx1"/>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or paths</a:t>
            </a:r>
            <a:r>
              <a:rPr lang="en-US" sz="2400" dirty="0" smtClean="0">
                <a:solidFill>
                  <a:schemeClr val="tx1"/>
                </a:solidFill>
                <a:latin typeface="Times New Roman" pitchFamily="18" charset="0"/>
                <a:cs typeface="Times New Roman" pitchFamily="18" charset="0"/>
              </a:rPr>
              <a:t>, between the source and destination of a message.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If one link or path fails, processes ensure that messages can be instantly routed </a:t>
            </a:r>
            <a:r>
              <a:rPr lang="en-US" sz="2400" dirty="0" smtClean="0">
                <a:solidFill>
                  <a:srgbClr val="FF0000"/>
                </a:solidFill>
                <a:latin typeface="Times New Roman" pitchFamily="18" charset="0"/>
                <a:cs typeface="Times New Roman" pitchFamily="18" charset="0"/>
              </a:rPr>
              <a:t>over a different link transparent to the users on either end.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Both the physical infrastructures and the logical processes that direct the messages through the network are designed to accommodate this redundancy.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This is a basic premise of the architecture of current networks.</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15</a:t>
            </a:fld>
            <a:endParaRPr lang="en-US"/>
          </a:p>
        </p:txBody>
      </p:sp>
      <p:sp>
        <p:nvSpPr>
          <p:cNvPr id="5" name="Date Placeholder 4"/>
          <p:cNvSpPr>
            <a:spLocks noGrp="1"/>
          </p:cNvSpPr>
          <p:nvPr>
            <p:ph type="dt" sz="half" idx="10"/>
          </p:nvPr>
        </p:nvSpPr>
        <p:spPr/>
        <p:txBody>
          <a:bodyPr/>
          <a:lstStyle/>
          <a:p>
            <a:fld id="{5A4622FF-4F26-48AE-BA19-C66EBA9C6E12}"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28600" y="304800"/>
            <a:ext cx="8686800" cy="5867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2E267-9AE9-45D0-9960-B909970298A9}" type="slidenum">
              <a:rPr lang="en-US" smtClean="0"/>
              <a:pPr/>
              <a:t>16</a:t>
            </a:fld>
            <a:endParaRPr lang="en-US"/>
          </a:p>
        </p:txBody>
      </p:sp>
      <p:sp>
        <p:nvSpPr>
          <p:cNvPr id="5" name="Date Placeholder 4"/>
          <p:cNvSpPr>
            <a:spLocks noGrp="1"/>
          </p:cNvSpPr>
          <p:nvPr>
            <p:ph type="dt" sz="half" idx="10"/>
          </p:nvPr>
        </p:nvSpPr>
        <p:spPr/>
        <p:txBody>
          <a:bodyPr/>
          <a:lstStyle/>
          <a:p>
            <a:fld id="{F7F24EA1-77F0-41F0-9E23-FF305570715B}"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457199"/>
          </a:xfrm>
        </p:spPr>
        <p:txBody>
          <a:bodyPr>
            <a:normAutofit fontScale="90000"/>
          </a:bodyPr>
          <a:lstStyle/>
          <a:p>
            <a:pPr algn="l"/>
            <a:r>
              <a:rPr lang="en-US" sz="3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Scalability</a:t>
            </a:r>
            <a:endParaRPr lang="en-US" sz="3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609600"/>
            <a:ext cx="8839200" cy="5867400"/>
          </a:xfrm>
        </p:spPr>
        <p:txBody>
          <a:bodyPr>
            <a:noAutofit/>
          </a:bodyPr>
          <a:lstStyle/>
          <a:p>
            <a:pPr algn="l">
              <a:buFont typeface="Arial" pitchFamily="34" charset="0"/>
              <a:buChar char="•"/>
            </a:pPr>
            <a:r>
              <a:rPr lang="en-US" sz="2250" dirty="0" smtClean="0">
                <a:solidFill>
                  <a:schemeClr val="tx1"/>
                </a:solidFill>
                <a:latin typeface="Times New Roman" pitchFamily="18" charset="0"/>
                <a:cs typeface="Times New Roman" pitchFamily="18" charset="0"/>
              </a:rPr>
              <a:t>A scalable network can </a:t>
            </a:r>
            <a:r>
              <a:rPr lang="en-US" sz="2250" dirty="0" smtClean="0">
                <a:solidFill>
                  <a:srgbClr val="FF0000"/>
                </a:solidFill>
                <a:latin typeface="Times New Roman" pitchFamily="18" charset="0"/>
                <a:cs typeface="Times New Roman" pitchFamily="18" charset="0"/>
              </a:rPr>
              <a:t>expand quickly</a:t>
            </a:r>
            <a:r>
              <a:rPr lang="en-US" sz="2250" dirty="0" smtClean="0">
                <a:solidFill>
                  <a:schemeClr val="tx1"/>
                </a:solidFill>
                <a:latin typeface="Times New Roman" pitchFamily="18" charset="0"/>
                <a:cs typeface="Times New Roman" pitchFamily="18" charset="0"/>
              </a:rPr>
              <a:t> </a:t>
            </a:r>
            <a:r>
              <a:rPr lang="en-US" sz="2250" dirty="0" smtClean="0">
                <a:solidFill>
                  <a:srgbClr val="FF0000"/>
                </a:solidFill>
                <a:latin typeface="Times New Roman" pitchFamily="18" charset="0"/>
                <a:cs typeface="Times New Roman" pitchFamily="18" charset="0"/>
              </a:rPr>
              <a:t>to support new users </a:t>
            </a:r>
            <a:r>
              <a:rPr lang="en-US" sz="2250" dirty="0" smtClean="0">
                <a:solidFill>
                  <a:schemeClr val="tx1"/>
                </a:solidFill>
                <a:latin typeface="Times New Roman" pitchFamily="18" charset="0"/>
                <a:cs typeface="Times New Roman" pitchFamily="18" charset="0"/>
              </a:rPr>
              <a:t>and </a:t>
            </a:r>
            <a:r>
              <a:rPr lang="en-US" sz="2250" dirty="0" smtClean="0">
                <a:solidFill>
                  <a:srgbClr val="FF0000"/>
                </a:solidFill>
                <a:latin typeface="Times New Roman" pitchFamily="18" charset="0"/>
                <a:cs typeface="Times New Roman" pitchFamily="18" charset="0"/>
              </a:rPr>
              <a:t>applications</a:t>
            </a:r>
            <a:r>
              <a:rPr lang="en-US" sz="2250" dirty="0" smtClean="0">
                <a:solidFill>
                  <a:schemeClr val="tx1"/>
                </a:solidFill>
                <a:latin typeface="Times New Roman" pitchFamily="18" charset="0"/>
                <a:cs typeface="Times New Roman" pitchFamily="18" charset="0"/>
              </a:rPr>
              <a:t> without impacting the performance of the service being </a:t>
            </a:r>
            <a:r>
              <a:rPr lang="en-US" sz="2250" dirty="0" smtClean="0">
                <a:solidFill>
                  <a:srgbClr val="FF0000"/>
                </a:solidFill>
                <a:latin typeface="Times New Roman" pitchFamily="18" charset="0"/>
                <a:cs typeface="Times New Roman" pitchFamily="18" charset="0"/>
              </a:rPr>
              <a:t>delivered to existing users</a:t>
            </a:r>
            <a:r>
              <a:rPr lang="en-US" sz="2250" dirty="0" smtClean="0">
                <a:solidFill>
                  <a:schemeClr val="tx1"/>
                </a:solidFill>
                <a:latin typeface="Times New Roman" pitchFamily="18" charset="0"/>
                <a:cs typeface="Times New Roman" pitchFamily="18" charset="0"/>
              </a:rPr>
              <a:t>. </a:t>
            </a:r>
          </a:p>
          <a:p>
            <a:pPr algn="l">
              <a:buFont typeface="Arial" pitchFamily="34" charset="0"/>
              <a:buChar char="•"/>
            </a:pPr>
            <a:r>
              <a:rPr lang="en-US" sz="2250" dirty="0" smtClean="0">
                <a:solidFill>
                  <a:srgbClr val="FF0000"/>
                </a:solidFill>
                <a:latin typeface="Times New Roman" pitchFamily="18" charset="0"/>
                <a:cs typeface="Times New Roman" pitchFamily="18" charset="0"/>
              </a:rPr>
              <a:t>Thousands of new users and service providers </a:t>
            </a:r>
            <a:r>
              <a:rPr lang="en-US" sz="2250" dirty="0" smtClean="0">
                <a:solidFill>
                  <a:schemeClr val="tx1"/>
                </a:solidFill>
                <a:latin typeface="Times New Roman" pitchFamily="18" charset="0"/>
                <a:cs typeface="Times New Roman" pitchFamily="18" charset="0"/>
              </a:rPr>
              <a:t>connect to the Internet each week. </a:t>
            </a:r>
          </a:p>
          <a:p>
            <a:pPr algn="l">
              <a:buFont typeface="Arial" pitchFamily="34" charset="0"/>
              <a:buChar char="•"/>
            </a:pPr>
            <a:r>
              <a:rPr lang="en-US" sz="2250" dirty="0" smtClean="0">
                <a:solidFill>
                  <a:schemeClr val="tx1"/>
                </a:solidFill>
                <a:latin typeface="Times New Roman" pitchFamily="18" charset="0"/>
                <a:cs typeface="Times New Roman" pitchFamily="18" charset="0"/>
              </a:rPr>
              <a:t>The ability of the network to support these new interconnections depends on a </a:t>
            </a:r>
            <a:r>
              <a:rPr lang="en-US" sz="2250" dirty="0" smtClean="0">
                <a:solidFill>
                  <a:srgbClr val="FF0000"/>
                </a:solidFill>
                <a:latin typeface="Times New Roman" pitchFamily="18" charset="0"/>
                <a:cs typeface="Times New Roman" pitchFamily="18" charset="0"/>
              </a:rPr>
              <a:t>hierarchical layered design </a:t>
            </a:r>
            <a:r>
              <a:rPr lang="en-US" sz="2250" dirty="0" smtClean="0">
                <a:solidFill>
                  <a:schemeClr val="tx1"/>
                </a:solidFill>
                <a:latin typeface="Times New Roman" pitchFamily="18" charset="0"/>
                <a:cs typeface="Times New Roman" pitchFamily="18" charset="0"/>
              </a:rPr>
              <a:t>for the </a:t>
            </a:r>
            <a:r>
              <a:rPr lang="en-US" sz="2250" dirty="0" smtClean="0">
                <a:solidFill>
                  <a:srgbClr val="FF0000"/>
                </a:solidFill>
                <a:latin typeface="Times New Roman" pitchFamily="18" charset="0"/>
                <a:cs typeface="Times New Roman" pitchFamily="18" charset="0"/>
              </a:rPr>
              <a:t>underlying physical infrastructure and logical architecture. </a:t>
            </a:r>
          </a:p>
          <a:p>
            <a:pPr algn="l">
              <a:buFont typeface="Arial" pitchFamily="34" charset="0"/>
              <a:buChar char="•"/>
            </a:pPr>
            <a:r>
              <a:rPr lang="en-US" sz="2250" dirty="0" smtClean="0">
                <a:solidFill>
                  <a:schemeClr val="tx1"/>
                </a:solidFill>
                <a:latin typeface="Times New Roman" pitchFamily="18" charset="0"/>
                <a:cs typeface="Times New Roman" pitchFamily="18" charset="0"/>
              </a:rPr>
              <a:t>The operation at each layer enables users or service providers to be </a:t>
            </a:r>
            <a:r>
              <a:rPr lang="en-US" sz="2250" dirty="0" smtClean="0">
                <a:solidFill>
                  <a:srgbClr val="FF0000"/>
                </a:solidFill>
                <a:latin typeface="Times New Roman" pitchFamily="18" charset="0"/>
                <a:cs typeface="Times New Roman" pitchFamily="18" charset="0"/>
              </a:rPr>
              <a:t>inserted without causing disruption to the entire network. </a:t>
            </a:r>
          </a:p>
          <a:p>
            <a:pPr algn="l">
              <a:buFont typeface="Arial" pitchFamily="34" charset="0"/>
              <a:buChar char="•"/>
            </a:pPr>
            <a:r>
              <a:rPr lang="en-US" sz="2250" dirty="0" smtClean="0">
                <a:solidFill>
                  <a:schemeClr val="tx1"/>
                </a:solidFill>
                <a:latin typeface="Times New Roman" pitchFamily="18" charset="0"/>
                <a:cs typeface="Times New Roman" pitchFamily="18" charset="0"/>
              </a:rPr>
              <a:t>Technology developments are constantly increasing the message carrying capabilities and performance of the physical infrastructure components at every layer. </a:t>
            </a:r>
          </a:p>
          <a:p>
            <a:pPr algn="l">
              <a:buFont typeface="Arial" pitchFamily="34" charset="0"/>
              <a:buChar char="•"/>
            </a:pPr>
            <a:r>
              <a:rPr lang="en-US" sz="2250" dirty="0" smtClean="0">
                <a:solidFill>
                  <a:schemeClr val="tx1"/>
                </a:solidFill>
                <a:latin typeface="Times New Roman" pitchFamily="18" charset="0"/>
                <a:cs typeface="Times New Roman" pitchFamily="18" charset="0"/>
              </a:rPr>
              <a:t>These developments, along with new methods to identify and locate individual users within an internetwork, are enabling the Internet to keep pace with user demand.</a:t>
            </a:r>
            <a:endParaRPr lang="en-US" sz="225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17</a:t>
            </a:fld>
            <a:endParaRPr lang="en-US"/>
          </a:p>
        </p:txBody>
      </p:sp>
      <p:sp>
        <p:nvSpPr>
          <p:cNvPr id="5" name="Date Placeholder 4"/>
          <p:cNvSpPr>
            <a:spLocks noGrp="1"/>
          </p:cNvSpPr>
          <p:nvPr>
            <p:ph type="dt" sz="half" idx="10"/>
          </p:nvPr>
        </p:nvSpPr>
        <p:spPr/>
        <p:txBody>
          <a:bodyPr/>
          <a:lstStyle/>
          <a:p>
            <a:fld id="{97407834-27ED-4D76-AB6B-BC43EAE45EDF}"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28600" y="152400"/>
            <a:ext cx="8686800" cy="6248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2E267-9AE9-45D0-9960-B909970298A9}" type="slidenum">
              <a:rPr lang="en-US" smtClean="0"/>
              <a:pPr/>
              <a:t>18</a:t>
            </a:fld>
            <a:endParaRPr lang="en-US"/>
          </a:p>
        </p:txBody>
      </p:sp>
      <p:sp>
        <p:nvSpPr>
          <p:cNvPr id="5" name="Date Placeholder 4"/>
          <p:cNvSpPr>
            <a:spLocks noGrp="1"/>
          </p:cNvSpPr>
          <p:nvPr>
            <p:ph type="dt" sz="half" idx="10"/>
          </p:nvPr>
        </p:nvSpPr>
        <p:spPr/>
        <p:txBody>
          <a:bodyPr/>
          <a:lstStyle/>
          <a:p>
            <a:fld id="{4BEF1AC8-C9CE-493E-BF7B-8F61AB0D6635}"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fontScale="70000" lnSpcReduction="20000"/>
          </a:bodyPr>
          <a:lstStyle/>
          <a:p>
            <a:pPr algn="l">
              <a:lnSpc>
                <a:spcPct val="160000"/>
              </a:lnSpc>
            </a:pPr>
            <a:r>
              <a:rPr lang="en-US" sz="30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Quality of Service (</a:t>
            </a:r>
            <a:r>
              <a:rPr lang="en-US" sz="30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QoS</a:t>
            </a:r>
            <a:r>
              <a:rPr lang="en-US" sz="30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p>
          <a:p>
            <a:pPr algn="l">
              <a:lnSpc>
                <a:spcPct val="145000"/>
              </a:lnSpc>
              <a:buFont typeface="Arial" pitchFamily="34" charset="0"/>
              <a:buChar char="•"/>
            </a:pPr>
            <a:r>
              <a:rPr lang="en-US" sz="3000" dirty="0" smtClean="0">
                <a:solidFill>
                  <a:schemeClr val="tx1"/>
                </a:solidFill>
                <a:latin typeface="Times New Roman" pitchFamily="18" charset="0"/>
                <a:cs typeface="Times New Roman" pitchFamily="18" charset="0"/>
              </a:rPr>
              <a:t>The Internet is currently providing an acceptable </a:t>
            </a:r>
            <a:r>
              <a:rPr lang="en-US" sz="3000" dirty="0" smtClean="0">
                <a:solidFill>
                  <a:srgbClr val="FF0000"/>
                </a:solidFill>
                <a:latin typeface="Times New Roman" pitchFamily="18" charset="0"/>
                <a:cs typeface="Times New Roman" pitchFamily="18" charset="0"/>
              </a:rPr>
              <a:t>level of fault tolerance and scalability for its users.</a:t>
            </a:r>
            <a:r>
              <a:rPr lang="en-US" sz="3000" dirty="0" smtClean="0">
                <a:solidFill>
                  <a:schemeClr val="tx1"/>
                </a:solidFill>
                <a:latin typeface="Times New Roman" pitchFamily="18" charset="0"/>
                <a:cs typeface="Times New Roman" pitchFamily="18" charset="0"/>
              </a:rPr>
              <a:t> </a:t>
            </a:r>
          </a:p>
          <a:p>
            <a:pPr algn="l">
              <a:lnSpc>
                <a:spcPct val="145000"/>
              </a:lnSpc>
              <a:buFont typeface="Arial" pitchFamily="34" charset="0"/>
              <a:buChar char="•"/>
            </a:pPr>
            <a:r>
              <a:rPr lang="en-US" sz="3000" dirty="0" smtClean="0">
                <a:solidFill>
                  <a:schemeClr val="tx1"/>
                </a:solidFill>
                <a:latin typeface="Times New Roman" pitchFamily="18" charset="0"/>
                <a:cs typeface="Times New Roman" pitchFamily="18" charset="0"/>
              </a:rPr>
              <a:t>But new applications available to users over internetworks create </a:t>
            </a:r>
            <a:r>
              <a:rPr lang="en-US" sz="3000" dirty="0" smtClean="0">
                <a:solidFill>
                  <a:srgbClr val="FF0000"/>
                </a:solidFill>
                <a:latin typeface="Times New Roman" pitchFamily="18" charset="0"/>
                <a:cs typeface="Times New Roman" pitchFamily="18" charset="0"/>
              </a:rPr>
              <a:t>higher expectations for the quality of the delivered services. </a:t>
            </a:r>
          </a:p>
          <a:p>
            <a:pPr algn="l">
              <a:lnSpc>
                <a:spcPct val="145000"/>
              </a:lnSpc>
              <a:buFont typeface="Arial" pitchFamily="34" charset="0"/>
              <a:buChar char="•"/>
            </a:pPr>
            <a:r>
              <a:rPr lang="en-US" sz="3000" dirty="0" smtClean="0">
                <a:solidFill>
                  <a:srgbClr val="FF0000"/>
                </a:solidFill>
                <a:latin typeface="Times New Roman" pitchFamily="18" charset="0"/>
                <a:cs typeface="Times New Roman" pitchFamily="18" charset="0"/>
              </a:rPr>
              <a:t>Voice and live video transmissions require a level of consistent quality </a:t>
            </a:r>
            <a:r>
              <a:rPr lang="en-US" sz="3000" dirty="0" smtClean="0">
                <a:solidFill>
                  <a:schemeClr val="tx1"/>
                </a:solidFill>
                <a:latin typeface="Times New Roman" pitchFamily="18" charset="0"/>
                <a:cs typeface="Times New Roman" pitchFamily="18" charset="0"/>
              </a:rPr>
              <a:t>and uninterrupted delivery that was not necessary for traditional computer applications. </a:t>
            </a:r>
          </a:p>
          <a:p>
            <a:pPr algn="l">
              <a:lnSpc>
                <a:spcPct val="145000"/>
              </a:lnSpc>
              <a:buFont typeface="Arial" pitchFamily="34" charset="0"/>
              <a:buChar char="•"/>
            </a:pPr>
            <a:r>
              <a:rPr lang="en-US" sz="3000" dirty="0" smtClean="0">
                <a:solidFill>
                  <a:schemeClr val="tx1"/>
                </a:solidFill>
                <a:latin typeface="Times New Roman" pitchFamily="18" charset="0"/>
                <a:cs typeface="Times New Roman" pitchFamily="18" charset="0"/>
              </a:rPr>
              <a:t>Quality of these services is measured against the quality of experiencing the same audio or video presentation in person. </a:t>
            </a:r>
          </a:p>
          <a:p>
            <a:pPr algn="l">
              <a:lnSpc>
                <a:spcPct val="145000"/>
              </a:lnSpc>
              <a:buFont typeface="Arial" pitchFamily="34" charset="0"/>
              <a:buChar char="•"/>
            </a:pPr>
            <a:r>
              <a:rPr lang="en-US" sz="3000" dirty="0" smtClean="0">
                <a:solidFill>
                  <a:schemeClr val="tx1"/>
                </a:solidFill>
                <a:latin typeface="Times New Roman" pitchFamily="18" charset="0"/>
                <a:cs typeface="Times New Roman" pitchFamily="18" charset="0"/>
              </a:rPr>
              <a:t>Traditional voice and video networks are designed to support a single type of transmission, and are therefore able to produce an acceptable level of quality.</a:t>
            </a:r>
          </a:p>
          <a:p>
            <a:pPr algn="l">
              <a:lnSpc>
                <a:spcPct val="145000"/>
              </a:lnSpc>
              <a:buFont typeface="Arial" pitchFamily="34" charset="0"/>
              <a:buChar char="•"/>
            </a:pPr>
            <a:r>
              <a:rPr lang="en-US" sz="3000" dirty="0" smtClean="0">
                <a:solidFill>
                  <a:schemeClr val="tx1"/>
                </a:solidFill>
                <a:latin typeface="Times New Roman" pitchFamily="18" charset="0"/>
                <a:cs typeface="Times New Roman" pitchFamily="18" charset="0"/>
              </a:rPr>
              <a:t> New requirements to support this quality of service over a converged network are changing the way network architectures are designed and implemented.</a:t>
            </a: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19</a:t>
            </a:fld>
            <a:endParaRPr lang="en-US"/>
          </a:p>
        </p:txBody>
      </p:sp>
      <p:sp>
        <p:nvSpPr>
          <p:cNvPr id="5" name="Date Placeholder 4"/>
          <p:cNvSpPr>
            <a:spLocks noGrp="1"/>
          </p:cNvSpPr>
          <p:nvPr>
            <p:ph type="dt" sz="half" idx="10"/>
          </p:nvPr>
        </p:nvSpPr>
        <p:spPr/>
        <p:txBody>
          <a:bodyPr/>
          <a:lstStyle/>
          <a:p>
            <a:fld id="{6610A40E-C4FA-4E7E-B6F9-43D7C86D027C}"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1.1 </a:t>
            </a: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What is communication</a:t>
            </a:r>
            <a:endParaRPr lang="en-US" dirty="0"/>
          </a:p>
        </p:txBody>
      </p:sp>
      <p:sp>
        <p:nvSpPr>
          <p:cNvPr id="3" name="Content Placeholder 2"/>
          <p:cNvSpPr>
            <a:spLocks noGrp="1"/>
          </p:cNvSpPr>
          <p:nvPr>
            <p:ph idx="1"/>
          </p:nvPr>
        </p:nvSpPr>
        <p:spPr>
          <a:xfrm>
            <a:off x="457200" y="1143000"/>
            <a:ext cx="8229600" cy="4983163"/>
          </a:xfrm>
        </p:spPr>
        <p:txBody>
          <a:bodyPr>
            <a:normAutofit fontScale="32500" lnSpcReduction="20000"/>
          </a:bodyPr>
          <a:lstStyle/>
          <a:p>
            <a:pPr>
              <a:lnSpc>
                <a:spcPct val="140000"/>
              </a:lnSpc>
            </a:pPr>
            <a:r>
              <a:rPr lang="en-US" sz="4600" dirty="0">
                <a:latin typeface="Times New Roman" pitchFamily="18" charset="0"/>
                <a:cs typeface="Times New Roman" pitchFamily="18" charset="0"/>
              </a:rPr>
              <a:t>Communication is simply </a:t>
            </a:r>
            <a:r>
              <a:rPr lang="en-US" sz="4600" dirty="0">
                <a:solidFill>
                  <a:srgbClr val="FF0000"/>
                </a:solidFill>
                <a:latin typeface="Times New Roman" pitchFamily="18" charset="0"/>
                <a:cs typeface="Times New Roman" pitchFamily="18" charset="0"/>
              </a:rPr>
              <a:t>the act of transferring information from one place to another.</a:t>
            </a:r>
          </a:p>
          <a:p>
            <a:pPr>
              <a:lnSpc>
                <a:spcPct val="140000"/>
              </a:lnSpc>
            </a:pPr>
            <a:r>
              <a:rPr lang="en-US" sz="4600" dirty="0">
                <a:latin typeface="Times New Roman" pitchFamily="18" charset="0"/>
                <a:cs typeface="Times New Roman" pitchFamily="18" charset="0"/>
              </a:rPr>
              <a:t>Although this is a simple definition, when </a:t>
            </a:r>
            <a:r>
              <a:rPr lang="en-US" sz="4600" dirty="0">
                <a:solidFill>
                  <a:srgbClr val="FF0000"/>
                </a:solidFill>
                <a:latin typeface="Times New Roman" pitchFamily="18" charset="0"/>
                <a:cs typeface="Times New Roman" pitchFamily="18" charset="0"/>
              </a:rPr>
              <a:t>we think about how we may communicate </a:t>
            </a:r>
            <a:r>
              <a:rPr lang="en-US" sz="4600" dirty="0">
                <a:latin typeface="Times New Roman" pitchFamily="18" charset="0"/>
                <a:cs typeface="Times New Roman" pitchFamily="18" charset="0"/>
              </a:rPr>
              <a:t>the subject becomes a lot more complex.</a:t>
            </a:r>
          </a:p>
          <a:p>
            <a:pPr>
              <a:lnSpc>
                <a:spcPct val="140000"/>
              </a:lnSpc>
            </a:pPr>
            <a:r>
              <a:rPr lang="en-US" sz="4600" dirty="0">
                <a:latin typeface="Times New Roman" pitchFamily="18" charset="0"/>
                <a:cs typeface="Times New Roman" pitchFamily="18" charset="0"/>
              </a:rPr>
              <a:t> There are various categories of communication and more than one may occur at any time. </a:t>
            </a:r>
          </a:p>
          <a:p>
            <a:pPr>
              <a:lnSpc>
                <a:spcPct val="140000"/>
              </a:lnSpc>
            </a:pPr>
            <a:r>
              <a:rPr lang="en-US" sz="4600" dirty="0">
                <a:latin typeface="Times New Roman" pitchFamily="18" charset="0"/>
                <a:cs typeface="Times New Roman" pitchFamily="18" charset="0"/>
              </a:rPr>
              <a:t>The different categories of communication are:</a:t>
            </a:r>
          </a:p>
          <a:p>
            <a:pPr lvl="1">
              <a:lnSpc>
                <a:spcPct val="140000"/>
              </a:lnSpc>
              <a:buFont typeface="Arial" pitchFamily="34" charset="0"/>
              <a:buChar char="•"/>
            </a:pPr>
            <a:r>
              <a:rPr lang="en-US" sz="4500" b="1" dirty="0">
                <a:latin typeface="Times New Roman" pitchFamily="18" charset="0"/>
                <a:cs typeface="Times New Roman" pitchFamily="18" charset="0"/>
              </a:rPr>
              <a:t>Spoken </a:t>
            </a:r>
            <a:r>
              <a:rPr lang="en-US" sz="4500" dirty="0">
                <a:latin typeface="Times New Roman" pitchFamily="18" charset="0"/>
                <a:cs typeface="Times New Roman" pitchFamily="18" charset="0"/>
              </a:rPr>
              <a:t>or verbal communication: </a:t>
            </a:r>
          </a:p>
          <a:p>
            <a:pPr lvl="2">
              <a:lnSpc>
                <a:spcPct val="140000"/>
              </a:lnSpc>
            </a:pPr>
            <a:r>
              <a:rPr lang="en-US" sz="4500" dirty="0">
                <a:solidFill>
                  <a:srgbClr val="FF0000"/>
                </a:solidFill>
                <a:latin typeface="Times New Roman" pitchFamily="18" charset="0"/>
                <a:cs typeface="Times New Roman" pitchFamily="18" charset="0"/>
              </a:rPr>
              <a:t>face-to-face, telephone, radio or television or other media.</a:t>
            </a:r>
          </a:p>
          <a:p>
            <a:pPr lvl="1">
              <a:lnSpc>
                <a:spcPct val="140000"/>
              </a:lnSpc>
              <a:buFont typeface="Arial" pitchFamily="34" charset="0"/>
              <a:buChar char="•"/>
            </a:pPr>
            <a:r>
              <a:rPr lang="en-US" sz="4500" b="1" dirty="0">
                <a:latin typeface="Times New Roman" pitchFamily="18" charset="0"/>
                <a:cs typeface="Times New Roman" pitchFamily="18" charset="0"/>
              </a:rPr>
              <a:t>Non-verbal communication: </a:t>
            </a:r>
          </a:p>
          <a:p>
            <a:pPr lvl="2">
              <a:lnSpc>
                <a:spcPct val="140000"/>
              </a:lnSpc>
            </a:pPr>
            <a:r>
              <a:rPr lang="en-US" sz="4500" dirty="0">
                <a:solidFill>
                  <a:srgbClr val="FF0000"/>
                </a:solidFill>
                <a:latin typeface="Times New Roman" pitchFamily="18" charset="0"/>
                <a:cs typeface="Times New Roman" pitchFamily="18" charset="0"/>
              </a:rPr>
              <a:t>body language, gestures, how we dress or act – even our scent.</a:t>
            </a:r>
          </a:p>
          <a:p>
            <a:pPr lvl="1">
              <a:lnSpc>
                <a:spcPct val="140000"/>
              </a:lnSpc>
              <a:buFont typeface="Arial" pitchFamily="34" charset="0"/>
              <a:buChar char="•"/>
            </a:pPr>
            <a:r>
              <a:rPr lang="en-US" sz="4500" b="1" dirty="0">
                <a:latin typeface="Times New Roman" pitchFamily="18" charset="0"/>
                <a:cs typeface="Times New Roman" pitchFamily="18" charset="0"/>
              </a:rPr>
              <a:t>Written communication</a:t>
            </a:r>
          </a:p>
          <a:p>
            <a:pPr lvl="2">
              <a:lnSpc>
                <a:spcPct val="140000"/>
              </a:lnSpc>
            </a:pPr>
            <a:r>
              <a:rPr lang="en-US" sz="4500" b="1" dirty="0">
                <a:latin typeface="Times New Roman" pitchFamily="18" charset="0"/>
                <a:cs typeface="Times New Roman" pitchFamily="18" charset="0"/>
              </a:rPr>
              <a:t> </a:t>
            </a:r>
            <a:r>
              <a:rPr lang="en-US" sz="4500" b="1" dirty="0">
                <a:solidFill>
                  <a:srgbClr val="FF0000"/>
                </a:solidFill>
                <a:latin typeface="Times New Roman" pitchFamily="18" charset="0"/>
                <a:cs typeface="Times New Roman" pitchFamily="18" charset="0"/>
              </a:rPr>
              <a:t>letters, e-mails, books, magazines, the Internet or via other media.</a:t>
            </a:r>
          </a:p>
          <a:p>
            <a:pPr lvl="1">
              <a:lnSpc>
                <a:spcPct val="140000"/>
              </a:lnSpc>
              <a:buFont typeface="Arial" pitchFamily="34" charset="0"/>
              <a:buChar char="•"/>
            </a:pPr>
            <a:r>
              <a:rPr lang="en-US" sz="4500" b="1" dirty="0">
                <a:latin typeface="Times New Roman" pitchFamily="18" charset="0"/>
                <a:cs typeface="Times New Roman" pitchFamily="18" charset="0"/>
              </a:rPr>
              <a:t>Visualizations</a:t>
            </a:r>
            <a:r>
              <a:rPr lang="en-US" sz="4500" dirty="0">
                <a:latin typeface="Times New Roman" pitchFamily="18" charset="0"/>
                <a:cs typeface="Times New Roman" pitchFamily="18" charset="0"/>
              </a:rPr>
              <a:t>: </a:t>
            </a:r>
          </a:p>
          <a:p>
            <a:pPr lvl="2">
              <a:lnSpc>
                <a:spcPct val="140000"/>
              </a:lnSpc>
            </a:pPr>
            <a:r>
              <a:rPr lang="en-US" sz="4100" dirty="0">
                <a:solidFill>
                  <a:srgbClr val="FF0000"/>
                </a:solidFill>
                <a:latin typeface="Times New Roman" pitchFamily="18" charset="0"/>
                <a:cs typeface="Times New Roman" pitchFamily="18" charset="0"/>
              </a:rPr>
              <a:t>graphs, charts, maps, logos and other visualizations can communicate messages</a:t>
            </a:r>
            <a:r>
              <a:rPr lang="en-US" sz="4100" dirty="0">
                <a:latin typeface="Times New Roman" pitchFamily="18" charset="0"/>
                <a:cs typeface="Times New Roman" pitchFamily="18" charset="0"/>
              </a:rPr>
              <a:t>.</a:t>
            </a:r>
            <a:r>
              <a:rPr lang="en-US" sz="4100" dirty="0"/>
              <a:t/>
            </a:r>
            <a:br>
              <a:rPr lang="en-US" sz="4100" dirty="0"/>
            </a:br>
            <a:endParaRPr lang="en-US" sz="1600" dirty="0"/>
          </a:p>
          <a:p>
            <a:pPr lvl="1">
              <a:lnSpc>
                <a:spcPct val="130000"/>
              </a:lnSpc>
              <a:buFont typeface="Arial" pitchFamily="34" charset="0"/>
              <a:buChar char="•"/>
            </a:pPr>
            <a:endParaRPr lang="en-US" sz="3300" dirty="0">
              <a:solidFill>
                <a:srgbClr val="FF0000"/>
              </a:solidFill>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2</a:t>
            </a:fld>
            <a:endParaRPr lang="en-US"/>
          </a:p>
        </p:txBody>
      </p:sp>
    </p:spTree>
    <p:extLst>
      <p:ext uri="{BB962C8B-B14F-4D97-AF65-F5344CB8AC3E}">
        <p14:creationId xmlns:p14="http://schemas.microsoft.com/office/powerpoint/2010/main" val="388044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fontScale="62500" lnSpcReduction="20000"/>
          </a:bodyPr>
          <a:lstStyle/>
          <a:p>
            <a:pPr algn="l"/>
            <a:r>
              <a:rPr lang="en-US" sz="3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Security</a:t>
            </a:r>
          </a:p>
          <a:p>
            <a:pPr algn="l">
              <a:lnSpc>
                <a:spcPct val="140000"/>
              </a:lnSpc>
              <a:buFont typeface="Arial" pitchFamily="34" charset="0"/>
              <a:buChar char="•"/>
            </a:pPr>
            <a:r>
              <a:rPr lang="en-US" sz="3300" dirty="0" smtClean="0">
                <a:solidFill>
                  <a:schemeClr val="tx1"/>
                </a:solidFill>
                <a:latin typeface="Times New Roman" pitchFamily="18" charset="0"/>
                <a:cs typeface="Times New Roman" pitchFamily="18" charset="0"/>
              </a:rPr>
              <a:t>The Internet has evolved from a </a:t>
            </a:r>
            <a:r>
              <a:rPr lang="en-US" sz="3300" dirty="0" smtClean="0">
                <a:solidFill>
                  <a:srgbClr val="FF0000"/>
                </a:solidFill>
                <a:latin typeface="Times New Roman" pitchFamily="18" charset="0"/>
                <a:cs typeface="Times New Roman" pitchFamily="18" charset="0"/>
              </a:rPr>
              <a:t>tightly controlled internetwork of educational and government organizations</a:t>
            </a:r>
            <a:r>
              <a:rPr lang="en-US" sz="3300" dirty="0" smtClean="0">
                <a:solidFill>
                  <a:schemeClr val="tx1"/>
                </a:solidFill>
                <a:latin typeface="Times New Roman" pitchFamily="18" charset="0"/>
                <a:cs typeface="Times New Roman" pitchFamily="18" charset="0"/>
              </a:rPr>
              <a:t> to a </a:t>
            </a:r>
            <a:r>
              <a:rPr lang="en-US" sz="3300" dirty="0" smtClean="0">
                <a:solidFill>
                  <a:srgbClr val="FF0000"/>
                </a:solidFill>
                <a:latin typeface="Times New Roman" pitchFamily="18" charset="0"/>
                <a:cs typeface="Times New Roman" pitchFamily="18" charset="0"/>
              </a:rPr>
              <a:t>widely accessible means for transmission of business and personal communications. </a:t>
            </a:r>
          </a:p>
          <a:p>
            <a:pPr algn="l">
              <a:lnSpc>
                <a:spcPct val="140000"/>
              </a:lnSpc>
              <a:buFont typeface="Arial" pitchFamily="34" charset="0"/>
              <a:buChar char="•"/>
            </a:pPr>
            <a:r>
              <a:rPr lang="en-US" sz="3300" dirty="0" smtClean="0">
                <a:solidFill>
                  <a:schemeClr val="tx1"/>
                </a:solidFill>
                <a:latin typeface="Times New Roman" pitchFamily="18" charset="0"/>
                <a:cs typeface="Times New Roman" pitchFamily="18" charset="0"/>
              </a:rPr>
              <a:t>As a result, the </a:t>
            </a:r>
            <a:r>
              <a:rPr lang="en-US" sz="3300" dirty="0" smtClean="0">
                <a:solidFill>
                  <a:srgbClr val="FF0000"/>
                </a:solidFill>
                <a:latin typeface="Times New Roman" pitchFamily="18" charset="0"/>
                <a:cs typeface="Times New Roman" pitchFamily="18" charset="0"/>
              </a:rPr>
              <a:t>security requirements of the network have changed</a:t>
            </a:r>
            <a:r>
              <a:rPr lang="en-US" sz="3300" dirty="0" smtClean="0">
                <a:solidFill>
                  <a:schemeClr val="tx1"/>
                </a:solidFill>
                <a:latin typeface="Times New Roman" pitchFamily="18" charset="0"/>
                <a:cs typeface="Times New Roman" pitchFamily="18" charset="0"/>
              </a:rPr>
              <a:t>. </a:t>
            </a:r>
          </a:p>
          <a:p>
            <a:pPr algn="l">
              <a:lnSpc>
                <a:spcPct val="140000"/>
              </a:lnSpc>
              <a:buFont typeface="Arial" pitchFamily="34" charset="0"/>
              <a:buChar char="•"/>
            </a:pPr>
            <a:r>
              <a:rPr lang="en-US" sz="3300" dirty="0" smtClean="0">
                <a:solidFill>
                  <a:schemeClr val="tx1"/>
                </a:solidFill>
                <a:latin typeface="Times New Roman" pitchFamily="18" charset="0"/>
                <a:cs typeface="Times New Roman" pitchFamily="18" charset="0"/>
              </a:rPr>
              <a:t>The security and privacy expectations that result from the use of internetworks to exchange confidential and business critical information exceed what the current architecture can deliver.</a:t>
            </a:r>
          </a:p>
          <a:p>
            <a:pPr algn="l">
              <a:lnSpc>
                <a:spcPct val="140000"/>
              </a:lnSpc>
              <a:buFont typeface="Arial" pitchFamily="34" charset="0"/>
              <a:buChar char="•"/>
            </a:pPr>
            <a:r>
              <a:rPr lang="en-US" sz="3300" dirty="0" smtClean="0">
                <a:solidFill>
                  <a:schemeClr val="tx1"/>
                </a:solidFill>
                <a:latin typeface="Times New Roman" pitchFamily="18" charset="0"/>
                <a:cs typeface="Times New Roman" pitchFamily="18" charset="0"/>
              </a:rPr>
              <a:t>Rapid expansion in communication areas that were not served by traditional data networks is increasing the need to embed security into the network architecture. </a:t>
            </a:r>
          </a:p>
          <a:p>
            <a:pPr algn="l">
              <a:lnSpc>
                <a:spcPct val="140000"/>
              </a:lnSpc>
              <a:buFont typeface="Arial" pitchFamily="34" charset="0"/>
              <a:buChar char="•"/>
            </a:pPr>
            <a:r>
              <a:rPr lang="en-US" sz="3300" dirty="0" smtClean="0">
                <a:solidFill>
                  <a:schemeClr val="tx1"/>
                </a:solidFill>
                <a:latin typeface="Times New Roman" pitchFamily="18" charset="0"/>
                <a:cs typeface="Times New Roman" pitchFamily="18" charset="0"/>
              </a:rPr>
              <a:t>As a result, much effort is being devoted to this area of research and development. </a:t>
            </a:r>
          </a:p>
          <a:p>
            <a:pPr algn="l">
              <a:lnSpc>
                <a:spcPct val="140000"/>
              </a:lnSpc>
              <a:buFont typeface="Arial" pitchFamily="34" charset="0"/>
              <a:buChar char="•"/>
            </a:pPr>
            <a:r>
              <a:rPr lang="en-US" sz="3300" dirty="0" smtClean="0">
                <a:solidFill>
                  <a:schemeClr val="tx1"/>
                </a:solidFill>
                <a:latin typeface="Times New Roman" pitchFamily="18" charset="0"/>
                <a:cs typeface="Times New Roman" pitchFamily="18" charset="0"/>
              </a:rPr>
              <a:t>In the meantime, many tools and procedures are being implemented to combat inherent security flaws in the network architecture.</a:t>
            </a:r>
          </a:p>
          <a:p>
            <a:endParaRPr lang="en-US" dirty="0"/>
          </a:p>
        </p:txBody>
      </p:sp>
      <p:sp>
        <p:nvSpPr>
          <p:cNvPr id="4" name="Slide Number Placeholder 3"/>
          <p:cNvSpPr>
            <a:spLocks noGrp="1"/>
          </p:cNvSpPr>
          <p:nvPr>
            <p:ph type="sldNum" sz="quarter" idx="12"/>
          </p:nvPr>
        </p:nvSpPr>
        <p:spPr/>
        <p:txBody>
          <a:bodyPr/>
          <a:lstStyle/>
          <a:p>
            <a:fld id="{0722E267-9AE9-45D0-9960-B909970298A9}" type="slidenum">
              <a:rPr lang="en-US" smtClean="0"/>
              <a:pPr/>
              <a:t>20</a:t>
            </a:fld>
            <a:endParaRPr lang="en-US"/>
          </a:p>
        </p:txBody>
      </p:sp>
      <p:sp>
        <p:nvSpPr>
          <p:cNvPr id="5" name="Date Placeholder 4"/>
          <p:cNvSpPr>
            <a:spLocks noGrp="1"/>
          </p:cNvSpPr>
          <p:nvPr>
            <p:ph type="dt" sz="half" idx="10"/>
          </p:nvPr>
        </p:nvSpPr>
        <p:spPr/>
        <p:txBody>
          <a:bodyPr/>
          <a:lstStyle/>
          <a:p>
            <a:fld id="{7B97F56B-5BEC-4B1B-A8AD-AB0D0C2BC769}"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685800"/>
          </a:xfrm>
        </p:spPr>
        <p:txBody>
          <a:bodyPr>
            <a:normAutofit/>
          </a:bodyPr>
          <a:lstStyle/>
          <a:p>
            <a:pPr algn="l"/>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A Fault Tolerant Network Architecture</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914400"/>
            <a:ext cx="8839200" cy="5562600"/>
          </a:xfrm>
        </p:spPr>
        <p:txBody>
          <a:bodyPr>
            <a:normAutofit/>
          </a:bodyPr>
          <a:lstStyle/>
          <a:p>
            <a:pPr algn="l">
              <a:lnSpc>
                <a:spcPct val="150000"/>
              </a:lnSpc>
              <a:buFont typeface="Arial" pitchFamily="34" charset="0"/>
              <a:buChar char="•"/>
            </a:pPr>
            <a:r>
              <a:rPr lang="en-US" sz="2300" dirty="0" smtClean="0">
                <a:solidFill>
                  <a:schemeClr val="tx1"/>
                </a:solidFill>
                <a:latin typeface="Times New Roman" pitchFamily="18" charset="0"/>
                <a:cs typeface="Times New Roman" pitchFamily="18" charset="0"/>
              </a:rPr>
              <a:t>The Internet, in its early inception, was the result of research funded by the </a:t>
            </a:r>
            <a:r>
              <a:rPr lang="en-US" sz="2300" dirty="0" smtClean="0">
                <a:solidFill>
                  <a:srgbClr val="FF0000"/>
                </a:solidFill>
                <a:latin typeface="Times New Roman" pitchFamily="18" charset="0"/>
                <a:cs typeface="Times New Roman" pitchFamily="18" charset="0"/>
              </a:rPr>
              <a:t>United States Department of Defense</a:t>
            </a:r>
            <a:r>
              <a:rPr lang="en-US" sz="2300" dirty="0" smtClean="0">
                <a:solidFill>
                  <a:schemeClr val="tx1"/>
                </a:solidFill>
                <a:latin typeface="Times New Roman" pitchFamily="18" charset="0"/>
                <a:cs typeface="Times New Roman" pitchFamily="18" charset="0"/>
              </a:rPr>
              <a:t> (</a:t>
            </a:r>
            <a:r>
              <a:rPr lang="en-US" sz="2300" dirty="0" err="1" smtClean="0">
                <a:solidFill>
                  <a:schemeClr val="tx1"/>
                </a:solidFill>
                <a:latin typeface="Times New Roman" pitchFamily="18" charset="0"/>
                <a:cs typeface="Times New Roman" pitchFamily="18" charset="0"/>
              </a:rPr>
              <a:t>DoD</a:t>
            </a:r>
            <a:r>
              <a:rPr lang="en-US" sz="2300" dirty="0" smtClean="0">
                <a:solidFill>
                  <a:schemeClr val="tx1"/>
                </a:solidFill>
                <a:latin typeface="Times New Roman" pitchFamily="18" charset="0"/>
                <a:cs typeface="Times New Roman" pitchFamily="18" charset="0"/>
              </a:rPr>
              <a:t>).</a:t>
            </a:r>
          </a:p>
          <a:p>
            <a:pPr algn="l">
              <a:lnSpc>
                <a:spcPct val="150000"/>
              </a:lnSpc>
              <a:buFont typeface="Arial" pitchFamily="34" charset="0"/>
              <a:buChar char="•"/>
            </a:pPr>
            <a:r>
              <a:rPr lang="en-US" sz="2300" dirty="0" smtClean="0">
                <a:solidFill>
                  <a:schemeClr val="tx1"/>
                </a:solidFill>
                <a:latin typeface="Times New Roman" pitchFamily="18" charset="0"/>
                <a:cs typeface="Times New Roman" pitchFamily="18" charset="0"/>
              </a:rPr>
              <a:t> Its primary goal was to </a:t>
            </a:r>
            <a:r>
              <a:rPr lang="en-US" sz="2300" dirty="0" smtClean="0">
                <a:solidFill>
                  <a:srgbClr val="FF0000"/>
                </a:solidFill>
                <a:latin typeface="Times New Roman" pitchFamily="18" charset="0"/>
                <a:cs typeface="Times New Roman" pitchFamily="18" charset="0"/>
              </a:rPr>
              <a:t>have a communications medium that could withstand the destruction</a:t>
            </a:r>
            <a:r>
              <a:rPr lang="en-US" sz="2300" dirty="0" smtClean="0">
                <a:solidFill>
                  <a:schemeClr val="tx1"/>
                </a:solidFill>
                <a:latin typeface="Times New Roman" pitchFamily="18" charset="0"/>
                <a:cs typeface="Times New Roman" pitchFamily="18" charset="0"/>
              </a:rPr>
              <a:t> of numerous sites and transmission facilities without disruption of service.</a:t>
            </a:r>
          </a:p>
          <a:p>
            <a:pPr algn="l">
              <a:lnSpc>
                <a:spcPct val="150000"/>
              </a:lnSpc>
              <a:buFont typeface="Arial" pitchFamily="34" charset="0"/>
              <a:buChar char="•"/>
            </a:pPr>
            <a:r>
              <a:rPr lang="en-US" sz="2300" dirty="0" smtClean="0">
                <a:solidFill>
                  <a:schemeClr val="tx1"/>
                </a:solidFill>
                <a:latin typeface="Times New Roman" pitchFamily="18" charset="0"/>
                <a:cs typeface="Times New Roman" pitchFamily="18" charset="0"/>
              </a:rPr>
              <a:t>It only follows that fault tolerance was the focus of the effort of the initial internetwork design work.</a:t>
            </a:r>
          </a:p>
          <a:p>
            <a:pPr algn="l">
              <a:lnSpc>
                <a:spcPct val="150000"/>
              </a:lnSpc>
              <a:buFont typeface="Arial" pitchFamily="34" charset="0"/>
              <a:buChar char="•"/>
            </a:pPr>
            <a:r>
              <a:rPr lang="en-US" sz="2300" dirty="0" smtClean="0">
                <a:solidFill>
                  <a:schemeClr val="tx1"/>
                </a:solidFill>
                <a:latin typeface="Times New Roman" pitchFamily="18" charset="0"/>
                <a:cs typeface="Times New Roman" pitchFamily="18" charset="0"/>
              </a:rPr>
              <a:t> Early network researchers looked at the existing communication networks, </a:t>
            </a:r>
            <a:r>
              <a:rPr lang="en-US" sz="2300" dirty="0" smtClean="0">
                <a:solidFill>
                  <a:srgbClr val="FF0000"/>
                </a:solidFill>
                <a:latin typeface="Times New Roman" pitchFamily="18" charset="0"/>
                <a:cs typeface="Times New Roman" pitchFamily="18" charset="0"/>
              </a:rPr>
              <a:t>which were primarily for the transmission of voice traffic</a:t>
            </a:r>
            <a:r>
              <a:rPr lang="en-US" sz="2300" dirty="0" smtClean="0">
                <a:solidFill>
                  <a:schemeClr val="tx1"/>
                </a:solidFill>
                <a:latin typeface="Times New Roman" pitchFamily="18" charset="0"/>
                <a:cs typeface="Times New Roman" pitchFamily="18" charset="0"/>
              </a:rPr>
              <a:t>, to determine </a:t>
            </a:r>
            <a:r>
              <a:rPr lang="en-US" sz="2300" dirty="0" smtClean="0">
                <a:solidFill>
                  <a:srgbClr val="FF0000"/>
                </a:solidFill>
                <a:latin typeface="Times New Roman" pitchFamily="18" charset="0"/>
                <a:cs typeface="Times New Roman" pitchFamily="18" charset="0"/>
              </a:rPr>
              <a:t>what could be done to improve the fault tolerance level</a:t>
            </a:r>
            <a:r>
              <a:rPr lang="en-US" sz="2300" dirty="0" smtClean="0">
                <a:solidFill>
                  <a:schemeClr val="tx1"/>
                </a:solidFill>
                <a:latin typeface="Times New Roman" pitchFamily="18" charset="0"/>
                <a:cs typeface="Times New Roman" pitchFamily="18" charset="0"/>
              </a:rPr>
              <a:t>. </a:t>
            </a:r>
          </a:p>
          <a:p>
            <a:pPr algn="l"/>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21</a:t>
            </a:fld>
            <a:endParaRPr lang="en-US"/>
          </a:p>
        </p:txBody>
      </p:sp>
      <p:sp>
        <p:nvSpPr>
          <p:cNvPr id="5" name="Date Placeholder 4"/>
          <p:cNvSpPr>
            <a:spLocks noGrp="1"/>
          </p:cNvSpPr>
          <p:nvPr>
            <p:ph type="dt" sz="half" idx="10"/>
          </p:nvPr>
        </p:nvSpPr>
        <p:spPr/>
        <p:txBody>
          <a:bodyPr/>
          <a:lstStyle/>
          <a:p>
            <a:fld id="{F9E581A3-89FC-4917-96B2-520B2DE86062}"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Circuit switching Vs </a:t>
            </a:r>
            <a:r>
              <a:rPr lang="en-US" dirty="0">
                <a:latin typeface="Times New Roman" panose="02020603050405020304" pitchFamily="18" charset="0"/>
                <a:cs typeface="Times New Roman" panose="02020603050405020304" pitchFamily="18" charset="0"/>
              </a:rPr>
              <a:t>packet switching networks.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WAN telecommunication system can be classified as circuit switching and packet switching networks.</a:t>
            </a:r>
          </a:p>
          <a:p>
            <a:r>
              <a:rPr lang="en-US" altLang="en-US" sz="2400" dirty="0"/>
              <a:t>Two different switching technologies</a:t>
            </a:r>
          </a:p>
          <a:p>
            <a:pPr lvl="1"/>
            <a:r>
              <a:rPr lang="en-US" altLang="en-US" dirty="0"/>
              <a:t>Circuit switching</a:t>
            </a:r>
          </a:p>
          <a:p>
            <a:pPr lvl="1"/>
            <a:r>
              <a:rPr lang="en-US" altLang="en-US" dirty="0"/>
              <a:t>Packet </a:t>
            </a:r>
            <a:r>
              <a:rPr lang="en-US" altLang="en-US" dirty="0" smtClean="0"/>
              <a:t>switching</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22</a:t>
            </a:fld>
            <a:endParaRPr lang="en-US"/>
          </a:p>
        </p:txBody>
      </p:sp>
    </p:spTree>
    <p:extLst>
      <p:ext uri="{BB962C8B-B14F-4D97-AF65-F5344CB8AC3E}">
        <p14:creationId xmlns:p14="http://schemas.microsoft.com/office/powerpoint/2010/main" val="129858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Circuit switching</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US" altLang="zh-CN" sz="2400" dirty="0">
                <a:ea typeface="SimSun" panose="02010600030101010101" pitchFamily="2" charset="-122"/>
              </a:rPr>
              <a:t>Circuit switching:</a:t>
            </a:r>
          </a:p>
          <a:p>
            <a:pPr lvl="1">
              <a:lnSpc>
                <a:spcPct val="80000"/>
              </a:lnSpc>
            </a:pPr>
            <a:r>
              <a:rPr lang="en-US" altLang="zh-CN" sz="2000" dirty="0">
                <a:ea typeface="SimSun" panose="02010600030101010101" pitchFamily="2" charset="-122"/>
              </a:rPr>
              <a:t>There is a d</a:t>
            </a:r>
            <a:r>
              <a:rPr lang="en-US" altLang="en-US" sz="2000" dirty="0"/>
              <a:t>edicated communication path between two stations (end-to-end)</a:t>
            </a:r>
            <a:endParaRPr lang="en-US" altLang="zh-CN" sz="2000" dirty="0">
              <a:ea typeface="SimSun" panose="02010600030101010101" pitchFamily="2" charset="-122"/>
            </a:endParaRPr>
          </a:p>
          <a:p>
            <a:pPr lvl="1">
              <a:lnSpc>
                <a:spcPct val="80000"/>
              </a:lnSpc>
            </a:pPr>
            <a:r>
              <a:rPr lang="en-US" altLang="zh-CN" sz="2000" dirty="0">
                <a:ea typeface="SimSun" panose="02010600030101010101" pitchFamily="2" charset="-122"/>
              </a:rPr>
              <a:t>The path is a connected sequence of links between network nodes. On each physical link, a logical channel is dedicated to the connection.</a:t>
            </a:r>
            <a:endParaRPr lang="en-US" altLang="en-US" sz="2000" dirty="0"/>
          </a:p>
          <a:p>
            <a:pPr>
              <a:lnSpc>
                <a:spcPct val="80000"/>
              </a:lnSpc>
            </a:pPr>
            <a:r>
              <a:rPr lang="en-US" altLang="zh-CN" sz="2400" dirty="0">
                <a:ea typeface="SimSun" panose="02010600030101010101" pitchFamily="2" charset="-122"/>
              </a:rPr>
              <a:t>Communication via circuit switching has t</a:t>
            </a:r>
            <a:r>
              <a:rPr lang="en-US" altLang="en-US" sz="2400" dirty="0"/>
              <a:t>hree phases</a:t>
            </a:r>
            <a:r>
              <a:rPr lang="en-US" altLang="zh-CN" sz="2400" dirty="0">
                <a:ea typeface="SimSun" panose="02010600030101010101" pitchFamily="2" charset="-122"/>
              </a:rPr>
              <a:t>:</a:t>
            </a:r>
            <a:endParaRPr lang="en-US" altLang="en-US" sz="2400" dirty="0"/>
          </a:p>
          <a:p>
            <a:pPr lvl="1">
              <a:lnSpc>
                <a:spcPct val="80000"/>
              </a:lnSpc>
            </a:pPr>
            <a:r>
              <a:rPr lang="en-US" altLang="en-US" sz="2000" dirty="0"/>
              <a:t>Circuit establishment (link by link)</a:t>
            </a:r>
            <a:endParaRPr lang="en-US" altLang="zh-CN" sz="2000" dirty="0">
              <a:ea typeface="SimSun" panose="02010600030101010101" pitchFamily="2" charset="-122"/>
            </a:endParaRPr>
          </a:p>
          <a:p>
            <a:pPr lvl="2">
              <a:lnSpc>
                <a:spcPct val="80000"/>
              </a:lnSpc>
            </a:pPr>
            <a:r>
              <a:rPr lang="en-US" altLang="zh-CN" sz="1800" dirty="0" smtClean="0">
                <a:ea typeface="SimSun" panose="02010600030101010101" pitchFamily="2" charset="-122"/>
              </a:rPr>
              <a:t> </a:t>
            </a:r>
            <a:r>
              <a:rPr lang="en-US" dirty="0"/>
              <a:t>Before any signals can be transmitted, an end-to-end</a:t>
            </a:r>
            <a:br>
              <a:rPr lang="en-US" dirty="0"/>
            </a:br>
            <a:r>
              <a:rPr lang="en-US" dirty="0"/>
              <a:t>(station-to-station) circuit must be established.</a:t>
            </a:r>
            <a:r>
              <a:rPr lang="en-US" sz="1800" dirty="0"/>
              <a:t> </a:t>
            </a:r>
            <a:endParaRPr lang="en-US" altLang="en-US" sz="1800" dirty="0"/>
          </a:p>
          <a:p>
            <a:pPr lvl="1">
              <a:lnSpc>
                <a:spcPct val="80000"/>
              </a:lnSpc>
            </a:pPr>
            <a:r>
              <a:rPr lang="en-US" altLang="en-US" sz="2000" dirty="0"/>
              <a:t>Data transfer</a:t>
            </a:r>
          </a:p>
          <a:p>
            <a:pPr lvl="1">
              <a:lnSpc>
                <a:spcPct val="80000"/>
              </a:lnSpc>
            </a:pPr>
            <a:r>
              <a:rPr lang="en-US" altLang="en-US" sz="2000" dirty="0"/>
              <a:t>Circuit disconnect</a:t>
            </a:r>
            <a:endParaRPr lang="en-US" altLang="zh-CN" sz="2000" dirty="0">
              <a:ea typeface="SimSun" panose="02010600030101010101" pitchFamily="2" charset="-122"/>
            </a:endParaRPr>
          </a:p>
          <a:p>
            <a:pPr lvl="2">
              <a:lnSpc>
                <a:spcPct val="80000"/>
              </a:lnSpc>
            </a:pPr>
            <a:r>
              <a:rPr lang="en-US" altLang="zh-CN" sz="1800" dirty="0">
                <a:ea typeface="SimSun" panose="02010600030101010101" pitchFamily="2" charset="-122"/>
              </a:rPr>
              <a:t>Deallocate the dedicated resources</a:t>
            </a:r>
            <a:endParaRPr lang="en-US" altLang="en-US" sz="1800" dirty="0"/>
          </a:p>
          <a:p>
            <a:pPr>
              <a:lnSpc>
                <a:spcPct val="80000"/>
              </a:lnSpc>
            </a:pPr>
            <a:r>
              <a:rPr lang="en-US" altLang="en-US" sz="2400" dirty="0"/>
              <a:t>The switches must know how to find the route to the destination and how to allocate bandwidth (channel) to establish </a:t>
            </a:r>
            <a:r>
              <a:rPr lang="en-US" altLang="zh-CN" sz="2400" dirty="0">
                <a:ea typeface="SimSun" panose="02010600030101010101" pitchFamily="2" charset="-122"/>
              </a:rPr>
              <a:t>a </a:t>
            </a:r>
            <a:r>
              <a:rPr lang="en-US" altLang="en-US" sz="2400" dirty="0"/>
              <a:t>connection.</a:t>
            </a:r>
            <a:endParaRPr lang="en-US" altLang="zh-CN" sz="2400" dirty="0">
              <a:ea typeface="SimSun" panose="02010600030101010101" pitchFamily="2" charset="-122"/>
            </a:endParaRPr>
          </a:p>
          <a:p>
            <a:endParaRPr lang="en-US" dirty="0"/>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23</a:t>
            </a:fld>
            <a:endParaRPr lang="en-US"/>
          </a:p>
        </p:txBody>
      </p:sp>
    </p:spTree>
    <p:extLst>
      <p:ext uri="{BB962C8B-B14F-4D97-AF65-F5344CB8AC3E}">
        <p14:creationId xmlns:p14="http://schemas.microsoft.com/office/powerpoint/2010/main" val="159284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Circuit switching</a:t>
            </a:r>
            <a:endParaRPr lang="en-US" dirty="0"/>
          </a:p>
        </p:txBody>
      </p:sp>
      <p:sp>
        <p:nvSpPr>
          <p:cNvPr id="3" name="Content Placeholder 2"/>
          <p:cNvSpPr>
            <a:spLocks noGrp="1"/>
          </p:cNvSpPr>
          <p:nvPr>
            <p:ph idx="1"/>
          </p:nvPr>
        </p:nvSpPr>
        <p:spPr/>
        <p:txBody>
          <a:bodyPr/>
          <a:lstStyle/>
          <a:p>
            <a:pPr>
              <a:lnSpc>
                <a:spcPct val="80000"/>
              </a:lnSpc>
            </a:pPr>
            <a:r>
              <a:rPr lang="en-US" altLang="en-US" sz="2400" dirty="0"/>
              <a:t>Inefficien</a:t>
            </a:r>
            <a:r>
              <a:rPr lang="en-US" altLang="zh-CN" sz="2400" dirty="0">
                <a:ea typeface="SimSun" panose="02010600030101010101" pitchFamily="2" charset="-122"/>
              </a:rPr>
              <a:t>cy</a:t>
            </a:r>
            <a:endParaRPr lang="en-US" altLang="en-US" sz="2400" dirty="0"/>
          </a:p>
          <a:p>
            <a:pPr lvl="1">
              <a:lnSpc>
                <a:spcPct val="80000"/>
              </a:lnSpc>
            </a:pPr>
            <a:r>
              <a:rPr lang="en-US" altLang="en-US" sz="2000" dirty="0"/>
              <a:t>Channel capacity is dedicated for the whole duration of a connection</a:t>
            </a:r>
          </a:p>
          <a:p>
            <a:pPr lvl="1">
              <a:lnSpc>
                <a:spcPct val="80000"/>
              </a:lnSpc>
            </a:pPr>
            <a:r>
              <a:rPr lang="en-US" altLang="en-US" sz="2000" dirty="0"/>
              <a:t>If no data, capacity is wasted</a:t>
            </a:r>
          </a:p>
          <a:p>
            <a:pPr>
              <a:lnSpc>
                <a:spcPct val="80000"/>
              </a:lnSpc>
            </a:pPr>
            <a:r>
              <a:rPr lang="en-US" altLang="zh-CN" sz="2400" dirty="0">
                <a:ea typeface="SimSun" panose="02010600030101010101" pitchFamily="2" charset="-122"/>
              </a:rPr>
              <a:t>Delay</a:t>
            </a:r>
          </a:p>
          <a:p>
            <a:pPr lvl="1">
              <a:lnSpc>
                <a:spcPct val="80000"/>
              </a:lnSpc>
            </a:pPr>
            <a:r>
              <a:rPr lang="en-US" altLang="zh-CN" sz="2000" dirty="0">
                <a:ea typeface="SimSun" panose="02010600030101010101" pitchFamily="2" charset="-122"/>
              </a:rPr>
              <a:t>Long initial delay: circuit establishment </a:t>
            </a:r>
            <a:r>
              <a:rPr lang="en-US" altLang="en-US" sz="2000" dirty="0"/>
              <a:t>takes </a:t>
            </a:r>
            <a:r>
              <a:rPr lang="en-US" altLang="en-US" sz="2000" dirty="0" smtClean="0"/>
              <a:t>time</a:t>
            </a:r>
            <a:endParaRPr lang="en-US" altLang="en-US" sz="2000" dirty="0"/>
          </a:p>
          <a:p>
            <a:pPr>
              <a:lnSpc>
                <a:spcPct val="80000"/>
              </a:lnSpc>
            </a:pPr>
            <a:r>
              <a:rPr lang="en-US" altLang="en-US" sz="2400" dirty="0"/>
              <a:t>Developed for voice traffic (public telephone network) but can also applied to data traffic.</a:t>
            </a:r>
            <a:endParaRPr lang="en-US" altLang="zh-CN" sz="2400" dirty="0">
              <a:ea typeface="SimSun" panose="02010600030101010101" pitchFamily="2" charset="-122"/>
            </a:endParaRPr>
          </a:p>
          <a:p>
            <a:pPr lvl="1">
              <a:lnSpc>
                <a:spcPct val="80000"/>
              </a:lnSpc>
            </a:pPr>
            <a:r>
              <a:rPr lang="en-US" altLang="zh-CN" sz="2000" dirty="0">
                <a:ea typeface="SimSun" panose="02010600030101010101" pitchFamily="2" charset="-122"/>
              </a:rPr>
              <a:t>For voice connections, the resulting circuit will enjoy a high percentage of utilization because most of the time one party or the other is talking.</a:t>
            </a:r>
          </a:p>
          <a:p>
            <a:pPr lvl="1">
              <a:lnSpc>
                <a:spcPct val="80000"/>
              </a:lnSpc>
            </a:pPr>
            <a:r>
              <a:rPr lang="en-US" altLang="zh-CN" sz="2000" dirty="0">
                <a:ea typeface="SimSun" panose="02010600030101010101" pitchFamily="2" charset="-122"/>
              </a:rPr>
              <a:t>But how about data connections?</a:t>
            </a:r>
            <a:endParaRPr lang="en-US" altLang="en-US" sz="2000" dirty="0"/>
          </a:p>
          <a:p>
            <a:endParaRPr lang="en-US" dirty="0"/>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24</a:t>
            </a:fld>
            <a:endParaRPr lang="en-US"/>
          </a:p>
        </p:txBody>
      </p:sp>
    </p:spTree>
    <p:extLst>
      <p:ext uri="{BB962C8B-B14F-4D97-AF65-F5344CB8AC3E}">
        <p14:creationId xmlns:p14="http://schemas.microsoft.com/office/powerpoint/2010/main" val="3992786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Packet switching</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a:latin typeface="Times New Roman" panose="02020603050405020304" pitchFamily="18" charset="0"/>
                <a:ea typeface="SimSun" panose="02010600030101010101" pitchFamily="2" charset="-122"/>
                <a:cs typeface="Times New Roman" panose="02020603050405020304" pitchFamily="18" charset="0"/>
              </a:rPr>
              <a:t>Packet switching is designed to address </a:t>
            </a:r>
            <a:r>
              <a:rPr lang="en-US" altLang="zh-CN" dirty="0" smtClean="0">
                <a:latin typeface="Times New Roman" panose="02020603050405020304" pitchFamily="18" charset="0"/>
                <a:ea typeface="SimSun" panose="02010600030101010101" pitchFamily="2" charset="-122"/>
                <a:cs typeface="Times New Roman" panose="02020603050405020304" pitchFamily="18" charset="0"/>
              </a:rPr>
              <a:t>the problems of circuit switching.</a:t>
            </a:r>
            <a:endParaRPr lang="en-US"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Packet switching was designed to provide a more </a:t>
            </a:r>
            <a:r>
              <a:rPr lang="en-US" dirty="0" smtClean="0">
                <a:latin typeface="Times New Roman" panose="02020603050405020304" pitchFamily="18" charset="0"/>
                <a:cs typeface="Times New Roman" panose="02020603050405020304" pitchFamily="18" charset="0"/>
              </a:rPr>
              <a:t>efficient </a:t>
            </a:r>
            <a:r>
              <a:rPr lang="en-US" dirty="0">
                <a:latin typeface="Times New Roman" panose="02020603050405020304" pitchFamily="18" charset="0"/>
                <a:cs typeface="Times New Roman" panose="02020603050405020304" pitchFamily="18" charset="0"/>
              </a:rPr>
              <a:t>facility </a:t>
            </a:r>
            <a:r>
              <a:rPr lang="en-US" dirty="0" smtClean="0">
                <a:latin typeface="Times New Roman" panose="02020603050405020304" pitchFamily="18" charset="0"/>
                <a:cs typeface="Times New Roman" panose="02020603050405020304" pitchFamily="18" charset="0"/>
              </a:rPr>
              <a:t>than </a:t>
            </a:r>
            <a:r>
              <a:rPr lang="en-US" dirty="0">
                <a:latin typeface="Times New Roman" panose="02020603050405020304" pitchFamily="18" charset="0"/>
                <a:cs typeface="Times New Roman" panose="02020603050405020304" pitchFamily="18" charset="0"/>
              </a:rPr>
              <a:t>circuit-switching for </a:t>
            </a:r>
            <a:r>
              <a:rPr lang="en-US" dirty="0" smtClean="0">
                <a:latin typeface="Times New Roman" panose="02020603050405020304" pitchFamily="18" charset="0"/>
                <a:cs typeface="Times New Roman" panose="02020603050405020304" pitchFamily="18" charset="0"/>
              </a:rPr>
              <a:t>burst </a:t>
            </a: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traffic.</a:t>
            </a:r>
          </a:p>
          <a:p>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packet switching, a station transmits data in </a:t>
            </a:r>
            <a:r>
              <a:rPr lang="en-US" dirty="0" smtClean="0">
                <a:latin typeface="Times New Roman" panose="02020603050405020304" pitchFamily="18" charset="0"/>
                <a:cs typeface="Times New Roman" panose="02020603050405020304" pitchFamily="18" charset="0"/>
              </a:rPr>
              <a:t>small blocks, called packets. </a:t>
            </a:r>
          </a:p>
          <a:p>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packet contains some portion of the user data </a:t>
            </a:r>
            <a:r>
              <a:rPr lang="en-US" dirty="0" smtClean="0">
                <a:latin typeface="Times New Roman" panose="02020603050405020304" pitchFamily="18" charset="0"/>
                <a:cs typeface="Times New Roman" panose="02020603050405020304" pitchFamily="18" charset="0"/>
              </a:rPr>
              <a:t>plus </a:t>
            </a:r>
            <a:r>
              <a:rPr lang="en-US" dirty="0">
                <a:latin typeface="Times New Roman" panose="02020603050405020304" pitchFamily="18" charset="0"/>
                <a:cs typeface="Times New Roman" panose="02020603050405020304" pitchFamily="18" charset="0"/>
              </a:rPr>
              <a:t>control </a:t>
            </a:r>
            <a:r>
              <a:rPr lang="en-US" dirty="0" smtClean="0">
                <a:latin typeface="Times New Roman" panose="02020603050405020304" pitchFamily="18" charset="0"/>
                <a:cs typeface="Times New Roman" panose="02020603050405020304" pitchFamily="18" charset="0"/>
              </a:rPr>
              <a:t>info </a:t>
            </a:r>
            <a:r>
              <a:rPr lang="en-US" dirty="0">
                <a:latin typeface="Times New Roman" panose="02020603050405020304" pitchFamily="18" charset="0"/>
                <a:cs typeface="Times New Roman" panose="02020603050405020304" pitchFamily="18" charset="0"/>
              </a:rPr>
              <a:t>needed for proper functioning of the </a:t>
            </a:r>
            <a:r>
              <a:rPr lang="en-US" dirty="0" smtClean="0">
                <a:latin typeface="Times New Roman" panose="02020603050405020304" pitchFamily="18" charset="0"/>
                <a:cs typeface="Times New Roman" panose="02020603050405020304" pitchFamily="18" charset="0"/>
              </a:rPr>
              <a:t>network.</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25</a:t>
            </a:fld>
            <a:endParaRPr lang="en-US"/>
          </a:p>
        </p:txBody>
      </p:sp>
    </p:spTree>
    <p:extLst>
      <p:ext uri="{BB962C8B-B14F-4D97-AF65-F5344CB8AC3E}">
        <p14:creationId xmlns:p14="http://schemas.microsoft.com/office/powerpoint/2010/main" val="1341440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packet-switching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distinguishing</a:t>
            </a:r>
            <a:r>
              <a:rPr lang="en-US" dirty="0"/>
              <a:t> </a:t>
            </a:r>
            <a:r>
              <a:rPr lang="en-US" dirty="0" smtClean="0">
                <a:latin typeface="Times New Roman" panose="02020603050405020304" pitchFamily="18" charset="0"/>
                <a:cs typeface="Times New Roman" panose="02020603050405020304" pitchFamily="18" charset="0"/>
              </a:rPr>
              <a:t>element </a:t>
            </a:r>
            <a:r>
              <a:rPr lang="en-US" dirty="0">
                <a:latin typeface="Times New Roman" panose="02020603050405020304" pitchFamily="18" charset="0"/>
                <a:cs typeface="Times New Roman" panose="02020603050405020304" pitchFamily="18" charset="0"/>
              </a:rPr>
              <a:t>of packet-switching networks is </a:t>
            </a:r>
            <a:r>
              <a:rPr lang="en-US" dirty="0" smtClean="0">
                <a:latin typeface="Times New Roman" panose="02020603050405020304" pitchFamily="18" charset="0"/>
                <a:cs typeface="Times New Roman" panose="02020603050405020304" pitchFamily="18" charset="0"/>
              </a:rPr>
              <a:t>whether </a:t>
            </a:r>
            <a:r>
              <a:rPr lang="en-US" dirty="0">
                <a:latin typeface="Times New Roman" panose="02020603050405020304" pitchFamily="18" charset="0"/>
                <a:cs typeface="Times New Roman" panose="02020603050405020304" pitchFamily="18" charset="0"/>
              </a:rPr>
              <a:t>the internal </a:t>
            </a:r>
            <a:r>
              <a:rPr lang="en-US" dirty="0" smtClean="0">
                <a:latin typeface="Times New Roman" panose="02020603050405020304" pitchFamily="18" charset="0"/>
                <a:cs typeface="Times New Roman" panose="02020603050405020304" pitchFamily="18" charset="0"/>
              </a:rPr>
              <a:t>operation </a:t>
            </a:r>
            <a:r>
              <a:rPr lang="en-US" dirty="0">
                <a:latin typeface="Times New Roman" panose="02020603050405020304" pitchFamily="18" charset="0"/>
                <a:cs typeface="Times New Roman" panose="02020603050405020304" pitchFamily="18" charset="0"/>
              </a:rPr>
              <a:t>is datagram or virtual circuit (VC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internal VCs, a route is defined between two </a:t>
            </a:r>
            <a:r>
              <a:rPr lang="en-US" dirty="0" smtClean="0">
                <a:latin typeface="Times New Roman" panose="02020603050405020304" pitchFamily="18" charset="0"/>
                <a:cs typeface="Times New Roman" panose="02020603050405020304" pitchFamily="18" charset="0"/>
              </a:rPr>
              <a:t>endpoints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packets for that VC follow the same </a:t>
            </a:r>
            <a:r>
              <a:rPr lang="en-US" dirty="0" smtClean="0">
                <a:latin typeface="Times New Roman" panose="02020603050405020304" pitchFamily="18" charset="0"/>
                <a:cs typeface="Times New Roman" panose="02020603050405020304" pitchFamily="18" charset="0"/>
              </a:rPr>
              <a:t>route.</a:t>
            </a:r>
          </a:p>
          <a:p>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internal diagrams, each packet is treated </a:t>
            </a:r>
            <a:r>
              <a:rPr lang="en-US" dirty="0" smtClean="0">
                <a:latin typeface="Times New Roman" panose="02020603050405020304" pitchFamily="18" charset="0"/>
                <a:cs typeface="Times New Roman" panose="02020603050405020304" pitchFamily="18" charset="0"/>
              </a:rPr>
              <a:t>independently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packets intended for the same destination may </a:t>
            </a:r>
            <a:r>
              <a:rPr lang="en-US" dirty="0" smtClean="0">
                <a:latin typeface="Times New Roman" panose="02020603050405020304" pitchFamily="18" charset="0"/>
                <a:cs typeface="Times New Roman" panose="02020603050405020304" pitchFamily="18" charset="0"/>
              </a:rPr>
              <a:t>follow different routes.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Examples of packet switching networks are X.25, </a:t>
            </a:r>
            <a:r>
              <a:rPr lang="en-US" dirty="0" smtClean="0">
                <a:latin typeface="Times New Roman" panose="02020603050405020304" pitchFamily="18" charset="0"/>
                <a:cs typeface="Times New Roman" panose="02020603050405020304" pitchFamily="18" charset="0"/>
              </a:rPr>
              <a:t>Frame </a:t>
            </a:r>
            <a:r>
              <a:rPr lang="en-US" dirty="0">
                <a:latin typeface="Times New Roman" panose="02020603050405020304" pitchFamily="18" charset="0"/>
                <a:cs typeface="Times New Roman" panose="02020603050405020304" pitchFamily="18" charset="0"/>
              </a:rPr>
              <a:t>Relay, </a:t>
            </a:r>
            <a:r>
              <a:rPr lang="en-US" dirty="0" smtClean="0">
                <a:latin typeface="Times New Roman" panose="02020603050405020304" pitchFamily="18" charset="0"/>
                <a:cs typeface="Times New Roman" panose="02020603050405020304" pitchFamily="18" charset="0"/>
              </a:rPr>
              <a:t>ATM and IP.</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26</a:t>
            </a:fld>
            <a:endParaRPr lang="en-US"/>
          </a:p>
        </p:txBody>
      </p:sp>
    </p:spTree>
    <p:extLst>
      <p:ext uri="{BB962C8B-B14F-4D97-AF65-F5344CB8AC3E}">
        <p14:creationId xmlns:p14="http://schemas.microsoft.com/office/powerpoint/2010/main" val="229944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Autofit/>
          </a:bodyPr>
          <a:lstStyle/>
          <a:p>
            <a:pPr algn="l">
              <a:lnSpc>
                <a:spcPct val="120000"/>
              </a:lnSpc>
            </a:pPr>
            <a:r>
              <a:rPr lang="en-US" sz="225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Circuit Switched Connection-oriented Networks</a:t>
            </a:r>
          </a:p>
          <a:p>
            <a:pPr algn="l">
              <a:lnSpc>
                <a:spcPct val="150000"/>
              </a:lnSpc>
              <a:buFont typeface="Arial" pitchFamily="34" charset="0"/>
              <a:buChar char="•"/>
            </a:pPr>
            <a:r>
              <a:rPr lang="en-US" sz="2200" dirty="0" smtClean="0">
                <a:solidFill>
                  <a:schemeClr val="tx1"/>
                </a:solidFill>
                <a:latin typeface="Times New Roman" pitchFamily="18" charset="0"/>
                <a:cs typeface="Times New Roman" pitchFamily="18" charset="0"/>
              </a:rPr>
              <a:t>To understand the challenge that the </a:t>
            </a:r>
            <a:r>
              <a:rPr lang="en-US" sz="2200" dirty="0" err="1" smtClean="0">
                <a:solidFill>
                  <a:srgbClr val="FF0000"/>
                </a:solidFill>
                <a:latin typeface="Times New Roman" pitchFamily="18" charset="0"/>
                <a:cs typeface="Times New Roman" pitchFamily="18" charset="0"/>
              </a:rPr>
              <a:t>DoD</a:t>
            </a:r>
            <a:r>
              <a:rPr lang="en-US" sz="2200" dirty="0" smtClean="0">
                <a:solidFill>
                  <a:srgbClr val="FF0000"/>
                </a:solidFill>
                <a:latin typeface="Times New Roman" pitchFamily="18" charset="0"/>
                <a:cs typeface="Times New Roman" pitchFamily="18" charset="0"/>
              </a:rPr>
              <a:t> researchers were faced with</a:t>
            </a:r>
            <a:r>
              <a:rPr lang="en-US" sz="2200" dirty="0" smtClean="0">
                <a:solidFill>
                  <a:schemeClr val="tx1"/>
                </a:solidFill>
                <a:latin typeface="Times New Roman" pitchFamily="18" charset="0"/>
                <a:cs typeface="Times New Roman" pitchFamily="18" charset="0"/>
              </a:rPr>
              <a:t>, it is necessary to look at how </a:t>
            </a:r>
            <a:r>
              <a:rPr lang="en-US" sz="2200" dirty="0" smtClean="0">
                <a:solidFill>
                  <a:srgbClr val="FF0000"/>
                </a:solidFill>
                <a:latin typeface="Times New Roman" pitchFamily="18" charset="0"/>
                <a:cs typeface="Times New Roman" pitchFamily="18" charset="0"/>
              </a:rPr>
              <a:t>early telephone systems work.</a:t>
            </a:r>
          </a:p>
          <a:p>
            <a:pPr algn="l">
              <a:lnSpc>
                <a:spcPct val="150000"/>
              </a:lnSpc>
              <a:buFont typeface="Arial" pitchFamily="34" charset="0"/>
              <a:buChar char="•"/>
            </a:pPr>
            <a:r>
              <a:rPr lang="en-US" sz="2200" dirty="0" smtClean="0">
                <a:solidFill>
                  <a:schemeClr val="tx1"/>
                </a:solidFill>
                <a:latin typeface="Times New Roman" pitchFamily="18" charset="0"/>
                <a:cs typeface="Times New Roman" pitchFamily="18" charset="0"/>
              </a:rPr>
              <a:t> When a person makes a call using a traditional telephone set, </a:t>
            </a:r>
            <a:r>
              <a:rPr lang="en-US" sz="2200" dirty="0" smtClean="0">
                <a:solidFill>
                  <a:srgbClr val="FF0000"/>
                </a:solidFill>
                <a:latin typeface="Times New Roman" pitchFamily="18" charset="0"/>
                <a:cs typeface="Times New Roman" pitchFamily="18" charset="0"/>
              </a:rPr>
              <a:t>the call first goes through a setup proces</a:t>
            </a:r>
            <a:r>
              <a:rPr lang="en-US" sz="2200" dirty="0" smtClean="0">
                <a:solidFill>
                  <a:schemeClr val="tx1"/>
                </a:solidFill>
                <a:latin typeface="Times New Roman" pitchFamily="18" charset="0"/>
                <a:cs typeface="Times New Roman" pitchFamily="18" charset="0"/>
              </a:rPr>
              <a:t>s, where all of the telephone switching locations between the person and the phone set that they are calling are identified. </a:t>
            </a:r>
          </a:p>
          <a:p>
            <a:pPr algn="l">
              <a:lnSpc>
                <a:spcPct val="150000"/>
              </a:lnSpc>
              <a:buFont typeface="Arial" pitchFamily="34" charset="0"/>
              <a:buChar char="•"/>
            </a:pPr>
            <a:r>
              <a:rPr lang="en-US" sz="2200" dirty="0" smtClean="0">
                <a:solidFill>
                  <a:schemeClr val="tx1"/>
                </a:solidFill>
                <a:latin typeface="Times New Roman" pitchFamily="18" charset="0"/>
                <a:cs typeface="Times New Roman" pitchFamily="18" charset="0"/>
              </a:rPr>
              <a:t>A </a:t>
            </a:r>
            <a:r>
              <a:rPr lang="en-US" sz="2200" dirty="0" smtClean="0">
                <a:solidFill>
                  <a:srgbClr val="FF0000"/>
                </a:solidFill>
                <a:latin typeface="Times New Roman" pitchFamily="18" charset="0"/>
                <a:cs typeface="Times New Roman" pitchFamily="18" charset="0"/>
              </a:rPr>
              <a:t>temporary path, or circuit, is created </a:t>
            </a:r>
            <a:r>
              <a:rPr lang="en-US" sz="2200" dirty="0" smtClean="0">
                <a:solidFill>
                  <a:schemeClr val="tx1"/>
                </a:solidFill>
                <a:latin typeface="Times New Roman" pitchFamily="18" charset="0"/>
                <a:cs typeface="Times New Roman" pitchFamily="18" charset="0"/>
              </a:rPr>
              <a:t>through the various switching locations to use for the duration of the telephone call. </a:t>
            </a:r>
          </a:p>
          <a:p>
            <a:pPr algn="l">
              <a:lnSpc>
                <a:spcPct val="150000"/>
              </a:lnSpc>
              <a:buFont typeface="Arial" pitchFamily="34" charset="0"/>
              <a:buChar char="•"/>
            </a:pPr>
            <a:r>
              <a:rPr lang="en-US" sz="2200" dirty="0" smtClean="0">
                <a:solidFill>
                  <a:schemeClr val="tx1"/>
                </a:solidFill>
                <a:latin typeface="Times New Roman" pitchFamily="18" charset="0"/>
                <a:cs typeface="Times New Roman" pitchFamily="18" charset="0"/>
              </a:rPr>
              <a:t>If any link or device </a:t>
            </a:r>
            <a:r>
              <a:rPr lang="en-US" sz="2200" dirty="0" smtClean="0">
                <a:solidFill>
                  <a:srgbClr val="FF0000"/>
                </a:solidFill>
                <a:latin typeface="Times New Roman" pitchFamily="18" charset="0"/>
                <a:cs typeface="Times New Roman" pitchFamily="18" charset="0"/>
              </a:rPr>
              <a:t>participating in the circuit fails</a:t>
            </a:r>
            <a:r>
              <a:rPr lang="en-US" sz="2200" dirty="0" smtClean="0">
                <a:solidFill>
                  <a:schemeClr val="tx1"/>
                </a:solidFill>
                <a:latin typeface="Times New Roman" pitchFamily="18" charset="0"/>
                <a:cs typeface="Times New Roman" pitchFamily="18" charset="0"/>
              </a:rPr>
              <a:t>, the </a:t>
            </a:r>
            <a:r>
              <a:rPr lang="en-US" sz="2200" dirty="0" smtClean="0">
                <a:solidFill>
                  <a:srgbClr val="FF0000"/>
                </a:solidFill>
                <a:latin typeface="Times New Roman" pitchFamily="18" charset="0"/>
                <a:cs typeface="Times New Roman" pitchFamily="18" charset="0"/>
              </a:rPr>
              <a:t>call is dropped</a:t>
            </a:r>
            <a:r>
              <a:rPr lang="en-US" sz="2200" dirty="0" smtClean="0">
                <a:solidFill>
                  <a:schemeClr val="tx1"/>
                </a:solidFill>
                <a:latin typeface="Times New Roman" pitchFamily="18" charset="0"/>
                <a:cs typeface="Times New Roman" pitchFamily="18" charset="0"/>
              </a:rPr>
              <a:t>. </a:t>
            </a:r>
          </a:p>
          <a:p>
            <a:pPr algn="l">
              <a:lnSpc>
                <a:spcPct val="150000"/>
              </a:lnSpc>
              <a:buFont typeface="Arial" pitchFamily="34" charset="0"/>
              <a:buChar char="•"/>
            </a:pPr>
            <a:r>
              <a:rPr lang="en-US" sz="2200" dirty="0" smtClean="0">
                <a:solidFill>
                  <a:srgbClr val="FF0000"/>
                </a:solidFill>
                <a:latin typeface="Times New Roman" pitchFamily="18" charset="0"/>
                <a:cs typeface="Times New Roman" pitchFamily="18" charset="0"/>
              </a:rPr>
              <a:t>To reconnect, a new call must be made</a:t>
            </a:r>
            <a:r>
              <a:rPr lang="en-US" sz="2200" dirty="0" smtClean="0">
                <a:solidFill>
                  <a:schemeClr val="tx1"/>
                </a:solidFill>
                <a:latin typeface="Times New Roman" pitchFamily="18" charset="0"/>
                <a:cs typeface="Times New Roman" pitchFamily="18" charset="0"/>
              </a:rPr>
              <a:t>, and a new circuit created between the source telephone set and the destination. </a:t>
            </a:r>
          </a:p>
        </p:txBody>
      </p:sp>
      <p:sp>
        <p:nvSpPr>
          <p:cNvPr id="4" name="Slide Number Placeholder 3"/>
          <p:cNvSpPr>
            <a:spLocks noGrp="1"/>
          </p:cNvSpPr>
          <p:nvPr>
            <p:ph type="sldNum" sz="quarter" idx="12"/>
          </p:nvPr>
        </p:nvSpPr>
        <p:spPr/>
        <p:txBody>
          <a:bodyPr/>
          <a:lstStyle/>
          <a:p>
            <a:fld id="{0722E267-9AE9-45D0-9960-B909970298A9}" type="slidenum">
              <a:rPr lang="en-US" smtClean="0"/>
              <a:pPr/>
              <a:t>27</a:t>
            </a:fld>
            <a:endParaRPr lang="en-US"/>
          </a:p>
        </p:txBody>
      </p:sp>
      <p:sp>
        <p:nvSpPr>
          <p:cNvPr id="5" name="Date Placeholder 4"/>
          <p:cNvSpPr>
            <a:spLocks noGrp="1"/>
          </p:cNvSpPr>
          <p:nvPr>
            <p:ph type="dt" sz="half" idx="10"/>
          </p:nvPr>
        </p:nvSpPr>
        <p:spPr/>
        <p:txBody>
          <a:bodyPr/>
          <a:lstStyle/>
          <a:p>
            <a:fld id="{B4468CBA-E6F9-4234-851F-D631B41CF970}"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04800"/>
            <a:ext cx="8839200" cy="6172200"/>
          </a:xfrm>
        </p:spPr>
        <p:txBody>
          <a:bodyPr>
            <a:noAutofit/>
          </a:bodyPr>
          <a:lstStyle/>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This type of connection-oriented network is called a </a:t>
            </a:r>
            <a:r>
              <a:rPr lang="en-US" sz="2200" dirty="0" smtClean="0">
                <a:solidFill>
                  <a:srgbClr val="FF0000"/>
                </a:solidFill>
                <a:latin typeface="Times New Roman" pitchFamily="18" charset="0"/>
                <a:cs typeface="Times New Roman" pitchFamily="18" charset="0"/>
              </a:rPr>
              <a:t>circuit-switched network. </a:t>
            </a:r>
          </a:p>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Early circuit switched networks did not </a:t>
            </a:r>
            <a:r>
              <a:rPr lang="en-US" sz="2200" dirty="0" smtClean="0">
                <a:solidFill>
                  <a:srgbClr val="FF0000"/>
                </a:solidFill>
                <a:latin typeface="Times New Roman" pitchFamily="18" charset="0"/>
                <a:cs typeface="Times New Roman" pitchFamily="18" charset="0"/>
              </a:rPr>
              <a:t>dynamically recreate dropped circuits. </a:t>
            </a:r>
          </a:p>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In order to recover from failure, </a:t>
            </a:r>
            <a:r>
              <a:rPr lang="en-US" sz="2200" dirty="0" smtClean="0">
                <a:solidFill>
                  <a:srgbClr val="FF0000"/>
                </a:solidFill>
                <a:latin typeface="Times New Roman" pitchFamily="18" charset="0"/>
                <a:cs typeface="Times New Roman" pitchFamily="18" charset="0"/>
              </a:rPr>
              <a:t>new calls had to be initiated and new circuits built end-to-end.</a:t>
            </a:r>
          </a:p>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Many circuit switched networks give priority to maintaining existing circuit connections, at the expense of new circuit requests.</a:t>
            </a:r>
          </a:p>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 In this type of connection-oriented network, once a circuit is established, </a:t>
            </a:r>
            <a:r>
              <a:rPr lang="en-US" sz="2200" dirty="0" smtClean="0">
                <a:solidFill>
                  <a:srgbClr val="FF0000"/>
                </a:solidFill>
                <a:latin typeface="Times New Roman" pitchFamily="18" charset="0"/>
                <a:cs typeface="Times New Roman" pitchFamily="18" charset="0"/>
              </a:rPr>
              <a:t>even if no communication is occurring </a:t>
            </a:r>
            <a:r>
              <a:rPr lang="en-US" sz="2200" dirty="0" smtClean="0">
                <a:solidFill>
                  <a:schemeClr val="tx1"/>
                </a:solidFill>
                <a:latin typeface="Times New Roman" pitchFamily="18" charset="0"/>
                <a:cs typeface="Times New Roman" pitchFamily="18" charset="0"/>
              </a:rPr>
              <a:t>between the persons on either end of the call, the circuit remains connected and resources reserved until one of the parties disconnects the call. </a:t>
            </a:r>
          </a:p>
        </p:txBody>
      </p:sp>
      <p:sp>
        <p:nvSpPr>
          <p:cNvPr id="4" name="Slide Number Placeholder 3"/>
          <p:cNvSpPr>
            <a:spLocks noGrp="1"/>
          </p:cNvSpPr>
          <p:nvPr>
            <p:ph type="sldNum" sz="quarter" idx="12"/>
          </p:nvPr>
        </p:nvSpPr>
        <p:spPr/>
        <p:txBody>
          <a:bodyPr/>
          <a:lstStyle/>
          <a:p>
            <a:fld id="{0722E267-9AE9-45D0-9960-B909970298A9}" type="slidenum">
              <a:rPr lang="en-US" smtClean="0"/>
              <a:pPr/>
              <a:t>28</a:t>
            </a:fld>
            <a:endParaRPr lang="en-US"/>
          </a:p>
        </p:txBody>
      </p:sp>
      <p:sp>
        <p:nvSpPr>
          <p:cNvPr id="5" name="Date Placeholder 4"/>
          <p:cNvSpPr>
            <a:spLocks noGrp="1"/>
          </p:cNvSpPr>
          <p:nvPr>
            <p:ph type="dt" sz="half" idx="10"/>
          </p:nvPr>
        </p:nvSpPr>
        <p:spPr/>
        <p:txBody>
          <a:bodyPr/>
          <a:lstStyle/>
          <a:p>
            <a:fld id="{2B405C81-A9EC-4FD5-9121-2802785EAC6B}"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96000"/>
          </a:xfrm>
        </p:spPr>
        <p:txBody>
          <a:bodyPr>
            <a:normAutofit/>
          </a:bodyPr>
          <a:lstStyle/>
          <a:p>
            <a:pPr>
              <a:lnSpc>
                <a:spcPct val="130000"/>
              </a:lnSpc>
            </a:pPr>
            <a:r>
              <a:rPr lang="en-US" sz="2300" dirty="0" smtClean="0">
                <a:latin typeface="Times New Roman" pitchFamily="18" charset="0"/>
                <a:cs typeface="Times New Roman" pitchFamily="18" charset="0"/>
              </a:rPr>
              <a:t>Since there is a </a:t>
            </a:r>
            <a:r>
              <a:rPr lang="en-US" sz="2300" dirty="0" smtClean="0">
                <a:solidFill>
                  <a:srgbClr val="FF0000"/>
                </a:solidFill>
                <a:latin typeface="Times New Roman" pitchFamily="18" charset="0"/>
                <a:cs typeface="Times New Roman" pitchFamily="18" charset="0"/>
              </a:rPr>
              <a:t>finite capacity to create new circuits</a:t>
            </a:r>
            <a:r>
              <a:rPr lang="en-US" sz="2300" dirty="0" smtClean="0">
                <a:latin typeface="Times New Roman" pitchFamily="18" charset="0"/>
                <a:cs typeface="Times New Roman" pitchFamily="18" charset="0"/>
              </a:rPr>
              <a:t>, it is possible to occasionally get a message that all circuits are busy and a call cannot be placed. </a:t>
            </a:r>
          </a:p>
          <a:p>
            <a:pPr>
              <a:lnSpc>
                <a:spcPct val="130000"/>
              </a:lnSpc>
            </a:pPr>
            <a:r>
              <a:rPr lang="en-US" sz="2300" dirty="0" smtClean="0">
                <a:latin typeface="Times New Roman" pitchFamily="18" charset="0"/>
                <a:cs typeface="Times New Roman" pitchFamily="18" charset="0"/>
              </a:rPr>
              <a:t>The cost to create many alternate paths with enough capacity to support a large number of simultaneous circuits, and the technologies necessary to dynamically recreate dropped circuits in the event of a failure, </a:t>
            </a:r>
            <a:r>
              <a:rPr lang="en-US" sz="2300" dirty="0" smtClean="0">
                <a:solidFill>
                  <a:srgbClr val="FF0000"/>
                </a:solidFill>
                <a:latin typeface="Times New Roman" pitchFamily="18" charset="0"/>
                <a:cs typeface="Times New Roman" pitchFamily="18" charset="0"/>
              </a:rPr>
              <a:t>led the </a:t>
            </a:r>
            <a:r>
              <a:rPr lang="en-US" sz="2300" dirty="0" err="1" smtClean="0">
                <a:solidFill>
                  <a:srgbClr val="FF0000"/>
                </a:solidFill>
                <a:latin typeface="Times New Roman" pitchFamily="18" charset="0"/>
                <a:cs typeface="Times New Roman" pitchFamily="18" charset="0"/>
              </a:rPr>
              <a:t>DoD</a:t>
            </a:r>
            <a:r>
              <a:rPr lang="en-US" sz="2300" dirty="0" smtClean="0">
                <a:solidFill>
                  <a:srgbClr val="FF0000"/>
                </a:solidFill>
                <a:latin typeface="Times New Roman" pitchFamily="18" charset="0"/>
                <a:cs typeface="Times New Roman" pitchFamily="18" charset="0"/>
              </a:rPr>
              <a:t> to consider other types of networks.</a:t>
            </a:r>
          </a:p>
          <a:p>
            <a:endParaRPr lang="en-US" dirty="0"/>
          </a:p>
        </p:txBody>
      </p:sp>
      <p:sp>
        <p:nvSpPr>
          <p:cNvPr id="4" name="Slide Number Placeholder 3"/>
          <p:cNvSpPr>
            <a:spLocks noGrp="1"/>
          </p:cNvSpPr>
          <p:nvPr>
            <p:ph type="sldNum" sz="quarter" idx="12"/>
          </p:nvPr>
        </p:nvSpPr>
        <p:spPr/>
        <p:txBody>
          <a:bodyPr/>
          <a:lstStyle/>
          <a:p>
            <a:fld id="{0722E267-9AE9-45D0-9960-B909970298A9}" type="slidenum">
              <a:rPr lang="en-US" smtClean="0"/>
              <a:pPr/>
              <a:t>29</a:t>
            </a:fld>
            <a:endParaRPr lang="en-US"/>
          </a:p>
        </p:txBody>
      </p:sp>
      <p:sp>
        <p:nvSpPr>
          <p:cNvPr id="5" name="Date Placeholder 4"/>
          <p:cNvSpPr>
            <a:spLocks noGrp="1"/>
          </p:cNvSpPr>
          <p:nvPr>
            <p:ph type="dt" sz="half" idx="10"/>
          </p:nvPr>
        </p:nvSpPr>
        <p:spPr/>
        <p:txBody>
          <a:bodyPr/>
          <a:lstStyle/>
          <a:p>
            <a:fld id="{D5C5464B-1D91-47EE-9BD8-F130397461FA}"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99150"/>
          </a:xfrm>
        </p:spPr>
        <p:txBody>
          <a:bodyPr>
            <a:noAutofit/>
          </a:bodyPr>
          <a:lstStyle/>
          <a:p>
            <a:pPr>
              <a:lnSpc>
                <a:spcPct val="140000"/>
              </a:lnSpc>
            </a:pPr>
            <a:r>
              <a:rPr lang="en-US" sz="1800" dirty="0">
                <a:latin typeface="Times New Roman" pitchFamily="18" charset="0"/>
                <a:cs typeface="Times New Roman" pitchFamily="18" charset="0"/>
              </a:rPr>
              <a:t>Communication theory states that </a:t>
            </a:r>
            <a:r>
              <a:rPr lang="en-US" sz="1800" dirty="0">
                <a:solidFill>
                  <a:srgbClr val="FF0000"/>
                </a:solidFill>
                <a:latin typeface="Times New Roman" pitchFamily="18" charset="0"/>
                <a:cs typeface="Times New Roman" pitchFamily="18" charset="0"/>
              </a:rPr>
              <a:t>communication involves a sender and a receiver (or receivers) conveying information through a communication channel</a:t>
            </a:r>
            <a:r>
              <a:rPr lang="en-US" sz="1800" dirty="0">
                <a:latin typeface="Times New Roman" pitchFamily="18" charset="0"/>
                <a:cs typeface="Times New Roman" pitchFamily="18" charset="0"/>
              </a:rPr>
              <a:t>. </a:t>
            </a:r>
          </a:p>
          <a:p>
            <a:pPr>
              <a:lnSpc>
                <a:spcPct val="140000"/>
              </a:lnSpc>
            </a:pPr>
            <a:r>
              <a:rPr lang="en-US" sz="1800" b="1" dirty="0">
                <a:latin typeface="Times New Roman" pitchFamily="18" charset="0"/>
                <a:cs typeface="Times New Roman" pitchFamily="18" charset="0"/>
              </a:rPr>
              <a:t>The desired outcome or goal of any communication process is </a:t>
            </a:r>
            <a:r>
              <a:rPr lang="en-US" sz="1800" b="1" dirty="0">
                <a:solidFill>
                  <a:srgbClr val="FF0000"/>
                </a:solidFill>
                <a:latin typeface="Times New Roman" pitchFamily="18" charset="0"/>
                <a:cs typeface="Times New Roman" pitchFamily="18" charset="0"/>
              </a:rPr>
              <a:t>understanding.</a:t>
            </a:r>
            <a:endParaRPr lang="en-US" sz="1800" dirty="0">
              <a:solidFill>
                <a:srgbClr val="FF0000"/>
              </a:solidFill>
              <a:latin typeface="Times New Roman" pitchFamily="18" charset="0"/>
              <a:cs typeface="Times New Roman" pitchFamily="18" charset="0"/>
            </a:endParaRPr>
          </a:p>
          <a:p>
            <a:pPr>
              <a:lnSpc>
                <a:spcPct val="140000"/>
              </a:lnSpc>
            </a:pPr>
            <a:r>
              <a:rPr lang="en-US" sz="1800" dirty="0">
                <a:latin typeface="Times New Roman" pitchFamily="18" charset="0"/>
                <a:cs typeface="Times New Roman" pitchFamily="18" charset="0"/>
              </a:rPr>
              <a:t>The process of </a:t>
            </a:r>
            <a:r>
              <a:rPr lang="en-US" sz="1800" b="1" dirty="0">
                <a:latin typeface="Times New Roman" pitchFamily="18" charset="0"/>
                <a:cs typeface="Times New Roman" pitchFamily="18" charset="0"/>
              </a:rPr>
              <a:t>interpersonal communication</a:t>
            </a:r>
            <a:r>
              <a:rPr lang="en-US" sz="1800" dirty="0">
                <a:latin typeface="Times New Roman" pitchFamily="18" charset="0"/>
                <a:cs typeface="Times New Roman" pitchFamily="18" charset="0"/>
              </a:rPr>
              <a:t> cannot be regarded as a phenomena which simply 'happens', but should be seen as a process which involves participants negotiating their role in this process, whether consciously or unconsciously. </a:t>
            </a:r>
          </a:p>
          <a:p>
            <a:pPr>
              <a:lnSpc>
                <a:spcPct val="140000"/>
              </a:lnSpc>
            </a:pPr>
            <a:r>
              <a:rPr lang="en-US" sz="1800" dirty="0">
                <a:latin typeface="Times New Roman" pitchFamily="18" charset="0"/>
                <a:cs typeface="Times New Roman" pitchFamily="18" charset="0"/>
              </a:rPr>
              <a:t>In </a:t>
            </a:r>
            <a:r>
              <a:rPr lang="en-US" sz="1800" dirty="0">
                <a:solidFill>
                  <a:srgbClr val="FF0000"/>
                </a:solidFill>
                <a:latin typeface="Times New Roman" pitchFamily="18" charset="0"/>
                <a:cs typeface="Times New Roman" pitchFamily="18" charset="0"/>
              </a:rPr>
              <a:t>face-to-face communication the roles of the sender and receiver are not distinct </a:t>
            </a:r>
            <a:r>
              <a:rPr lang="en-US" sz="1800" dirty="0">
                <a:latin typeface="Times New Roman" pitchFamily="18" charset="0"/>
                <a:cs typeface="Times New Roman" pitchFamily="18" charset="0"/>
              </a:rPr>
              <a:t>as both parties communicate with each other, even if in very subtle ways such as through eye-contact (or lack of) and general body language.</a:t>
            </a:r>
          </a:p>
          <a:p>
            <a:pPr>
              <a:lnSpc>
                <a:spcPct val="140000"/>
              </a:lnSpc>
            </a:pPr>
            <a:r>
              <a:rPr lang="en-US" sz="1800" dirty="0">
                <a:latin typeface="Times New Roman" pitchFamily="18" charset="0"/>
                <a:cs typeface="Times New Roman" pitchFamily="18" charset="0"/>
              </a:rPr>
              <a:t> There are many other obvious ways that we communicate (perhaps even unintentionally) with others, for example </a:t>
            </a:r>
            <a:r>
              <a:rPr lang="en-US" sz="1800" dirty="0">
                <a:solidFill>
                  <a:srgbClr val="FF0000"/>
                </a:solidFill>
                <a:latin typeface="Times New Roman" pitchFamily="18" charset="0"/>
                <a:cs typeface="Times New Roman" pitchFamily="18" charset="0"/>
              </a:rPr>
              <a:t>the tone of our voice can give clues to our mood or emotional state</a:t>
            </a:r>
            <a:r>
              <a:rPr lang="en-US" sz="1800" dirty="0">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whilst hand signals or gestures can add to a spoken message.  </a:t>
            </a:r>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3</a:t>
            </a:fld>
            <a:endParaRPr lang="en-US"/>
          </a:p>
        </p:txBody>
      </p:sp>
    </p:spTree>
    <p:extLst>
      <p:ext uri="{BB962C8B-B14F-4D97-AF65-F5344CB8AC3E}">
        <p14:creationId xmlns:p14="http://schemas.microsoft.com/office/powerpoint/2010/main" val="936072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228600" y="381000"/>
            <a:ext cx="8686800" cy="579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2E267-9AE9-45D0-9960-B909970298A9}" type="slidenum">
              <a:rPr lang="en-US" smtClean="0"/>
              <a:pPr/>
              <a:t>30</a:t>
            </a:fld>
            <a:endParaRPr lang="en-US"/>
          </a:p>
        </p:txBody>
      </p:sp>
      <p:sp>
        <p:nvSpPr>
          <p:cNvPr id="5" name="Date Placeholder 4"/>
          <p:cNvSpPr>
            <a:spLocks noGrp="1"/>
          </p:cNvSpPr>
          <p:nvPr>
            <p:ph type="dt" sz="half" idx="10"/>
          </p:nvPr>
        </p:nvSpPr>
        <p:spPr/>
        <p:txBody>
          <a:bodyPr/>
          <a:lstStyle/>
          <a:p>
            <a:fld id="{3A5C37C6-A7A4-4338-82FC-226196C2EFB5}"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324600"/>
          </a:xfrm>
        </p:spPr>
        <p:txBody>
          <a:bodyPr>
            <a:normAutofit/>
          </a:bodyPr>
          <a:lstStyle/>
          <a:p>
            <a:pPr algn="l"/>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Packet Switched Connectionless Networks</a:t>
            </a:r>
          </a:p>
          <a:p>
            <a:pPr algn="l">
              <a:lnSpc>
                <a:spcPct val="130000"/>
              </a:lnSpc>
              <a:buFont typeface="Arial" pitchFamily="34" charset="0"/>
              <a:buChar char="•"/>
            </a:pPr>
            <a:r>
              <a:rPr lang="en-US" sz="2300" dirty="0" smtClean="0">
                <a:solidFill>
                  <a:schemeClr val="tx1"/>
                </a:solidFill>
                <a:latin typeface="Times New Roman" pitchFamily="18" charset="0"/>
                <a:cs typeface="Times New Roman" pitchFamily="18" charset="0"/>
              </a:rPr>
              <a:t>In the search for a network that could withstand the </a:t>
            </a:r>
            <a:r>
              <a:rPr lang="en-US" sz="2300" dirty="0" smtClean="0">
                <a:solidFill>
                  <a:srgbClr val="FF0000"/>
                </a:solidFill>
                <a:latin typeface="Times New Roman" pitchFamily="18" charset="0"/>
                <a:cs typeface="Times New Roman" pitchFamily="18" charset="0"/>
              </a:rPr>
              <a:t>loss of a significant amount of its transmission and switching facilities</a:t>
            </a:r>
            <a:r>
              <a:rPr lang="en-US" sz="2300" dirty="0" smtClean="0">
                <a:solidFill>
                  <a:schemeClr val="tx1"/>
                </a:solidFill>
                <a:latin typeface="Times New Roman" pitchFamily="18" charset="0"/>
                <a:cs typeface="Times New Roman" pitchFamily="18" charset="0"/>
              </a:rPr>
              <a:t>, the early Internet designers reevaluated early research regarding </a:t>
            </a:r>
            <a:r>
              <a:rPr lang="en-US" sz="2300" dirty="0" smtClean="0">
                <a:solidFill>
                  <a:srgbClr val="FF0000"/>
                </a:solidFill>
                <a:latin typeface="Times New Roman" pitchFamily="18" charset="0"/>
                <a:cs typeface="Times New Roman" pitchFamily="18" charset="0"/>
              </a:rPr>
              <a:t>packet switched netwo</a:t>
            </a:r>
            <a:r>
              <a:rPr lang="en-US" sz="2300" dirty="0" smtClean="0">
                <a:solidFill>
                  <a:schemeClr val="tx1"/>
                </a:solidFill>
                <a:latin typeface="Times New Roman" pitchFamily="18" charset="0"/>
                <a:cs typeface="Times New Roman" pitchFamily="18" charset="0"/>
              </a:rPr>
              <a:t>rks. </a:t>
            </a:r>
          </a:p>
          <a:p>
            <a:pPr algn="l">
              <a:lnSpc>
                <a:spcPct val="130000"/>
              </a:lnSpc>
              <a:buFont typeface="Arial" pitchFamily="34" charset="0"/>
              <a:buChar char="•"/>
            </a:pPr>
            <a:r>
              <a:rPr lang="en-US" sz="2300" dirty="0" smtClean="0">
                <a:solidFill>
                  <a:schemeClr val="tx1"/>
                </a:solidFill>
                <a:latin typeface="Times New Roman" pitchFamily="18" charset="0"/>
                <a:cs typeface="Times New Roman" pitchFamily="18" charset="0"/>
              </a:rPr>
              <a:t>The premise for this type of networks is that a single message can be broken into </a:t>
            </a:r>
            <a:r>
              <a:rPr lang="en-US" sz="2300" dirty="0" smtClean="0">
                <a:solidFill>
                  <a:srgbClr val="FF0000"/>
                </a:solidFill>
                <a:latin typeface="Times New Roman" pitchFamily="18" charset="0"/>
                <a:cs typeface="Times New Roman" pitchFamily="18" charset="0"/>
              </a:rPr>
              <a:t>multiple message blocks</a:t>
            </a:r>
            <a:r>
              <a:rPr lang="en-US" sz="2300" dirty="0" smtClean="0">
                <a:solidFill>
                  <a:schemeClr val="tx1"/>
                </a:solidFill>
                <a:latin typeface="Times New Roman" pitchFamily="18" charset="0"/>
                <a:cs typeface="Times New Roman" pitchFamily="18" charset="0"/>
              </a:rPr>
              <a:t>. </a:t>
            </a:r>
          </a:p>
          <a:p>
            <a:pPr algn="l">
              <a:lnSpc>
                <a:spcPct val="130000"/>
              </a:lnSpc>
              <a:buFont typeface="Arial" pitchFamily="34" charset="0"/>
              <a:buChar char="•"/>
            </a:pPr>
            <a:r>
              <a:rPr lang="en-US" sz="2300" dirty="0" smtClean="0">
                <a:solidFill>
                  <a:schemeClr val="tx1"/>
                </a:solidFill>
                <a:latin typeface="Times New Roman" pitchFamily="18" charset="0"/>
                <a:cs typeface="Times New Roman" pitchFamily="18" charset="0"/>
              </a:rPr>
              <a:t>Individual blocks containing </a:t>
            </a:r>
            <a:r>
              <a:rPr lang="en-US" sz="2300" dirty="0" smtClean="0">
                <a:solidFill>
                  <a:srgbClr val="FF0000"/>
                </a:solidFill>
                <a:latin typeface="Times New Roman" pitchFamily="18" charset="0"/>
                <a:cs typeface="Times New Roman" pitchFamily="18" charset="0"/>
              </a:rPr>
              <a:t>addressing information </a:t>
            </a:r>
            <a:r>
              <a:rPr lang="en-US" sz="2300" dirty="0" smtClean="0">
                <a:solidFill>
                  <a:schemeClr val="tx1"/>
                </a:solidFill>
                <a:latin typeface="Times New Roman" pitchFamily="18" charset="0"/>
                <a:cs typeface="Times New Roman" pitchFamily="18" charset="0"/>
              </a:rPr>
              <a:t>indicate both their </a:t>
            </a:r>
            <a:r>
              <a:rPr lang="en-US" sz="2300" dirty="0" smtClean="0">
                <a:solidFill>
                  <a:srgbClr val="FF0000"/>
                </a:solidFill>
                <a:latin typeface="Times New Roman" pitchFamily="18" charset="0"/>
                <a:cs typeface="Times New Roman" pitchFamily="18" charset="0"/>
              </a:rPr>
              <a:t>origination point </a:t>
            </a:r>
            <a:r>
              <a:rPr lang="en-US" sz="2300" dirty="0" smtClean="0">
                <a:solidFill>
                  <a:schemeClr val="tx1"/>
                </a:solidFill>
                <a:latin typeface="Times New Roman" pitchFamily="18" charset="0"/>
                <a:cs typeface="Times New Roman" pitchFamily="18" charset="0"/>
              </a:rPr>
              <a:t>and their </a:t>
            </a:r>
            <a:r>
              <a:rPr lang="en-US" sz="2300" dirty="0" smtClean="0">
                <a:solidFill>
                  <a:srgbClr val="FF0000"/>
                </a:solidFill>
                <a:latin typeface="Times New Roman" pitchFamily="18" charset="0"/>
                <a:cs typeface="Times New Roman" pitchFamily="18" charset="0"/>
              </a:rPr>
              <a:t>final destination</a:t>
            </a:r>
            <a:r>
              <a:rPr lang="en-US" sz="2300" dirty="0" smtClean="0">
                <a:solidFill>
                  <a:schemeClr val="tx1"/>
                </a:solidFill>
                <a:latin typeface="Times New Roman" pitchFamily="18" charset="0"/>
                <a:cs typeface="Times New Roman" pitchFamily="18" charset="0"/>
              </a:rPr>
              <a:t>. </a:t>
            </a:r>
          </a:p>
          <a:p>
            <a:pPr algn="l">
              <a:lnSpc>
                <a:spcPct val="130000"/>
              </a:lnSpc>
              <a:buFont typeface="Arial" pitchFamily="34" charset="0"/>
              <a:buChar char="•"/>
            </a:pPr>
            <a:r>
              <a:rPr lang="en-US" sz="2300" dirty="0" smtClean="0">
                <a:solidFill>
                  <a:schemeClr val="tx1"/>
                </a:solidFill>
                <a:latin typeface="Times New Roman" pitchFamily="18" charset="0"/>
                <a:cs typeface="Times New Roman" pitchFamily="18" charset="0"/>
              </a:rPr>
              <a:t>Using this embedded information, these message blocks, called packets, can be sent through the network along various paths, and can be </a:t>
            </a:r>
            <a:r>
              <a:rPr lang="en-US" sz="2300" dirty="0" smtClean="0">
                <a:solidFill>
                  <a:srgbClr val="FF0000"/>
                </a:solidFill>
                <a:latin typeface="Times New Roman" pitchFamily="18" charset="0"/>
                <a:cs typeface="Times New Roman" pitchFamily="18" charset="0"/>
              </a:rPr>
              <a:t>reassembled into the original message </a:t>
            </a:r>
            <a:r>
              <a:rPr lang="en-US" sz="2300" dirty="0" smtClean="0">
                <a:solidFill>
                  <a:schemeClr val="tx1"/>
                </a:solidFill>
                <a:latin typeface="Times New Roman" pitchFamily="18" charset="0"/>
                <a:cs typeface="Times New Roman" pitchFamily="18" charset="0"/>
              </a:rPr>
              <a:t>upon reaching their destination.</a:t>
            </a:r>
          </a:p>
          <a:p>
            <a:pPr algn="l"/>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31</a:t>
            </a:fld>
            <a:endParaRPr lang="en-US"/>
          </a:p>
        </p:txBody>
      </p:sp>
      <p:sp>
        <p:nvSpPr>
          <p:cNvPr id="5" name="Date Placeholder 4"/>
          <p:cNvSpPr>
            <a:spLocks noGrp="1"/>
          </p:cNvSpPr>
          <p:nvPr>
            <p:ph type="dt" sz="half" idx="10"/>
          </p:nvPr>
        </p:nvSpPr>
        <p:spPr/>
        <p:txBody>
          <a:bodyPr/>
          <a:lstStyle/>
          <a:p>
            <a:fld id="{F688A2DD-0245-4178-BEB1-E192C3CAB429}"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fontScale="92500" lnSpcReduction="20000"/>
          </a:bodyPr>
          <a:lstStyle/>
          <a:p>
            <a:pPr algn="l"/>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Utilizing Packets</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The devices within the network itself are </a:t>
            </a:r>
            <a:r>
              <a:rPr lang="en-US" sz="2400" dirty="0" smtClean="0">
                <a:solidFill>
                  <a:srgbClr val="FF0000"/>
                </a:solidFill>
                <a:latin typeface="Times New Roman" pitchFamily="18" charset="0"/>
                <a:cs typeface="Times New Roman" pitchFamily="18" charset="0"/>
              </a:rPr>
              <a:t>unaware of the content of the individual packets</a:t>
            </a:r>
            <a:r>
              <a:rPr lang="en-US" sz="2400" dirty="0" smtClean="0">
                <a:solidFill>
                  <a:schemeClr val="tx1"/>
                </a:solidFill>
                <a:latin typeface="Times New Roman" pitchFamily="18" charset="0"/>
                <a:cs typeface="Times New Roman" pitchFamily="18" charset="0"/>
              </a:rPr>
              <a:t>, only visible is the address of the </a:t>
            </a:r>
            <a:r>
              <a:rPr lang="en-US" sz="2400" dirty="0" smtClean="0">
                <a:solidFill>
                  <a:srgbClr val="FF0000"/>
                </a:solidFill>
                <a:latin typeface="Times New Roman" pitchFamily="18" charset="0"/>
                <a:cs typeface="Times New Roman" pitchFamily="18" charset="0"/>
              </a:rPr>
              <a:t>final destination and the next device in the path to that destination</a:t>
            </a:r>
            <a:r>
              <a:rPr lang="en-US" sz="2400" dirty="0" smtClean="0">
                <a:solidFill>
                  <a:schemeClr val="tx1"/>
                </a:solidFill>
                <a:latin typeface="Times New Roman" pitchFamily="18" charset="0"/>
                <a:cs typeface="Times New Roman" pitchFamily="18" charset="0"/>
              </a:rPr>
              <a:t>. </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No </a:t>
            </a:r>
            <a:r>
              <a:rPr lang="en-US" sz="2400" dirty="0" smtClean="0">
                <a:solidFill>
                  <a:srgbClr val="FF0000"/>
                </a:solidFill>
                <a:latin typeface="Times New Roman" pitchFamily="18" charset="0"/>
                <a:cs typeface="Times New Roman" pitchFamily="18" charset="0"/>
              </a:rPr>
              <a:t>reserved circuit is built between sender and receiver</a:t>
            </a:r>
            <a:r>
              <a:rPr lang="en-US" sz="2400" dirty="0" smtClean="0">
                <a:solidFill>
                  <a:schemeClr val="tx1"/>
                </a:solidFill>
                <a:latin typeface="Times New Roman" pitchFamily="18" charset="0"/>
                <a:cs typeface="Times New Roman" pitchFamily="18" charset="0"/>
              </a:rPr>
              <a:t>. Each packet is sent independently from </a:t>
            </a:r>
            <a:r>
              <a:rPr lang="en-US" sz="2400" dirty="0" smtClean="0">
                <a:solidFill>
                  <a:srgbClr val="FF0000"/>
                </a:solidFill>
                <a:latin typeface="Times New Roman" pitchFamily="18" charset="0"/>
                <a:cs typeface="Times New Roman" pitchFamily="18" charset="0"/>
              </a:rPr>
              <a:t>one switching location to another</a:t>
            </a:r>
            <a:r>
              <a:rPr lang="en-US" sz="2400" dirty="0" smtClean="0">
                <a:solidFill>
                  <a:schemeClr val="tx1"/>
                </a:solidFill>
                <a:latin typeface="Times New Roman" pitchFamily="18" charset="0"/>
                <a:cs typeface="Times New Roman" pitchFamily="18" charset="0"/>
              </a:rPr>
              <a:t>.</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 At each location, a routing decision is made as to which path to use to forward the packet towards its final destination. </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If a previously used path is no longer available, the routing function can dynamically choose the </a:t>
            </a:r>
            <a:r>
              <a:rPr lang="en-US" sz="2400" dirty="0" smtClean="0">
                <a:solidFill>
                  <a:srgbClr val="FF0000"/>
                </a:solidFill>
                <a:latin typeface="Times New Roman" pitchFamily="18" charset="0"/>
                <a:cs typeface="Times New Roman" pitchFamily="18" charset="0"/>
              </a:rPr>
              <a:t>next best available path.</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 Because the messages are sent in pieces, rather than as a single complete message, the few packets that may </a:t>
            </a:r>
            <a:r>
              <a:rPr lang="en-US" sz="2400" dirty="0" smtClean="0">
                <a:solidFill>
                  <a:srgbClr val="FF0000"/>
                </a:solidFill>
                <a:latin typeface="Times New Roman" pitchFamily="18" charset="0"/>
                <a:cs typeface="Times New Roman" pitchFamily="18" charset="0"/>
              </a:rPr>
              <a:t>be lost in the advent of a failure can be retransmitted to the destination along a different path</a:t>
            </a:r>
            <a:r>
              <a:rPr lang="en-US" sz="2400" dirty="0" smtClean="0">
                <a:solidFill>
                  <a:schemeClr val="tx1"/>
                </a:solidFill>
                <a:latin typeface="Times New Roman" pitchFamily="18" charset="0"/>
                <a:cs typeface="Times New Roman" pitchFamily="18" charset="0"/>
              </a:rPr>
              <a:t>.</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 In many cases, </a:t>
            </a:r>
            <a:r>
              <a:rPr lang="en-US" sz="2400" dirty="0" smtClean="0">
                <a:solidFill>
                  <a:srgbClr val="FF0000"/>
                </a:solidFill>
                <a:latin typeface="Times New Roman" pitchFamily="18" charset="0"/>
                <a:cs typeface="Times New Roman" pitchFamily="18" charset="0"/>
              </a:rPr>
              <a:t>the destination device is unaware that any failure or rerouting has occurred</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32</a:t>
            </a:fld>
            <a:endParaRPr lang="en-US"/>
          </a:p>
        </p:txBody>
      </p:sp>
      <p:sp>
        <p:nvSpPr>
          <p:cNvPr id="5" name="Date Placeholder 4"/>
          <p:cNvSpPr>
            <a:spLocks noGrp="1"/>
          </p:cNvSpPr>
          <p:nvPr>
            <p:ph type="dt" sz="half" idx="10"/>
          </p:nvPr>
        </p:nvSpPr>
        <p:spPr/>
        <p:txBody>
          <a:bodyPr/>
          <a:lstStyle/>
          <a:p>
            <a:fld id="{182C44D0-E57D-4045-AAAF-B28DF0693084}"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00800"/>
          </a:xfrm>
        </p:spPr>
        <p:txBody>
          <a:bodyPr>
            <a:normAutofit fontScale="85000" lnSpcReduction="10000"/>
          </a:bodyPr>
          <a:lstStyle/>
          <a:p>
            <a:pPr algn="l">
              <a:lnSpc>
                <a:spcPct val="140000"/>
              </a:lnSpc>
              <a:buFont typeface="Arial" pitchFamily="34" charset="0"/>
              <a:buChar char="•"/>
            </a:pPr>
            <a:r>
              <a:rPr lang="en-US" sz="2600" dirty="0" smtClean="0">
                <a:solidFill>
                  <a:schemeClr val="tx1"/>
                </a:solidFill>
                <a:latin typeface="Times New Roman" pitchFamily="18" charset="0"/>
                <a:cs typeface="Times New Roman" pitchFamily="18" charset="0"/>
              </a:rPr>
              <a:t>The </a:t>
            </a:r>
            <a:r>
              <a:rPr lang="en-US" sz="2600" dirty="0" err="1" smtClean="0">
                <a:solidFill>
                  <a:srgbClr val="FF0000"/>
                </a:solidFill>
                <a:latin typeface="Times New Roman" pitchFamily="18" charset="0"/>
                <a:cs typeface="Times New Roman" pitchFamily="18" charset="0"/>
              </a:rPr>
              <a:t>DoD</a:t>
            </a:r>
            <a:r>
              <a:rPr lang="en-US" sz="2600" dirty="0" smtClean="0">
                <a:solidFill>
                  <a:srgbClr val="FF0000"/>
                </a:solidFill>
                <a:latin typeface="Times New Roman" pitchFamily="18" charset="0"/>
                <a:cs typeface="Times New Roman" pitchFamily="18" charset="0"/>
              </a:rPr>
              <a:t> researchers realized that a packet switched connectionless network</a:t>
            </a:r>
            <a:r>
              <a:rPr lang="en-US" sz="2600" dirty="0" smtClean="0">
                <a:solidFill>
                  <a:schemeClr val="tx1"/>
                </a:solidFill>
                <a:latin typeface="Times New Roman" pitchFamily="18" charset="0"/>
                <a:cs typeface="Times New Roman" pitchFamily="18" charset="0"/>
              </a:rPr>
              <a:t> had the features necessary to support a </a:t>
            </a:r>
            <a:r>
              <a:rPr lang="en-US" sz="2600" dirty="0" smtClean="0">
                <a:solidFill>
                  <a:srgbClr val="FF0000"/>
                </a:solidFill>
                <a:latin typeface="Times New Roman" pitchFamily="18" charset="0"/>
                <a:cs typeface="Times New Roman" pitchFamily="18" charset="0"/>
              </a:rPr>
              <a:t>resilient, fault tolerant network architecture. </a:t>
            </a:r>
          </a:p>
          <a:p>
            <a:pPr lvl="1" algn="l">
              <a:lnSpc>
                <a:spcPct val="140000"/>
              </a:lnSpc>
              <a:buFont typeface="Arial" pitchFamily="34" charset="0"/>
              <a:buChar char="•"/>
            </a:pPr>
            <a:r>
              <a:rPr lang="en-US" sz="2400" dirty="0" smtClean="0">
                <a:solidFill>
                  <a:schemeClr val="tx1"/>
                </a:solidFill>
                <a:latin typeface="Times New Roman" pitchFamily="18" charset="0"/>
                <a:cs typeface="Times New Roman" pitchFamily="18" charset="0"/>
              </a:rPr>
              <a:t>The need for a single, reserved circuit from end-to-end does not exist in a packet switched network. </a:t>
            </a:r>
          </a:p>
          <a:p>
            <a:pPr lvl="1" algn="l">
              <a:lnSpc>
                <a:spcPct val="140000"/>
              </a:lnSpc>
              <a:buFont typeface="Arial" pitchFamily="34" charset="0"/>
              <a:buChar char="•"/>
            </a:pPr>
            <a:r>
              <a:rPr lang="en-US" sz="2400" dirty="0" smtClean="0">
                <a:solidFill>
                  <a:schemeClr val="tx1"/>
                </a:solidFill>
                <a:latin typeface="Times New Roman" pitchFamily="18" charset="0"/>
                <a:cs typeface="Times New Roman" pitchFamily="18" charset="0"/>
              </a:rPr>
              <a:t>Any piece of a message can be sent through the network using any available path. </a:t>
            </a:r>
          </a:p>
          <a:p>
            <a:pPr lvl="1" algn="l">
              <a:lnSpc>
                <a:spcPct val="140000"/>
              </a:lnSpc>
              <a:buFont typeface="Arial" pitchFamily="34" charset="0"/>
              <a:buChar char="•"/>
            </a:pPr>
            <a:r>
              <a:rPr lang="en-US" sz="2400" dirty="0" smtClean="0">
                <a:solidFill>
                  <a:schemeClr val="tx1"/>
                </a:solidFill>
                <a:latin typeface="Times New Roman" pitchFamily="18" charset="0"/>
                <a:cs typeface="Times New Roman" pitchFamily="18" charset="0"/>
              </a:rPr>
              <a:t>Packets containing pieces of messages from different sources can travel the network at the same time. </a:t>
            </a:r>
          </a:p>
          <a:p>
            <a:pPr lvl="1" algn="l">
              <a:lnSpc>
                <a:spcPct val="140000"/>
              </a:lnSpc>
              <a:buFont typeface="Arial" pitchFamily="34" charset="0"/>
              <a:buChar char="•"/>
            </a:pPr>
            <a:r>
              <a:rPr lang="en-US" sz="2400" dirty="0" smtClean="0">
                <a:solidFill>
                  <a:schemeClr val="tx1"/>
                </a:solidFill>
                <a:latin typeface="Times New Roman" pitchFamily="18" charset="0"/>
                <a:cs typeface="Times New Roman" pitchFamily="18" charset="0"/>
              </a:rPr>
              <a:t>The problem of underutilized or idle circuits is eliminated -- all available resources can be used at any time to deliver packets to their final destination.</a:t>
            </a:r>
          </a:p>
          <a:p>
            <a:pPr lvl="1" algn="l">
              <a:lnSpc>
                <a:spcPct val="140000"/>
              </a:lnSpc>
              <a:buFont typeface="Arial" pitchFamily="34" charset="0"/>
              <a:buChar char="•"/>
            </a:pPr>
            <a:r>
              <a:rPr lang="en-US" sz="2400" dirty="0" smtClean="0">
                <a:solidFill>
                  <a:schemeClr val="tx1"/>
                </a:solidFill>
                <a:latin typeface="Times New Roman" pitchFamily="18" charset="0"/>
                <a:cs typeface="Times New Roman" pitchFamily="18" charset="0"/>
              </a:rPr>
              <a:t> By providing a method to dynamically use redundant paths, without intervention by the user, the Internet has become a fault tolerant, scalable method of communications.</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33</a:t>
            </a:fld>
            <a:endParaRPr lang="en-US"/>
          </a:p>
        </p:txBody>
      </p:sp>
      <p:sp>
        <p:nvSpPr>
          <p:cNvPr id="5" name="Date Placeholder 4"/>
          <p:cNvSpPr>
            <a:spLocks noGrp="1"/>
          </p:cNvSpPr>
          <p:nvPr>
            <p:ph type="dt" sz="half" idx="10"/>
          </p:nvPr>
        </p:nvSpPr>
        <p:spPr/>
        <p:txBody>
          <a:bodyPr/>
          <a:lstStyle/>
          <a:p>
            <a:fld id="{5F8CA972-25AB-4B4F-8D5D-3D116628C9F3}"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28600" y="228600"/>
            <a:ext cx="8763000" cy="6400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722E267-9AE9-45D0-9960-B909970298A9}" type="slidenum">
              <a:rPr lang="en-US" smtClean="0"/>
              <a:pPr/>
              <a:t>34</a:t>
            </a:fld>
            <a:endParaRPr lang="en-US"/>
          </a:p>
        </p:txBody>
      </p:sp>
      <p:sp>
        <p:nvSpPr>
          <p:cNvPr id="4" name="Date Placeholder 3"/>
          <p:cNvSpPr>
            <a:spLocks noGrp="1"/>
          </p:cNvSpPr>
          <p:nvPr>
            <p:ph type="dt" sz="half" idx="10"/>
          </p:nvPr>
        </p:nvSpPr>
        <p:spPr/>
        <p:txBody>
          <a:bodyPr/>
          <a:lstStyle/>
          <a:p>
            <a:fld id="{883BF098-C560-4C2D-9D21-39FF6919DE2D}"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algn="l"/>
            <a:r>
              <a:rPr lang="en-US" sz="26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Connection-oriented Networks</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Although packet-switched connectionless networks met the needs of the </a:t>
            </a:r>
            <a:r>
              <a:rPr lang="en-US" sz="2250" dirty="0" err="1" smtClean="0">
                <a:solidFill>
                  <a:schemeClr val="tx1"/>
                </a:solidFill>
                <a:latin typeface="Times New Roman" pitchFamily="18" charset="0"/>
                <a:cs typeface="Times New Roman" pitchFamily="18" charset="0"/>
              </a:rPr>
              <a:t>DoD</a:t>
            </a:r>
            <a:r>
              <a:rPr lang="en-US" sz="2250" dirty="0" smtClean="0">
                <a:solidFill>
                  <a:schemeClr val="tx1"/>
                </a:solidFill>
                <a:latin typeface="Times New Roman" pitchFamily="18" charset="0"/>
                <a:cs typeface="Times New Roman" pitchFamily="18" charset="0"/>
              </a:rPr>
              <a:t>, and continue to be the primary infrastructure for today's Internet, there are some benefits to a connection-oriented system like the circuit-switched telephone system.</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 Because resources at the various switching locations are dedicated to providing a finite number of circuits, the quality and consistency of messages transmitted across a connection-oriented network can be guaranteed. </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Another benefit is that the provider of the service can charge the users of the network for the period of time that the connection is active. </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The ability to charge users for active connections through the network is a fundamental premise of the telecommunication service industry. </a:t>
            </a:r>
            <a:endParaRPr lang="en-US" sz="225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35</a:t>
            </a:fld>
            <a:endParaRPr lang="en-US"/>
          </a:p>
        </p:txBody>
      </p:sp>
      <p:sp>
        <p:nvSpPr>
          <p:cNvPr id="5" name="Date Placeholder 4"/>
          <p:cNvSpPr>
            <a:spLocks noGrp="1"/>
          </p:cNvSpPr>
          <p:nvPr>
            <p:ph type="dt" sz="half" idx="10"/>
          </p:nvPr>
        </p:nvSpPr>
        <p:spPr/>
        <p:txBody>
          <a:bodyPr/>
          <a:lstStyle/>
          <a:p>
            <a:fld id="{A38F8331-85EF-42E4-8465-03D5F8AC3ABC}"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685800"/>
          </a:xfrm>
        </p:spPr>
        <p:txBody>
          <a:bodyPr>
            <a:normAutofit/>
          </a:bodyPr>
          <a:lstStyle/>
          <a:p>
            <a:pPr algn="l"/>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 scalable network Architecture</a:t>
            </a:r>
            <a:endPar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838200"/>
            <a:ext cx="8839200" cy="5791200"/>
          </a:xfrm>
        </p:spPr>
        <p:txBody>
          <a:bodyPr>
            <a:noAutofit/>
          </a:bodyPr>
          <a:lstStyle/>
          <a:p>
            <a:pPr algn="l">
              <a:lnSpc>
                <a:spcPct val="120000"/>
              </a:lnSpc>
              <a:buFont typeface="Arial" pitchFamily="34" charset="0"/>
              <a:buChar char="•"/>
            </a:pPr>
            <a:r>
              <a:rPr lang="en-US" sz="2250" dirty="0" smtClean="0">
                <a:solidFill>
                  <a:schemeClr val="tx1"/>
                </a:solidFill>
                <a:latin typeface="Times New Roman" pitchFamily="18" charset="0"/>
                <a:cs typeface="Times New Roman" pitchFamily="18" charset="0"/>
              </a:rPr>
              <a:t>The fact that the Internet is able to expand at the rate that it is, without seriously impacting the performance experienced by individual users, is a function of the design of the protocols and underlying technologies on which it is built. </a:t>
            </a:r>
          </a:p>
          <a:p>
            <a:pPr algn="l">
              <a:lnSpc>
                <a:spcPct val="120000"/>
              </a:lnSpc>
              <a:buFont typeface="Arial" pitchFamily="34" charset="0"/>
              <a:buChar char="•"/>
            </a:pPr>
            <a:r>
              <a:rPr lang="en-US" sz="2250" dirty="0" smtClean="0">
                <a:solidFill>
                  <a:schemeClr val="tx1"/>
                </a:solidFill>
                <a:latin typeface="Times New Roman" pitchFamily="18" charset="0"/>
                <a:cs typeface="Times New Roman" pitchFamily="18" charset="0"/>
              </a:rPr>
              <a:t>The Internet, which is actually a collection of interconnected private and public networks, has a hierarchical layered structure for addressing, for naming and for connectivity services.</a:t>
            </a:r>
          </a:p>
          <a:p>
            <a:pPr algn="l">
              <a:lnSpc>
                <a:spcPct val="120000"/>
              </a:lnSpc>
              <a:buFont typeface="Arial" pitchFamily="34" charset="0"/>
              <a:buChar char="•"/>
            </a:pPr>
            <a:r>
              <a:rPr lang="en-US" sz="2250" dirty="0" smtClean="0">
                <a:solidFill>
                  <a:schemeClr val="tx1"/>
                </a:solidFill>
                <a:latin typeface="Times New Roman" pitchFamily="18" charset="0"/>
                <a:cs typeface="Times New Roman" pitchFamily="18" charset="0"/>
              </a:rPr>
              <a:t>At each level or layer of the hierarchy, individual network operators maintain peering relationships with other operators at the same level.</a:t>
            </a:r>
          </a:p>
          <a:p>
            <a:pPr algn="l">
              <a:lnSpc>
                <a:spcPct val="120000"/>
              </a:lnSpc>
              <a:buFont typeface="Arial" pitchFamily="34" charset="0"/>
              <a:buChar char="•"/>
            </a:pPr>
            <a:r>
              <a:rPr lang="en-US" sz="2250" dirty="0" smtClean="0">
                <a:solidFill>
                  <a:schemeClr val="tx1"/>
                </a:solidFill>
                <a:latin typeface="Times New Roman" pitchFamily="18" charset="0"/>
                <a:cs typeface="Times New Roman" pitchFamily="18" charset="0"/>
              </a:rPr>
              <a:t> As a result, network traffic that is destined for local or regional services does not need to traverse to a central point for distribution. </a:t>
            </a:r>
          </a:p>
          <a:p>
            <a:pPr algn="l">
              <a:lnSpc>
                <a:spcPct val="120000"/>
              </a:lnSpc>
              <a:buFont typeface="Arial" pitchFamily="34" charset="0"/>
              <a:buChar char="•"/>
            </a:pPr>
            <a:r>
              <a:rPr lang="en-US" sz="2250" dirty="0" smtClean="0">
                <a:solidFill>
                  <a:schemeClr val="tx1"/>
                </a:solidFill>
                <a:latin typeface="Times New Roman" pitchFamily="18" charset="0"/>
                <a:cs typeface="Times New Roman" pitchFamily="18" charset="0"/>
              </a:rPr>
              <a:t>Common services can be duplicated in different regions, thereby keeping traffic off the higher level backbone networks.</a:t>
            </a:r>
          </a:p>
        </p:txBody>
      </p:sp>
      <p:sp>
        <p:nvSpPr>
          <p:cNvPr id="4" name="Slide Number Placeholder 3"/>
          <p:cNvSpPr>
            <a:spLocks noGrp="1"/>
          </p:cNvSpPr>
          <p:nvPr>
            <p:ph type="sldNum" sz="quarter" idx="12"/>
          </p:nvPr>
        </p:nvSpPr>
        <p:spPr/>
        <p:txBody>
          <a:bodyPr/>
          <a:lstStyle/>
          <a:p>
            <a:fld id="{0722E267-9AE9-45D0-9960-B909970298A9}" type="slidenum">
              <a:rPr lang="en-US" smtClean="0"/>
              <a:pPr/>
              <a:t>36</a:t>
            </a:fld>
            <a:endParaRPr lang="en-US"/>
          </a:p>
        </p:txBody>
      </p:sp>
      <p:sp>
        <p:nvSpPr>
          <p:cNvPr id="5" name="Date Placeholder 4"/>
          <p:cNvSpPr>
            <a:spLocks noGrp="1"/>
          </p:cNvSpPr>
          <p:nvPr>
            <p:ph type="dt" sz="half" idx="10"/>
          </p:nvPr>
        </p:nvSpPr>
        <p:spPr/>
        <p:txBody>
          <a:bodyPr/>
          <a:lstStyle/>
          <a:p>
            <a:fld id="{AD2454CF-59ED-49EB-A584-34F9936A2A5B}"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lstStyle/>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Although there is no single organization that regulates the Internet, the operators of the many individual networks that provide Internet connectivity cooperate to follow accepted standards and protocols. </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The adherence to standards enables the manufacturers of hardware and software to concentrate on product improvements in the areas of performance and capacity, knowing that the new products can integrate with and enhance the existing infrastructure. </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The current Internet architecture, while highly scalable, may not always be able to keep up with the pace of user demand. </a:t>
            </a:r>
          </a:p>
          <a:p>
            <a:pPr algn="l">
              <a:lnSpc>
                <a:spcPct val="130000"/>
              </a:lnSpc>
              <a:buFont typeface="Arial" pitchFamily="34" charset="0"/>
              <a:buChar char="•"/>
            </a:pPr>
            <a:r>
              <a:rPr lang="en-US" sz="2250" dirty="0" smtClean="0">
                <a:solidFill>
                  <a:schemeClr val="tx1"/>
                </a:solidFill>
                <a:latin typeface="Times New Roman" pitchFamily="18" charset="0"/>
                <a:cs typeface="Times New Roman" pitchFamily="18" charset="0"/>
              </a:rPr>
              <a:t>New protocols and addressing structures are under development to meet the increasing rate at which Internet applications and services are being added.</a:t>
            </a:r>
          </a:p>
          <a:p>
            <a:endParaRPr lang="en-US" dirty="0"/>
          </a:p>
        </p:txBody>
      </p:sp>
      <p:sp>
        <p:nvSpPr>
          <p:cNvPr id="4" name="Slide Number Placeholder 3"/>
          <p:cNvSpPr>
            <a:spLocks noGrp="1"/>
          </p:cNvSpPr>
          <p:nvPr>
            <p:ph type="sldNum" sz="quarter" idx="12"/>
          </p:nvPr>
        </p:nvSpPr>
        <p:spPr/>
        <p:txBody>
          <a:bodyPr/>
          <a:lstStyle/>
          <a:p>
            <a:fld id="{0722E267-9AE9-45D0-9960-B909970298A9}" type="slidenum">
              <a:rPr lang="en-US" smtClean="0"/>
              <a:pPr/>
              <a:t>37</a:t>
            </a:fld>
            <a:endParaRPr lang="en-US"/>
          </a:p>
        </p:txBody>
      </p:sp>
      <p:sp>
        <p:nvSpPr>
          <p:cNvPr id="5" name="Date Placeholder 4"/>
          <p:cNvSpPr>
            <a:spLocks noGrp="1"/>
          </p:cNvSpPr>
          <p:nvPr>
            <p:ph type="dt" sz="half" idx="10"/>
          </p:nvPr>
        </p:nvSpPr>
        <p:spPr/>
        <p:txBody>
          <a:bodyPr/>
          <a:lstStyle/>
          <a:p>
            <a:fld id="{1986DCF9-D040-4D86-9102-48E996931803}"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533399"/>
          </a:xfrm>
        </p:spPr>
        <p:txBody>
          <a:bodyPr>
            <a:normAutofit/>
          </a:bodyPr>
          <a:lstStyle/>
          <a:p>
            <a:pPr algn="l"/>
            <a:r>
              <a:rPr 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Providing a quality of service</a:t>
            </a:r>
            <a:endParaRPr 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685800"/>
            <a:ext cx="8839200" cy="5943600"/>
          </a:xfrm>
        </p:spPr>
        <p:txBody>
          <a:bodyPr>
            <a:normAutofit fontScale="85000" lnSpcReduction="10000"/>
          </a:bodyPr>
          <a:lstStyle/>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Networks must provide secure, predictable, measurable, and, at times, guaranteed services. </a:t>
            </a:r>
          </a:p>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The packet-switched network architecture does not guarantee that all packets that comprise a particular message will arrive on time, in their correct in order, or even that they will arrive at all. </a:t>
            </a:r>
          </a:p>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Networks also need mechanisms to manage congested network traffic. Congestion is caused when the demand on the network resources exceeds the available capacity.</a:t>
            </a:r>
          </a:p>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If all networks had infinite resources, there would not be a need to use </a:t>
            </a:r>
            <a:r>
              <a:rPr lang="en-US" sz="2400" dirty="0" err="1" smtClean="0">
                <a:solidFill>
                  <a:schemeClr val="tx1"/>
                </a:solidFill>
                <a:latin typeface="Times New Roman" pitchFamily="18" charset="0"/>
                <a:cs typeface="Times New Roman" pitchFamily="18" charset="0"/>
              </a:rPr>
              <a:t>QoS</a:t>
            </a:r>
            <a:r>
              <a:rPr lang="en-US" sz="2400" dirty="0" smtClean="0">
                <a:solidFill>
                  <a:schemeClr val="tx1"/>
                </a:solidFill>
                <a:latin typeface="Times New Roman" pitchFamily="18" charset="0"/>
                <a:cs typeface="Times New Roman" pitchFamily="18" charset="0"/>
              </a:rPr>
              <a:t> mechanisms to ensure quality of service.</a:t>
            </a:r>
          </a:p>
          <a:p>
            <a:pPr algn="l">
              <a:lnSpc>
                <a:spcPct val="170000"/>
              </a:lnSpc>
              <a:buFont typeface="Arial" pitchFamily="34" charset="0"/>
              <a:buChar char="•"/>
            </a:pPr>
            <a:r>
              <a:rPr lang="en-US" sz="2400" dirty="0" smtClean="0">
                <a:solidFill>
                  <a:schemeClr val="tx1"/>
                </a:solidFill>
                <a:latin typeface="Times New Roman" pitchFamily="18" charset="0"/>
                <a:cs typeface="Times New Roman" pitchFamily="18" charset="0"/>
              </a:rPr>
              <a:t> Unfortunately, that is not the case. There are some constraints on network resources that cannot be avoided.</a:t>
            </a:r>
          </a:p>
          <a:p>
            <a:pPr algn="l">
              <a:lnSpc>
                <a:spcPct val="170000"/>
              </a:lnSpc>
              <a:buFont typeface="Arial" pitchFamily="34" charset="0"/>
              <a:buChar char="•"/>
            </a:pP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38</a:t>
            </a:fld>
            <a:endParaRPr lang="en-US"/>
          </a:p>
        </p:txBody>
      </p:sp>
      <p:sp>
        <p:nvSpPr>
          <p:cNvPr id="5" name="Date Placeholder 4"/>
          <p:cNvSpPr>
            <a:spLocks noGrp="1"/>
          </p:cNvSpPr>
          <p:nvPr>
            <p:ph type="dt" sz="half" idx="10"/>
          </p:nvPr>
        </p:nvSpPr>
        <p:spPr/>
        <p:txBody>
          <a:bodyPr/>
          <a:lstStyle/>
          <a:p>
            <a:fld id="{CD0147DA-5C6A-4E8B-94C4-A21B59905F20}"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62500" lnSpcReduction="20000"/>
          </a:bodyPr>
          <a:lstStyle/>
          <a:p>
            <a:pPr>
              <a:lnSpc>
                <a:spcPct val="150000"/>
              </a:lnSpc>
            </a:pPr>
            <a:r>
              <a:rPr lang="en-US" sz="3300" dirty="0" smtClean="0">
                <a:latin typeface="Times New Roman" pitchFamily="18" charset="0"/>
                <a:cs typeface="Times New Roman" pitchFamily="18" charset="0"/>
              </a:rPr>
              <a:t>Constraints include technology limitations, costs, and the local availability of high-bandwidth service. </a:t>
            </a:r>
          </a:p>
          <a:p>
            <a:pPr>
              <a:lnSpc>
                <a:spcPct val="150000"/>
              </a:lnSpc>
            </a:pPr>
            <a:r>
              <a:rPr lang="en-US" sz="3300" dirty="0" smtClean="0">
                <a:latin typeface="Times New Roman" pitchFamily="18" charset="0"/>
                <a:cs typeface="Times New Roman" pitchFamily="18" charset="0"/>
              </a:rPr>
              <a:t>Network bandwidth is the measure of the data carrying capacity of the network. When simultaneous communications are attempted across the network, the demand for network bandwidth can exceed its availability. </a:t>
            </a:r>
          </a:p>
          <a:p>
            <a:pPr>
              <a:lnSpc>
                <a:spcPct val="150000"/>
              </a:lnSpc>
            </a:pPr>
            <a:r>
              <a:rPr lang="en-US" sz="3300" dirty="0" smtClean="0">
                <a:latin typeface="Times New Roman" pitchFamily="18" charset="0"/>
                <a:cs typeface="Times New Roman" pitchFamily="18" charset="0"/>
              </a:rPr>
              <a:t>The obvious fix for this situation is to increase the amount of available bandwidth. But, because of the previously stated constraints, this is not always possible. </a:t>
            </a:r>
          </a:p>
          <a:p>
            <a:pPr>
              <a:lnSpc>
                <a:spcPct val="150000"/>
              </a:lnSpc>
            </a:pPr>
            <a:r>
              <a:rPr lang="en-US" sz="3300" dirty="0" smtClean="0">
                <a:latin typeface="Times New Roman" pitchFamily="18" charset="0"/>
                <a:cs typeface="Times New Roman" pitchFamily="18" charset="0"/>
              </a:rPr>
              <a:t>In most cases, when the volume of packets is greater than what can be transported across the network, devices queue the packets in memory until resources become available to transmit them. </a:t>
            </a:r>
          </a:p>
          <a:p>
            <a:pPr>
              <a:lnSpc>
                <a:spcPct val="150000"/>
              </a:lnSpc>
            </a:pPr>
            <a:r>
              <a:rPr lang="en-US" sz="3300" dirty="0" smtClean="0">
                <a:latin typeface="Times New Roman" pitchFamily="18" charset="0"/>
                <a:cs typeface="Times New Roman" pitchFamily="18" charset="0"/>
              </a:rPr>
              <a:t>Queuing packets causes delay. If the number of packets to be queued continues to increase, the memory queues fill up and packets are dropped. </a:t>
            </a:r>
          </a:p>
          <a:p>
            <a:pPr>
              <a:lnSpc>
                <a:spcPct val="170000"/>
              </a:lnSpc>
            </a:pPr>
            <a:endParaRPr lang="en-US" dirty="0" smtClean="0">
              <a:latin typeface="Times New Roman" pitchFamily="18" charset="0"/>
              <a:cs typeface="Times New Roman" pitchFamily="18" charset="0"/>
            </a:endParaRPr>
          </a:p>
          <a:p>
            <a:pPr>
              <a:lnSpc>
                <a:spcPct val="170000"/>
              </a:lnSpc>
            </a:pP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0722E267-9AE9-45D0-9960-B909970298A9}" type="slidenum">
              <a:rPr lang="en-US" smtClean="0"/>
              <a:pPr/>
              <a:t>39</a:t>
            </a:fld>
            <a:endParaRPr lang="en-US"/>
          </a:p>
        </p:txBody>
      </p:sp>
      <p:sp>
        <p:nvSpPr>
          <p:cNvPr id="5" name="Date Placeholder 4"/>
          <p:cNvSpPr>
            <a:spLocks noGrp="1"/>
          </p:cNvSpPr>
          <p:nvPr>
            <p:ph type="dt" sz="half" idx="10"/>
          </p:nvPr>
        </p:nvSpPr>
        <p:spPr/>
        <p:txBody>
          <a:bodyPr/>
          <a:lstStyle/>
          <a:p>
            <a:fld id="{B15CEBF8-2832-4324-84E2-BF9824CE6159}"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685800"/>
          </a:xfrm>
        </p:spPr>
        <p:txBody>
          <a:bodyPr>
            <a:normAutofit/>
          </a:bodyPr>
          <a:lstStyle/>
          <a:p>
            <a:pPr algn="l"/>
            <a:r>
              <a:rPr lang="en-US" sz="3200" dirty="0" smtClean="0">
                <a:solidFill>
                  <a:srgbClr val="FF0000"/>
                </a:solidFill>
                <a:latin typeface="Times New Roman" pitchFamily="18" charset="0"/>
                <a:cs typeface="Times New Roman" pitchFamily="18" charset="0"/>
              </a:rPr>
              <a:t>1.2 History and Overview of Networks</a:t>
            </a:r>
            <a:endParaRPr lang="en-US" sz="32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914400"/>
            <a:ext cx="8839200" cy="55626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Each of the past three centuries has been </a:t>
            </a:r>
            <a:r>
              <a:rPr lang="en-US" sz="2400" dirty="0" smtClean="0">
                <a:solidFill>
                  <a:srgbClr val="FF0000"/>
                </a:solidFill>
                <a:latin typeface="Times New Roman" pitchFamily="18" charset="0"/>
                <a:cs typeface="Times New Roman" pitchFamily="18" charset="0"/>
              </a:rPr>
              <a:t>dominated by a single technology.</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18</a:t>
            </a:r>
            <a:r>
              <a:rPr lang="en-US" sz="2400" baseline="30000" dirty="0" smtClean="0">
                <a:solidFill>
                  <a:srgbClr val="FF0000"/>
                </a:solidFill>
                <a:latin typeface="Times New Roman" pitchFamily="18" charset="0"/>
                <a:cs typeface="Times New Roman" pitchFamily="18" charset="0"/>
              </a:rPr>
              <a:t>th</a:t>
            </a:r>
            <a:r>
              <a:rPr lang="en-US" sz="2400" dirty="0" smtClean="0">
                <a:solidFill>
                  <a:srgbClr val="FF0000"/>
                </a:solidFill>
                <a:latin typeface="Times New Roman" pitchFamily="18" charset="0"/>
                <a:cs typeface="Times New Roman" pitchFamily="18" charset="0"/>
              </a:rPr>
              <a:t> century </a:t>
            </a:r>
            <a:r>
              <a:rPr lang="en-US" sz="2400" dirty="0" smtClean="0">
                <a:solidFill>
                  <a:schemeClr val="tx1"/>
                </a:solidFill>
                <a:latin typeface="Times New Roman" pitchFamily="18" charset="0"/>
                <a:cs typeface="Times New Roman" pitchFamily="18" charset="0"/>
              </a:rPr>
              <a:t>was the era of great </a:t>
            </a:r>
            <a:r>
              <a:rPr lang="en-US" sz="2400" dirty="0" smtClean="0">
                <a:solidFill>
                  <a:srgbClr val="FF0000"/>
                </a:solidFill>
                <a:latin typeface="Times New Roman" pitchFamily="18" charset="0"/>
                <a:cs typeface="Times New Roman" pitchFamily="18" charset="0"/>
              </a:rPr>
              <a:t>mechanical system </a:t>
            </a:r>
            <a:r>
              <a:rPr lang="en-US" sz="2400" dirty="0" smtClean="0">
                <a:solidFill>
                  <a:schemeClr val="tx1"/>
                </a:solidFill>
                <a:latin typeface="Times New Roman" pitchFamily="18" charset="0"/>
                <a:cs typeface="Times New Roman" pitchFamily="18" charset="0"/>
              </a:rPr>
              <a:t>accompanying the industrial revolution</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19</a:t>
            </a:r>
            <a:r>
              <a:rPr lang="en-US" sz="2400" baseline="30000" dirty="0" smtClean="0">
                <a:solidFill>
                  <a:srgbClr val="FF0000"/>
                </a:solidFill>
                <a:latin typeface="Times New Roman" pitchFamily="18" charset="0"/>
                <a:cs typeface="Times New Roman" pitchFamily="18" charset="0"/>
              </a:rPr>
              <a:t>th</a:t>
            </a:r>
            <a:r>
              <a:rPr lang="en-US" sz="2400" dirty="0" smtClean="0">
                <a:solidFill>
                  <a:srgbClr val="FF0000"/>
                </a:solidFill>
                <a:latin typeface="Times New Roman" pitchFamily="18" charset="0"/>
                <a:cs typeface="Times New Roman" pitchFamily="18" charset="0"/>
              </a:rPr>
              <a:t> century </a:t>
            </a:r>
            <a:r>
              <a:rPr lang="en-US" sz="2400" dirty="0" smtClean="0">
                <a:solidFill>
                  <a:schemeClr val="tx1"/>
                </a:solidFill>
                <a:latin typeface="Times New Roman" pitchFamily="18" charset="0"/>
                <a:cs typeface="Times New Roman" pitchFamily="18" charset="0"/>
              </a:rPr>
              <a:t>was the age of the </a:t>
            </a:r>
            <a:r>
              <a:rPr lang="en-US" sz="2400" dirty="0" smtClean="0">
                <a:solidFill>
                  <a:srgbClr val="FF0000"/>
                </a:solidFill>
                <a:latin typeface="Times New Roman" pitchFamily="18" charset="0"/>
                <a:cs typeface="Times New Roman" pitchFamily="18" charset="0"/>
              </a:rPr>
              <a:t>steam engine</a:t>
            </a:r>
          </a:p>
          <a:p>
            <a:pPr algn="l">
              <a:buFont typeface="Arial" pitchFamily="34" charset="0"/>
              <a:buChar char="•"/>
            </a:pPr>
            <a:r>
              <a:rPr lang="en-US" sz="2400" dirty="0" smtClean="0">
                <a:solidFill>
                  <a:schemeClr val="tx1"/>
                </a:solidFill>
                <a:latin typeface="Times New Roman" pitchFamily="18" charset="0"/>
                <a:cs typeface="Times New Roman" pitchFamily="18" charset="0"/>
              </a:rPr>
              <a:t>During the </a:t>
            </a:r>
            <a:r>
              <a:rPr lang="en-US" sz="2400" dirty="0" smtClean="0">
                <a:solidFill>
                  <a:srgbClr val="FF0000"/>
                </a:solidFill>
                <a:latin typeface="Times New Roman" pitchFamily="18" charset="0"/>
                <a:cs typeface="Times New Roman" pitchFamily="18" charset="0"/>
              </a:rPr>
              <a:t>20</a:t>
            </a:r>
            <a:r>
              <a:rPr lang="en-US" sz="2400" baseline="30000" dirty="0" smtClean="0">
                <a:solidFill>
                  <a:srgbClr val="FF0000"/>
                </a:solidFill>
                <a:latin typeface="Times New Roman" pitchFamily="18" charset="0"/>
                <a:cs typeface="Times New Roman" pitchFamily="18" charset="0"/>
              </a:rPr>
              <a:t>th</a:t>
            </a:r>
            <a:r>
              <a:rPr lang="en-US" sz="2400" dirty="0" smtClean="0">
                <a:solidFill>
                  <a:srgbClr val="FF0000"/>
                </a:solidFill>
                <a:latin typeface="Times New Roman" pitchFamily="18" charset="0"/>
                <a:cs typeface="Times New Roman" pitchFamily="18" charset="0"/>
              </a:rPr>
              <a:t> century</a:t>
            </a:r>
            <a:r>
              <a:rPr lang="en-US" sz="2400" dirty="0" smtClean="0">
                <a:solidFill>
                  <a:schemeClr val="tx1"/>
                </a:solidFill>
                <a:latin typeface="Times New Roman" pitchFamily="18" charset="0"/>
                <a:cs typeface="Times New Roman" pitchFamily="18" charset="0"/>
              </a:rPr>
              <a:t> the key technology was information gathering, processing and distribution.</a:t>
            </a:r>
          </a:p>
          <a:p>
            <a:pPr algn="l">
              <a:buFont typeface="Arial" pitchFamily="34" charset="0"/>
              <a:buChar char="•"/>
            </a:pPr>
            <a:r>
              <a:rPr lang="en-US" sz="2400" dirty="0" smtClean="0">
                <a:solidFill>
                  <a:schemeClr val="tx1"/>
                </a:solidFill>
                <a:latin typeface="Times New Roman" pitchFamily="18" charset="0"/>
                <a:cs typeface="Times New Roman" pitchFamily="18" charset="0"/>
              </a:rPr>
              <a:t>In the 20</a:t>
            </a:r>
            <a:r>
              <a:rPr lang="en-US" sz="2400" baseline="30000" dirty="0" smtClean="0">
                <a:solidFill>
                  <a:schemeClr val="tx1"/>
                </a:solidFill>
                <a:latin typeface="Times New Roman" pitchFamily="18" charset="0"/>
                <a:cs typeface="Times New Roman" pitchFamily="18" charset="0"/>
              </a:rPr>
              <a:t>th</a:t>
            </a:r>
            <a:r>
              <a:rPr lang="en-US" sz="2400" dirty="0" smtClean="0">
                <a:solidFill>
                  <a:schemeClr val="tx1"/>
                </a:solidFill>
                <a:latin typeface="Times New Roman" pitchFamily="18" charset="0"/>
                <a:cs typeface="Times New Roman" pitchFamily="18" charset="0"/>
              </a:rPr>
              <a:t> century, we saw</a:t>
            </a:r>
          </a:p>
          <a:p>
            <a:pPr lvl="1" algn="l">
              <a:buFont typeface="Arial" pitchFamily="34" charset="0"/>
              <a:buChar char="•"/>
            </a:pPr>
            <a:r>
              <a:rPr lang="en-US" sz="2400" dirty="0" smtClean="0">
                <a:solidFill>
                  <a:schemeClr val="tx1"/>
                </a:solidFill>
                <a:latin typeface="Times New Roman" pitchFamily="18" charset="0"/>
                <a:cs typeface="Times New Roman" pitchFamily="18" charset="0"/>
              </a:rPr>
              <a:t> the installation of </a:t>
            </a:r>
            <a:r>
              <a:rPr lang="en-US" sz="2400" dirty="0" smtClean="0">
                <a:solidFill>
                  <a:srgbClr val="FF0000"/>
                </a:solidFill>
                <a:latin typeface="Times New Roman" pitchFamily="18" charset="0"/>
                <a:cs typeface="Times New Roman" pitchFamily="18" charset="0"/>
              </a:rPr>
              <a:t>worldwide telephone networks, </a:t>
            </a:r>
          </a:p>
          <a:p>
            <a:pPr lvl="1" algn="l">
              <a:buFont typeface="Arial" pitchFamily="34" charset="0"/>
              <a:buChar char="•"/>
            </a:pPr>
            <a:r>
              <a:rPr lang="en-US" sz="2400" dirty="0" smtClean="0">
                <a:solidFill>
                  <a:schemeClr val="tx1"/>
                </a:solidFill>
                <a:latin typeface="Times New Roman" pitchFamily="18" charset="0"/>
                <a:cs typeface="Times New Roman" pitchFamily="18" charset="0"/>
              </a:rPr>
              <a:t>the invention of </a:t>
            </a:r>
            <a:r>
              <a:rPr lang="en-US" sz="2400" dirty="0" smtClean="0">
                <a:solidFill>
                  <a:srgbClr val="FF0000"/>
                </a:solidFill>
                <a:latin typeface="Times New Roman" pitchFamily="18" charset="0"/>
                <a:cs typeface="Times New Roman" pitchFamily="18" charset="0"/>
              </a:rPr>
              <a:t>radio and television</a:t>
            </a:r>
            <a:r>
              <a:rPr lang="en-US" sz="2400" dirty="0" smtClean="0">
                <a:solidFill>
                  <a:schemeClr val="tx1"/>
                </a:solidFill>
                <a:latin typeface="Times New Roman" pitchFamily="18" charset="0"/>
                <a:cs typeface="Times New Roman" pitchFamily="18" charset="0"/>
              </a:rPr>
              <a:t>, </a:t>
            </a:r>
          </a:p>
          <a:p>
            <a:pPr lvl="1" algn="l">
              <a:buFont typeface="Arial" pitchFamily="34" charset="0"/>
              <a:buChar char="•"/>
            </a:pPr>
            <a:r>
              <a:rPr lang="en-US" sz="2400" dirty="0" smtClean="0">
                <a:solidFill>
                  <a:schemeClr val="tx1"/>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birth</a:t>
            </a:r>
            <a:r>
              <a:rPr lang="en-US" sz="2400" dirty="0" smtClean="0">
                <a:solidFill>
                  <a:schemeClr val="tx1"/>
                </a:solidFill>
                <a:latin typeface="Times New Roman" pitchFamily="18" charset="0"/>
                <a:cs typeface="Times New Roman" pitchFamily="18" charset="0"/>
              </a:rPr>
              <a:t> and unprecedented growth of the </a:t>
            </a:r>
            <a:r>
              <a:rPr lang="en-US" sz="2400" dirty="0" smtClean="0">
                <a:solidFill>
                  <a:srgbClr val="FF0000"/>
                </a:solidFill>
                <a:latin typeface="Times New Roman" pitchFamily="18" charset="0"/>
                <a:cs typeface="Times New Roman" pitchFamily="18" charset="0"/>
              </a:rPr>
              <a:t>computer industry </a:t>
            </a:r>
            <a:r>
              <a:rPr lang="en-US" sz="2400" dirty="0" smtClean="0">
                <a:solidFill>
                  <a:schemeClr val="tx1"/>
                </a:solidFill>
                <a:latin typeface="Times New Roman" pitchFamily="18" charset="0"/>
                <a:cs typeface="Times New Roman" pitchFamily="18" charset="0"/>
              </a:rPr>
              <a:t>and </a:t>
            </a:r>
          </a:p>
          <a:p>
            <a:pPr lvl="1" algn="l">
              <a:buFont typeface="Arial" pitchFamily="34" charset="0"/>
              <a:buChar char="•"/>
            </a:pPr>
            <a:r>
              <a:rPr lang="en-US" sz="2400" dirty="0" smtClean="0">
                <a:solidFill>
                  <a:schemeClr val="tx1"/>
                </a:solidFill>
                <a:latin typeface="Times New Roman" pitchFamily="18" charset="0"/>
                <a:cs typeface="Times New Roman" pitchFamily="18" charset="0"/>
              </a:rPr>
              <a:t>the launching of </a:t>
            </a:r>
            <a:r>
              <a:rPr lang="en-US" sz="2400" dirty="0" smtClean="0">
                <a:solidFill>
                  <a:srgbClr val="FF0000"/>
                </a:solidFill>
                <a:latin typeface="Times New Roman" pitchFamily="18" charset="0"/>
                <a:cs typeface="Times New Roman" pitchFamily="18" charset="0"/>
              </a:rPr>
              <a:t>communication satellites</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4</a:t>
            </a:fld>
            <a:endParaRPr lang="en-US"/>
          </a:p>
        </p:txBody>
      </p:sp>
      <p:sp>
        <p:nvSpPr>
          <p:cNvPr id="5" name="Date Placeholder 4"/>
          <p:cNvSpPr>
            <a:spLocks noGrp="1"/>
          </p:cNvSpPr>
          <p:nvPr>
            <p:ph type="dt" sz="half" idx="10"/>
          </p:nvPr>
        </p:nvSpPr>
        <p:spPr/>
        <p:txBody>
          <a:bodyPr/>
          <a:lstStyle/>
          <a:p>
            <a:fld id="{FB98F5A0-AACE-4ED9-AB95-A079A84F6EB0}"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marL="342900" indent="-342900" algn="l">
              <a:lnSpc>
                <a:spcPct val="130000"/>
              </a:lnSpc>
              <a:buFont typeface="Arial" pitchFamily="34" charset="0"/>
              <a:buChar char="•"/>
            </a:pPr>
            <a:r>
              <a:rPr lang="en-US" sz="2100" dirty="0" smtClean="0">
                <a:solidFill>
                  <a:schemeClr val="tx1"/>
                </a:solidFill>
                <a:latin typeface="Times New Roman" pitchFamily="18" charset="0"/>
                <a:cs typeface="Times New Roman" pitchFamily="18" charset="0"/>
              </a:rPr>
              <a:t>Achieving the required Quality of Service (</a:t>
            </a:r>
            <a:r>
              <a:rPr lang="en-US" sz="2100" dirty="0" err="1" smtClean="0">
                <a:solidFill>
                  <a:schemeClr val="tx1"/>
                </a:solidFill>
                <a:latin typeface="Times New Roman" pitchFamily="18" charset="0"/>
                <a:cs typeface="Times New Roman" pitchFamily="18" charset="0"/>
              </a:rPr>
              <a:t>QoS</a:t>
            </a:r>
            <a:r>
              <a:rPr lang="en-US" sz="2100" dirty="0" smtClean="0">
                <a:solidFill>
                  <a:schemeClr val="tx1"/>
                </a:solidFill>
                <a:latin typeface="Times New Roman" pitchFamily="18" charset="0"/>
                <a:cs typeface="Times New Roman" pitchFamily="18" charset="0"/>
              </a:rPr>
              <a:t>) by managing the delay and packet loss parameters on a network becomes the secret to a successful end-to-end application quality solution. </a:t>
            </a:r>
          </a:p>
          <a:p>
            <a:pPr marL="342900" indent="-342900" algn="l">
              <a:lnSpc>
                <a:spcPct val="130000"/>
              </a:lnSpc>
              <a:buFont typeface="Arial" pitchFamily="34" charset="0"/>
              <a:buChar char="•"/>
            </a:pPr>
            <a:r>
              <a:rPr lang="en-US" sz="2100" dirty="0" smtClean="0">
                <a:solidFill>
                  <a:schemeClr val="tx1"/>
                </a:solidFill>
                <a:latin typeface="Times New Roman" pitchFamily="18" charset="0"/>
                <a:cs typeface="Times New Roman" pitchFamily="18" charset="0"/>
              </a:rPr>
              <a:t>Thus, ensuring </a:t>
            </a:r>
            <a:r>
              <a:rPr lang="en-US" sz="2100" dirty="0" err="1" smtClean="0">
                <a:solidFill>
                  <a:schemeClr val="tx1"/>
                </a:solidFill>
                <a:latin typeface="Times New Roman" pitchFamily="18" charset="0"/>
                <a:cs typeface="Times New Roman" pitchFamily="18" charset="0"/>
              </a:rPr>
              <a:t>QoS</a:t>
            </a:r>
            <a:r>
              <a:rPr lang="en-US" sz="2100" dirty="0" smtClean="0">
                <a:solidFill>
                  <a:schemeClr val="tx1"/>
                </a:solidFill>
                <a:latin typeface="Times New Roman" pitchFamily="18" charset="0"/>
                <a:cs typeface="Times New Roman" pitchFamily="18" charset="0"/>
              </a:rPr>
              <a:t> requires a set of techniques to manage the utilization of network resources. </a:t>
            </a:r>
          </a:p>
          <a:p>
            <a:pPr marL="342900" indent="-342900" algn="l">
              <a:lnSpc>
                <a:spcPct val="130000"/>
              </a:lnSpc>
              <a:buFont typeface="Arial" pitchFamily="34" charset="0"/>
              <a:buChar char="•"/>
            </a:pPr>
            <a:r>
              <a:rPr lang="en-US" sz="2100" dirty="0" smtClean="0">
                <a:solidFill>
                  <a:schemeClr val="tx1"/>
                </a:solidFill>
                <a:latin typeface="Times New Roman" pitchFamily="18" charset="0"/>
                <a:cs typeface="Times New Roman" pitchFamily="18" charset="0"/>
              </a:rPr>
              <a:t>In order to maintain a high quality of service for applications that require it, it is necessary to prioritize which types of data packets must be delivered at the expense of other types of packets that can be delayed or dropped. </a:t>
            </a:r>
            <a:endParaRPr lang="en-US" sz="21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40</a:t>
            </a:fld>
            <a:endParaRPr lang="en-US"/>
          </a:p>
        </p:txBody>
      </p:sp>
      <p:sp>
        <p:nvSpPr>
          <p:cNvPr id="5" name="Date Placeholder 4"/>
          <p:cNvSpPr>
            <a:spLocks noGrp="1"/>
          </p:cNvSpPr>
          <p:nvPr>
            <p:ph type="dt" sz="half" idx="10"/>
          </p:nvPr>
        </p:nvSpPr>
        <p:spPr/>
        <p:txBody>
          <a:bodyPr/>
          <a:lstStyle/>
          <a:p>
            <a:fld id="{EC75DE7E-F9A6-4647-A2A6-DE6F47814C34}"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096000"/>
          </a:xfrm>
        </p:spPr>
        <p:txBody>
          <a:bodyPr>
            <a:normAutofit fontScale="92500"/>
          </a:bodyPr>
          <a:lstStyle/>
          <a:p>
            <a:pPr algn="l"/>
            <a:r>
              <a:rPr 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Classification</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Ideally, we would like to assign a precise priority for each type of communication.</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 Currently, this is neither practical nor possible. Therefore, we classify applications in categories based on specific quality of service requirements.</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To create </a:t>
            </a:r>
            <a:r>
              <a:rPr lang="en-US" sz="2400" dirty="0" err="1" smtClean="0">
                <a:solidFill>
                  <a:schemeClr val="tx1"/>
                </a:solidFill>
                <a:latin typeface="Times New Roman" pitchFamily="18" charset="0"/>
                <a:cs typeface="Times New Roman" pitchFamily="18" charset="0"/>
              </a:rPr>
              <a:t>QoS</a:t>
            </a:r>
            <a:r>
              <a:rPr lang="en-US" sz="2400" dirty="0" smtClean="0">
                <a:solidFill>
                  <a:schemeClr val="tx1"/>
                </a:solidFill>
                <a:latin typeface="Times New Roman" pitchFamily="18" charset="0"/>
                <a:cs typeface="Times New Roman" pitchFamily="18" charset="0"/>
              </a:rPr>
              <a:t> classifications of data, we use a combination of communication characteristics and the relative importance assigned to the application. </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We then treat all data within the same classification according to the same rules. </a:t>
            </a:r>
          </a:p>
          <a:p>
            <a:pPr algn="l">
              <a:lnSpc>
                <a:spcPct val="130000"/>
              </a:lnSpc>
              <a:buFont typeface="Arial" pitchFamily="34" charset="0"/>
              <a:buChar char="•"/>
            </a:pPr>
            <a:r>
              <a:rPr lang="en-US" sz="2400" dirty="0" smtClean="0">
                <a:solidFill>
                  <a:schemeClr val="tx1"/>
                </a:solidFill>
                <a:latin typeface="Times New Roman" pitchFamily="18" charset="0"/>
                <a:cs typeface="Times New Roman" pitchFamily="18" charset="0"/>
              </a:rPr>
              <a:t>For example, communication that is time-sensitive or important would be classified differently from communication that can wait or is of lesser importance. </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41</a:t>
            </a:fld>
            <a:endParaRPr lang="en-US"/>
          </a:p>
        </p:txBody>
      </p:sp>
      <p:sp>
        <p:nvSpPr>
          <p:cNvPr id="5" name="Date Placeholder 4"/>
          <p:cNvSpPr>
            <a:spLocks noGrp="1"/>
          </p:cNvSpPr>
          <p:nvPr>
            <p:ph type="dt" sz="half" idx="10"/>
          </p:nvPr>
        </p:nvSpPr>
        <p:spPr/>
        <p:txBody>
          <a:bodyPr/>
          <a:lstStyle/>
          <a:p>
            <a:fld id="{068A7521-11BC-45CC-A21A-73FBE1CFCA91}"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400800"/>
          </a:xfrm>
        </p:spPr>
        <p:txBody>
          <a:bodyPr>
            <a:normAutofit fontScale="85000" lnSpcReduction="20000"/>
          </a:bodyPr>
          <a:lstStyle/>
          <a:p>
            <a:pPr algn="l"/>
            <a:r>
              <a:rPr lang="en-US" sz="30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Assigning priorities</a:t>
            </a:r>
          </a:p>
          <a:p>
            <a:pPr marL="342900" indent="-342900" algn="l">
              <a:lnSpc>
                <a:spcPct val="140000"/>
              </a:lnSpc>
              <a:buFont typeface="Arial" pitchFamily="34" charset="0"/>
              <a:buChar char="•"/>
            </a:pPr>
            <a:r>
              <a:rPr lang="en-US" sz="2500" dirty="0" smtClean="0">
                <a:solidFill>
                  <a:schemeClr val="tx1"/>
                </a:solidFill>
                <a:latin typeface="Times New Roman" pitchFamily="18" charset="0"/>
                <a:cs typeface="Times New Roman" pitchFamily="18" charset="0"/>
              </a:rPr>
              <a:t>The characteristics of the information being communicated also affect its management.</a:t>
            </a:r>
          </a:p>
          <a:p>
            <a:pPr marL="342900" indent="-342900" algn="l">
              <a:lnSpc>
                <a:spcPct val="140000"/>
              </a:lnSpc>
              <a:buFont typeface="Arial" pitchFamily="34" charset="0"/>
              <a:buChar char="•"/>
            </a:pPr>
            <a:r>
              <a:rPr lang="en-US" sz="2500" dirty="0" smtClean="0">
                <a:solidFill>
                  <a:schemeClr val="tx1"/>
                </a:solidFill>
                <a:latin typeface="Times New Roman" pitchFamily="18" charset="0"/>
                <a:cs typeface="Times New Roman" pitchFamily="18" charset="0"/>
              </a:rPr>
              <a:t> For example, the delivery of a movie uses a relatively large amount of network resources when it is delivered continuously without interruption. </a:t>
            </a:r>
          </a:p>
          <a:p>
            <a:pPr marL="342900" indent="-342900" algn="l">
              <a:lnSpc>
                <a:spcPct val="140000"/>
              </a:lnSpc>
              <a:buFont typeface="Arial" pitchFamily="34" charset="0"/>
              <a:buChar char="•"/>
            </a:pPr>
            <a:r>
              <a:rPr lang="en-US" sz="2500" dirty="0" smtClean="0">
                <a:solidFill>
                  <a:schemeClr val="tx1"/>
                </a:solidFill>
                <a:latin typeface="Times New Roman" pitchFamily="18" charset="0"/>
                <a:cs typeface="Times New Roman" pitchFamily="18" charset="0"/>
              </a:rPr>
              <a:t>Other types of service - e-mail, for example - are not nearly as demanding on the network.</a:t>
            </a:r>
          </a:p>
          <a:p>
            <a:pPr marL="342900" indent="-342900" algn="l">
              <a:lnSpc>
                <a:spcPct val="140000"/>
              </a:lnSpc>
              <a:buFont typeface="Arial" pitchFamily="34" charset="0"/>
              <a:buChar char="•"/>
            </a:pPr>
            <a:r>
              <a:rPr lang="en-US" sz="2500" dirty="0" smtClean="0">
                <a:solidFill>
                  <a:schemeClr val="tx1"/>
                </a:solidFill>
                <a:latin typeface="Times New Roman" pitchFamily="18" charset="0"/>
                <a:cs typeface="Times New Roman" pitchFamily="18" charset="0"/>
              </a:rPr>
              <a:t> In one company, an administrator might decide to allocate the greatest share of the network resources to the movie, believing that this is the priority for his customers.</a:t>
            </a:r>
          </a:p>
          <a:p>
            <a:pPr marL="342900" indent="-342900" algn="l">
              <a:lnSpc>
                <a:spcPct val="140000"/>
              </a:lnSpc>
              <a:buFont typeface="Arial" pitchFamily="34" charset="0"/>
              <a:buChar char="•"/>
            </a:pPr>
            <a:r>
              <a:rPr lang="en-US" sz="2500" dirty="0" smtClean="0">
                <a:solidFill>
                  <a:schemeClr val="tx1"/>
                </a:solidFill>
                <a:latin typeface="Times New Roman" pitchFamily="18" charset="0"/>
                <a:cs typeface="Times New Roman" pitchFamily="18" charset="0"/>
              </a:rPr>
              <a:t> This administrator may decide that the impact will be minimal if e-mail users have to wait a few additional seconds for their e-mail to arrive.</a:t>
            </a:r>
          </a:p>
          <a:p>
            <a:pPr marL="342900" indent="-342900" algn="l">
              <a:lnSpc>
                <a:spcPct val="140000"/>
              </a:lnSpc>
              <a:buFont typeface="Arial" pitchFamily="34" charset="0"/>
              <a:buChar char="•"/>
            </a:pPr>
            <a:r>
              <a:rPr lang="en-US" sz="2500" dirty="0" smtClean="0">
                <a:solidFill>
                  <a:schemeClr val="tx1"/>
                </a:solidFill>
                <a:latin typeface="Times New Roman" pitchFamily="18" charset="0"/>
                <a:cs typeface="Times New Roman" pitchFamily="18" charset="0"/>
              </a:rPr>
              <a:t> In another company, the quality of a video stream is not as important as critical process control information that operates the manufacturing machinery</a:t>
            </a:r>
            <a:r>
              <a:rPr lang="en-US" sz="2100" dirty="0" smtClean="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42</a:t>
            </a:fld>
            <a:endParaRPr lang="en-US"/>
          </a:p>
        </p:txBody>
      </p:sp>
      <p:sp>
        <p:nvSpPr>
          <p:cNvPr id="5" name="Date Placeholder 4"/>
          <p:cNvSpPr>
            <a:spLocks noGrp="1"/>
          </p:cNvSpPr>
          <p:nvPr>
            <p:ph type="dt" sz="half" idx="10"/>
          </p:nvPr>
        </p:nvSpPr>
        <p:spPr/>
        <p:txBody>
          <a:bodyPr/>
          <a:lstStyle/>
          <a:p>
            <a:fld id="{C1A5D233-0741-4391-B869-463AAAD6C333}"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324600"/>
          </a:xfrm>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457200" y="228600"/>
            <a:ext cx="8305800" cy="6019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2E267-9AE9-45D0-9960-B909970298A9}" type="slidenum">
              <a:rPr lang="en-US" smtClean="0"/>
              <a:pPr/>
              <a:t>43</a:t>
            </a:fld>
            <a:endParaRPr lang="en-US"/>
          </a:p>
        </p:txBody>
      </p:sp>
      <p:sp>
        <p:nvSpPr>
          <p:cNvPr id="5" name="Date Placeholder 4"/>
          <p:cNvSpPr>
            <a:spLocks noGrp="1"/>
          </p:cNvSpPr>
          <p:nvPr>
            <p:ph type="dt" sz="half" idx="10"/>
          </p:nvPr>
        </p:nvSpPr>
        <p:spPr/>
        <p:txBody>
          <a:bodyPr/>
          <a:lstStyle/>
          <a:p>
            <a:fld id="{C6E3DDC6-2858-40BB-AB6D-C103D172DAB6}"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lnSpcReduction="10000"/>
          </a:bodyPr>
          <a:lstStyle/>
          <a:p>
            <a:pPr algn="l">
              <a:lnSpc>
                <a:spcPct val="132000"/>
              </a:lnSpc>
              <a:buFont typeface="Arial" pitchFamily="34" charset="0"/>
              <a:buChar char="•"/>
            </a:pPr>
            <a:r>
              <a:rPr lang="en-US" sz="2300" dirty="0" err="1" smtClean="0">
                <a:solidFill>
                  <a:schemeClr val="tx1"/>
                </a:solidFill>
                <a:latin typeface="Times New Roman" pitchFamily="18" charset="0"/>
                <a:cs typeface="Times New Roman" pitchFamily="18" charset="0"/>
              </a:rPr>
              <a:t>QoS</a:t>
            </a:r>
            <a:r>
              <a:rPr lang="en-US" sz="2300" dirty="0" smtClean="0">
                <a:solidFill>
                  <a:schemeClr val="tx1"/>
                </a:solidFill>
                <a:latin typeface="Times New Roman" pitchFamily="18" charset="0"/>
                <a:cs typeface="Times New Roman" pitchFamily="18" charset="0"/>
              </a:rPr>
              <a:t> mechanisms enable the establishment of queue management strategies that enforce priorities for different classifications of application data. </a:t>
            </a:r>
          </a:p>
          <a:p>
            <a:pPr algn="l">
              <a:lnSpc>
                <a:spcPct val="132000"/>
              </a:lnSpc>
              <a:buFont typeface="Arial" pitchFamily="34" charset="0"/>
              <a:buChar char="•"/>
            </a:pPr>
            <a:r>
              <a:rPr lang="en-US" sz="2300" dirty="0" smtClean="0">
                <a:solidFill>
                  <a:schemeClr val="tx1"/>
                </a:solidFill>
                <a:latin typeface="Times New Roman" pitchFamily="18" charset="0"/>
                <a:cs typeface="Times New Roman" pitchFamily="18" charset="0"/>
              </a:rPr>
              <a:t>Without properly designed and implemented </a:t>
            </a:r>
            <a:r>
              <a:rPr lang="en-US" sz="2300" dirty="0" err="1" smtClean="0">
                <a:solidFill>
                  <a:schemeClr val="tx1"/>
                </a:solidFill>
                <a:latin typeface="Times New Roman" pitchFamily="18" charset="0"/>
                <a:cs typeface="Times New Roman" pitchFamily="18" charset="0"/>
              </a:rPr>
              <a:t>QoS</a:t>
            </a:r>
            <a:r>
              <a:rPr lang="en-US" sz="2300" dirty="0" smtClean="0">
                <a:solidFill>
                  <a:schemeClr val="tx1"/>
                </a:solidFill>
                <a:latin typeface="Times New Roman" pitchFamily="18" charset="0"/>
                <a:cs typeface="Times New Roman" pitchFamily="18" charset="0"/>
              </a:rPr>
              <a:t> mechanisms, data packets will be dropped without consideration of the application characteristics or priority. </a:t>
            </a:r>
          </a:p>
          <a:p>
            <a:pPr algn="l">
              <a:lnSpc>
                <a:spcPct val="132000"/>
              </a:lnSpc>
              <a:buFont typeface="Arial" pitchFamily="34" charset="0"/>
              <a:buChar char="•"/>
            </a:pPr>
            <a:r>
              <a:rPr lang="en-US" sz="2300" dirty="0" smtClean="0">
                <a:solidFill>
                  <a:schemeClr val="tx1"/>
                </a:solidFill>
                <a:latin typeface="Times New Roman" pitchFamily="18" charset="0"/>
                <a:cs typeface="Times New Roman" pitchFamily="18" charset="0"/>
              </a:rPr>
              <a:t>Examples of priority decisions for an organization might include:</a:t>
            </a:r>
          </a:p>
          <a:p>
            <a:pPr lvl="1" algn="l">
              <a:buFont typeface="Wingdings" pitchFamily="2" charset="2"/>
              <a:buChar char="ü"/>
            </a:pPr>
            <a:r>
              <a:rPr lang="en-US" sz="2200" dirty="0" smtClean="0">
                <a:solidFill>
                  <a:schemeClr val="tx1"/>
                </a:solidFill>
                <a:latin typeface="Times New Roman" pitchFamily="18" charset="0"/>
                <a:cs typeface="Times New Roman" pitchFamily="18" charset="0"/>
              </a:rPr>
              <a:t>Time-sensitive communication - increase priority for services like telephony or video distribution.</a:t>
            </a:r>
          </a:p>
          <a:p>
            <a:pPr lvl="1" algn="l">
              <a:buFont typeface="Wingdings" pitchFamily="2" charset="2"/>
              <a:buChar char="ü"/>
            </a:pPr>
            <a:r>
              <a:rPr lang="en-US" sz="2200" dirty="0" smtClean="0">
                <a:solidFill>
                  <a:schemeClr val="tx1"/>
                </a:solidFill>
                <a:latin typeface="Times New Roman" pitchFamily="18" charset="0"/>
                <a:cs typeface="Times New Roman" pitchFamily="18" charset="0"/>
              </a:rPr>
              <a:t>Non time-sensitive communication - decrease priority for web page retrieval or e-mail.</a:t>
            </a:r>
          </a:p>
          <a:p>
            <a:pPr lvl="1" algn="l">
              <a:buFont typeface="Wingdings" pitchFamily="2" charset="2"/>
              <a:buChar char="ü"/>
            </a:pPr>
            <a:r>
              <a:rPr lang="en-US" sz="2200" dirty="0" smtClean="0">
                <a:solidFill>
                  <a:schemeClr val="tx1"/>
                </a:solidFill>
                <a:latin typeface="Times New Roman" pitchFamily="18" charset="0"/>
                <a:cs typeface="Times New Roman" pitchFamily="18" charset="0"/>
              </a:rPr>
              <a:t>High importance to organization - increase priority for production control or business transaction data.</a:t>
            </a:r>
          </a:p>
          <a:p>
            <a:pPr lvl="1" algn="l">
              <a:buFont typeface="Wingdings" pitchFamily="2" charset="2"/>
              <a:buChar char="ü"/>
            </a:pPr>
            <a:r>
              <a:rPr lang="en-US" sz="2200" dirty="0" smtClean="0">
                <a:solidFill>
                  <a:schemeClr val="tx1"/>
                </a:solidFill>
                <a:latin typeface="Times New Roman" pitchFamily="18" charset="0"/>
                <a:cs typeface="Times New Roman" pitchFamily="18" charset="0"/>
              </a:rPr>
              <a:t>Undesirable communication - decrease priority or block unwanted activity, like peer-to-peer file sharing or live entertainment.</a:t>
            </a:r>
          </a:p>
          <a:p>
            <a:endParaRPr lang="en-US" dirty="0"/>
          </a:p>
        </p:txBody>
      </p:sp>
      <p:sp>
        <p:nvSpPr>
          <p:cNvPr id="4" name="Slide Number Placeholder 3"/>
          <p:cNvSpPr>
            <a:spLocks noGrp="1"/>
          </p:cNvSpPr>
          <p:nvPr>
            <p:ph type="sldNum" sz="quarter" idx="12"/>
          </p:nvPr>
        </p:nvSpPr>
        <p:spPr/>
        <p:txBody>
          <a:bodyPr/>
          <a:lstStyle/>
          <a:p>
            <a:fld id="{0722E267-9AE9-45D0-9960-B909970298A9}" type="slidenum">
              <a:rPr lang="en-US" smtClean="0"/>
              <a:pPr/>
              <a:t>44</a:t>
            </a:fld>
            <a:endParaRPr lang="en-US"/>
          </a:p>
        </p:txBody>
      </p:sp>
      <p:sp>
        <p:nvSpPr>
          <p:cNvPr id="5" name="Date Placeholder 4"/>
          <p:cNvSpPr>
            <a:spLocks noGrp="1"/>
          </p:cNvSpPr>
          <p:nvPr>
            <p:ph type="dt" sz="half" idx="10"/>
          </p:nvPr>
        </p:nvSpPr>
        <p:spPr/>
        <p:txBody>
          <a:bodyPr/>
          <a:lstStyle/>
          <a:p>
            <a:fld id="{E61243F4-D68A-4418-ABCA-6F94C3B762D4}"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The Quality of Service a network can offer is a vital issue, and in some situations, it is crucial. </a:t>
            </a:r>
          </a:p>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Imagine the consequences of a dropped distress call to an emergency response center, or of a lost control signal to an automated piece of heavy machinery.</a:t>
            </a:r>
          </a:p>
          <a:p>
            <a:pPr algn="l">
              <a:lnSpc>
                <a:spcPct val="130000"/>
              </a:lnSpc>
              <a:buFont typeface="Arial" pitchFamily="34" charset="0"/>
              <a:buChar char="•"/>
            </a:pPr>
            <a:r>
              <a:rPr lang="en-US" sz="2200" dirty="0" smtClean="0">
                <a:solidFill>
                  <a:schemeClr val="tx1"/>
                </a:solidFill>
                <a:latin typeface="Times New Roman" pitchFamily="18" charset="0"/>
                <a:cs typeface="Times New Roman" pitchFamily="18" charset="0"/>
              </a:rPr>
              <a:t> A key responsibility for the network managers in an organization is to establish a Quality of Service policy and ensure that the mechanisms are in place to meet that goal.</a:t>
            </a:r>
            <a:endParaRPr lang="en-US" sz="2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45</a:t>
            </a:fld>
            <a:endParaRPr lang="en-US"/>
          </a:p>
        </p:txBody>
      </p:sp>
      <p:sp>
        <p:nvSpPr>
          <p:cNvPr id="5" name="Date Placeholder 4"/>
          <p:cNvSpPr>
            <a:spLocks noGrp="1"/>
          </p:cNvSpPr>
          <p:nvPr>
            <p:ph type="dt" sz="half" idx="10"/>
          </p:nvPr>
        </p:nvSpPr>
        <p:spPr/>
        <p:txBody>
          <a:bodyPr/>
          <a:lstStyle/>
          <a:p>
            <a:fld id="{76B28C0F-C11D-4073-93AD-207A0BA24675}"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0"/>
            <a:ext cx="8077200" cy="685800"/>
          </a:xfrm>
        </p:spPr>
        <p:txBody>
          <a:bodyPr>
            <a:normAutofit/>
          </a:bodyPr>
          <a:lstStyle/>
          <a:p>
            <a:r>
              <a:rPr lang="en-US" sz="3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1.6 Computer Network Vs Human Network</a:t>
            </a:r>
            <a:endParaRPr lang="en-US" sz="3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0722E267-9AE9-45D0-9960-B909970298A9}" type="slidenum">
              <a:rPr lang="en-US" smtClean="0"/>
              <a:pPr/>
              <a:t>46</a:t>
            </a:fld>
            <a:endParaRPr lang="en-US"/>
          </a:p>
        </p:txBody>
      </p:sp>
      <p:sp>
        <p:nvSpPr>
          <p:cNvPr id="4" name="Date Placeholder 3"/>
          <p:cNvSpPr>
            <a:spLocks noGrp="1"/>
          </p:cNvSpPr>
          <p:nvPr>
            <p:ph type="dt" sz="half" idx="10"/>
          </p:nvPr>
        </p:nvSpPr>
        <p:spPr/>
        <p:txBody>
          <a:bodyPr/>
          <a:lstStyle/>
          <a:p>
            <a:fld id="{6AEF0569-0BD0-431A-B001-4ED2EAE03529}"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04800" y="304800"/>
            <a:ext cx="8297400" cy="838200"/>
          </a:xfrm>
          <a:prstGeom prst="rect">
            <a:avLst/>
          </a:prstGeom>
        </p:spPr>
        <p:txBody>
          <a:bodyPr lIns="82080" tIns="41040" rIns="82080" bIns="41040" anchor="b"/>
          <a:lstStyle/>
          <a:p>
            <a:pPr>
              <a:lnSpc>
                <a:spcPct val="90000"/>
              </a:lnSpc>
            </a:pPr>
            <a:r>
              <a:rPr lang="en-US" sz="2800" b="1" dirty="0">
                <a:solidFill>
                  <a:srgbClr val="708CA1"/>
                </a:solidFill>
                <a:latin typeface="Times New Roman" pitchFamily="18" charset="0"/>
                <a:cs typeface="Times New Roman" pitchFamily="18" charset="0"/>
              </a:rPr>
              <a:t>Computer Networks</a:t>
            </a:r>
            <a:endParaRPr sz="2800">
              <a:latin typeface="Times New Roman" pitchFamily="18" charset="0"/>
              <a:cs typeface="Times New Roman" pitchFamily="18" charset="0"/>
            </a:endParaRPr>
          </a:p>
        </p:txBody>
      </p:sp>
      <p:sp>
        <p:nvSpPr>
          <p:cNvPr id="109" name="CustomShape 2"/>
          <p:cNvSpPr/>
          <p:nvPr/>
        </p:nvSpPr>
        <p:spPr>
          <a:xfrm>
            <a:off x="457200" y="1295280"/>
            <a:ext cx="8230680" cy="5181120"/>
          </a:xfrm>
          <a:prstGeom prst="rect">
            <a:avLst/>
          </a:prstGeom>
        </p:spPr>
        <p:txBody>
          <a:bodyPr lIns="90000" tIns="46800" rIns="90000" bIns="46800"/>
          <a:lstStyle/>
          <a:p>
            <a:pPr>
              <a:buSzPct val="45000"/>
              <a:buFont typeface="Wingdings"/>
              <a:buChar char="§"/>
            </a:pPr>
            <a:r>
              <a:rPr lang="en-US" sz="2400" dirty="0">
                <a:solidFill>
                  <a:srgbClr val="000000"/>
                </a:solidFill>
                <a:latin typeface="Times New Roman" pitchFamily="18" charset="0"/>
                <a:cs typeface="Times New Roman" pitchFamily="18" charset="0"/>
              </a:rPr>
              <a:t>Human Network </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sz="2000" dirty="0">
                <a:solidFill>
                  <a:srgbClr val="000000"/>
                </a:solidFill>
                <a:latin typeface="Times New Roman" pitchFamily="18" charset="0"/>
                <a:cs typeface="Times New Roman" pitchFamily="18" charset="0"/>
              </a:rPr>
              <a:t>Generally regarded as a social structure composed of individuals, business partners, friends or other organizations connected through technology, using devices such as PCs, cell phones, PDAs and digital </a:t>
            </a:r>
            <a:r>
              <a:rPr lang="en-US" sz="2000" dirty="0" smtClean="0">
                <a:solidFill>
                  <a:srgbClr val="000000"/>
                </a:solidFill>
                <a:latin typeface="Times New Roman" pitchFamily="18" charset="0"/>
                <a:cs typeface="Times New Roman" pitchFamily="18" charset="0"/>
              </a:rPr>
              <a:t>TV</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dirty="0">
                <a:solidFill>
                  <a:srgbClr val="000000"/>
                </a:solidFill>
                <a:latin typeface="Times New Roman" pitchFamily="18" charset="0"/>
                <a:cs typeface="Times New Roman" pitchFamily="18" charset="0"/>
              </a:rPr>
              <a:t>Evidence can be found in the rapid rise of social </a:t>
            </a:r>
            <a:r>
              <a:rPr lang="en-US" dirty="0" smtClean="0">
                <a:solidFill>
                  <a:srgbClr val="000000"/>
                </a:solidFill>
                <a:latin typeface="Times New Roman" pitchFamily="18" charset="0"/>
                <a:cs typeface="Times New Roman" pitchFamily="18" charset="0"/>
              </a:rPr>
              <a:t>networking</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dirty="0">
                <a:solidFill>
                  <a:srgbClr val="000000"/>
                </a:solidFill>
                <a:latin typeface="Times New Roman" pitchFamily="18" charset="0"/>
                <a:cs typeface="Times New Roman" pitchFamily="18" charset="0"/>
              </a:rPr>
              <a:t>people are now more than ever inextricably linked through e-mail, photographs, wikis, blogs, podcasts, instant messaging and more </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dirty="0">
                <a:solidFill>
                  <a:srgbClr val="000000"/>
                </a:solidFill>
                <a:latin typeface="Times New Roman" pitchFamily="18" charset="0"/>
                <a:cs typeface="Times New Roman" pitchFamily="18" charset="0"/>
              </a:rPr>
              <a:t>Societal shifts that the human network has yielded are:</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dirty="0">
                <a:solidFill>
                  <a:srgbClr val="000000"/>
                </a:solidFill>
                <a:latin typeface="Times New Roman" pitchFamily="18" charset="0"/>
                <a:cs typeface="Times New Roman" pitchFamily="18" charset="0"/>
              </a:rPr>
              <a:t> added transparency to organizations,</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dirty="0">
                <a:solidFill>
                  <a:srgbClr val="000000"/>
                </a:solidFill>
                <a:latin typeface="Times New Roman" pitchFamily="18" charset="0"/>
                <a:cs typeface="Times New Roman" pitchFamily="18" charset="0"/>
              </a:rPr>
              <a:t> the decentralization of power from traditional institutions </a:t>
            </a:r>
            <a:endParaRPr>
              <a:latin typeface="Times New Roman" pitchFamily="18" charset="0"/>
              <a:cs typeface="Times New Roman" pitchFamily="18" charset="0"/>
            </a:endParaRPr>
          </a:p>
          <a:p>
            <a:pPr lvl="1">
              <a:lnSpc>
                <a:spcPct val="130000"/>
              </a:lnSpc>
              <a:buSzPct val="45000"/>
              <a:buFont typeface="Wingdings" pitchFamily="2" charset="2"/>
              <a:buChar char="ü"/>
            </a:pPr>
            <a:r>
              <a:rPr lang="en-US" dirty="0" smtClean="0">
                <a:solidFill>
                  <a:srgbClr val="000000"/>
                </a:solidFill>
                <a:latin typeface="Times New Roman" pitchFamily="18" charset="0"/>
                <a:cs typeface="Times New Roman" pitchFamily="18" charset="0"/>
              </a:rPr>
              <a:t>The </a:t>
            </a:r>
            <a:r>
              <a:rPr lang="en-US" dirty="0">
                <a:solidFill>
                  <a:srgbClr val="000000"/>
                </a:solidFill>
                <a:latin typeface="Times New Roman" pitchFamily="18" charset="0"/>
                <a:cs typeface="Times New Roman" pitchFamily="18" charset="0"/>
              </a:rPr>
              <a:t>democratization of established social structures</a:t>
            </a:r>
            <a:endParaRPr>
              <a:latin typeface="Times New Roman" pitchFamily="18" charset="0"/>
              <a:cs typeface="Times New Roman" pitchFamily="18" charset="0"/>
            </a:endParaRPr>
          </a:p>
        </p:txBody>
      </p:sp>
    </p:spTree>
  </p:cSld>
  <p:clrMapOvr>
    <a:masterClrMapping/>
  </p:clrMapOvr>
  <p:transition spd="med">
    <p:wipe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9">
                                            <p:txEl>
                                              <p:charRg st="0" end="622"/>
                                            </p:txEl>
                                          </p:spTgt>
                                        </p:tgtEl>
                                        <p:attrNameLst>
                                          <p:attrName>style.visibility</p:attrName>
                                        </p:attrNameLst>
                                      </p:cBhvr>
                                      <p:to>
                                        <p:strVal val="visible"/>
                                      </p:to>
                                    </p:set>
                                    <p:animEffect transition="in" filter="fade">
                                      <p:cBhvr additive="repl">
                                        <p:cTn id="7" dur="2000" fill="freeze"/>
                                        <p:tgtEl>
                                          <p:spTgt spid="109">
                                            <p:txEl>
                                              <p:charRg st="0" end="6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12" dur="2000" fill="freeze"/>
                                        <p:tgtEl>
                                          <p:spTgt spid="109">
                                            <p:txEl>
                                              <p:charRg st="622" end="6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17" dur="2000" fill="freeze"/>
                                        <p:tgtEl>
                                          <p:spTgt spid="109">
                                            <p:txEl>
                                              <p:charRg st="622" end="6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22" dur="2000" fill="freeze"/>
                                        <p:tgtEl>
                                          <p:spTgt spid="109">
                                            <p:txEl>
                                              <p:charRg st="622" end="62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27" dur="2000" fill="freeze"/>
                                        <p:tgtEl>
                                          <p:spTgt spid="109">
                                            <p:txEl>
                                              <p:charRg st="622" end="6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32" dur="2000" fill="freeze"/>
                                        <p:tgtEl>
                                          <p:spTgt spid="109">
                                            <p:txEl>
                                              <p:charRg st="622" end="62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37" dur="2000" fill="freeze"/>
                                        <p:tgtEl>
                                          <p:spTgt spid="109">
                                            <p:txEl>
                                              <p:charRg st="622" end="62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nodeType="clickEffect">
                                  <p:stCondLst>
                                    <p:cond delay="0"/>
                                  </p:stCondLst>
                                  <p:childTnLst>
                                    <p:set>
                                      <p:cBhvr>
                                        <p:cTn id="41" dur="1" fill="hold">
                                          <p:stCondLst>
                                            <p:cond delay="0"/>
                                          </p:stCondLst>
                                        </p:cTn>
                                        <p:tgtEl>
                                          <p:spTgt spid="109">
                                            <p:txEl>
                                              <p:charRg st="622" end="622"/>
                                            </p:txEl>
                                          </p:spTgt>
                                        </p:tgtEl>
                                        <p:attrNameLst>
                                          <p:attrName>style.visibility</p:attrName>
                                        </p:attrNameLst>
                                      </p:cBhvr>
                                      <p:to>
                                        <p:strVal val="visible"/>
                                      </p:to>
                                    </p:set>
                                    <p:animEffect transition="in" filter="fade">
                                      <p:cBhvr additive="repl">
                                        <p:cTn id="42" dur="2000" fill="freeze"/>
                                        <p:tgtEl>
                                          <p:spTgt spid="109">
                                            <p:txEl>
                                              <p:charRg st="622" end="6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1066800"/>
            <a:ext cx="8230680" cy="5486280"/>
          </a:xfrm>
          <a:prstGeom prst="rect">
            <a:avLst/>
          </a:prstGeom>
        </p:spPr>
        <p:txBody>
          <a:bodyPr lIns="90000" tIns="46800" rIns="90000" bIns="46800"/>
          <a:lstStyle/>
          <a:p>
            <a:endParaRPr>
              <a:latin typeface="Times New Roman" pitchFamily="18" charset="0"/>
              <a:cs typeface="Times New Roman" pitchFamily="18" charset="0"/>
            </a:endParaRPr>
          </a:p>
          <a:p>
            <a:pPr>
              <a:lnSpc>
                <a:spcPct val="100000"/>
              </a:lnSpc>
              <a:buFont typeface="Wingdings"/>
              <a:buChar char="§"/>
            </a:pPr>
            <a:r>
              <a:rPr lang="en-US" sz="2400" dirty="0">
                <a:solidFill>
                  <a:srgbClr val="000000"/>
                </a:solidFill>
                <a:latin typeface="Times New Roman" pitchFamily="18" charset="0"/>
                <a:cs typeface="Times New Roman" pitchFamily="18" charset="0"/>
              </a:rPr>
              <a:t>A system in which a number of independent computers are linked together to share data and peripherals, such as hard disks and printers</a:t>
            </a:r>
            <a:endParaRPr>
              <a:latin typeface="Times New Roman" pitchFamily="18" charset="0"/>
              <a:cs typeface="Times New Roman" pitchFamily="18" charset="0"/>
            </a:endParaRPr>
          </a:p>
          <a:p>
            <a:pPr>
              <a:lnSpc>
                <a:spcPct val="100000"/>
              </a:lnSpc>
              <a:buFont typeface="Wingdings"/>
              <a:buChar char="§"/>
            </a:pPr>
            <a:r>
              <a:rPr lang="en-US" sz="2400" dirty="0">
                <a:solidFill>
                  <a:srgbClr val="000000"/>
                </a:solidFill>
                <a:latin typeface="Times New Roman" pitchFamily="18" charset="0"/>
                <a:cs typeface="Times New Roman" pitchFamily="18" charset="0"/>
              </a:rPr>
              <a:t>The term network can also be defined as a set of different types , terminals, telephones and other communication equipments , connected by data communication links, which allow the network components to work together</a:t>
            </a:r>
            <a:endParaRPr>
              <a:latin typeface="Times New Roman" pitchFamily="18" charset="0"/>
              <a:cs typeface="Times New Roman" pitchFamily="18" charset="0"/>
            </a:endParaRPr>
          </a:p>
          <a:p>
            <a:pPr>
              <a:lnSpc>
                <a:spcPct val="100000"/>
              </a:lnSpc>
              <a:buFont typeface="Wingdings"/>
              <a:buChar char="§"/>
            </a:pPr>
            <a:r>
              <a:rPr lang="en-US" sz="2400" dirty="0">
                <a:solidFill>
                  <a:srgbClr val="000000"/>
                </a:solidFill>
                <a:latin typeface="Times New Roman" pitchFamily="18" charset="0"/>
                <a:cs typeface="Times New Roman" pitchFamily="18" charset="0"/>
              </a:rPr>
              <a:t> The network components may be located within a small area or spread over many remote location hold the network  hold together</a:t>
            </a:r>
            <a:endParaRPr>
              <a:latin typeface="Times New Roman" pitchFamily="18" charset="0"/>
              <a:cs typeface="Times New Roman" pitchFamily="18" charset="0"/>
            </a:endParaRPr>
          </a:p>
        </p:txBody>
      </p:sp>
      <p:sp>
        <p:nvSpPr>
          <p:cNvPr id="111" name="CustomShape 2"/>
          <p:cNvSpPr/>
          <p:nvPr/>
        </p:nvSpPr>
        <p:spPr>
          <a:xfrm>
            <a:off x="457200" y="533520"/>
            <a:ext cx="8145000" cy="685440"/>
          </a:xfrm>
          <a:prstGeom prst="rect">
            <a:avLst/>
          </a:prstGeom>
        </p:spPr>
        <p:txBody>
          <a:bodyPr lIns="82080" tIns="41040" rIns="82080" bIns="41040" anchor="b"/>
          <a:lstStyle/>
          <a:p>
            <a:pPr>
              <a:lnSpc>
                <a:spcPct val="90000"/>
              </a:lnSpc>
            </a:pPr>
            <a:r>
              <a:rPr lang="en-US" sz="3200" b="1" dirty="0">
                <a:solidFill>
                  <a:srgbClr val="708CA1"/>
                </a:solidFill>
                <a:latin typeface="Times New Roman" pitchFamily="18" charset="0"/>
                <a:cs typeface="Times New Roman" pitchFamily="18" charset="0"/>
              </a:rPr>
              <a:t>Computer Networks</a:t>
            </a:r>
            <a:endParaRPr>
              <a:latin typeface="Times New Roman" pitchFamily="18" charset="0"/>
              <a:cs typeface="Times New Roman" pitchFamily="18"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0">
                                            <p:txEl>
                                              <p:pRg st="1" end="1"/>
                                            </p:txEl>
                                          </p:spTgt>
                                        </p:tgtEl>
                                        <p:attrNameLst>
                                          <p:attrName>style.visibility</p:attrName>
                                        </p:attrNameLst>
                                      </p:cBhvr>
                                      <p:to>
                                        <p:strVal val="visible"/>
                                      </p:to>
                                    </p:set>
                                    <p:animEffect transition="in" filter="wipe(down)">
                                      <p:cBhvr>
                                        <p:cTn id="7" dur="500"/>
                                        <p:tgtEl>
                                          <p:spTgt spid="110">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0">
                                            <p:txEl>
                                              <p:pRg st="2" end="2"/>
                                            </p:txEl>
                                          </p:spTgt>
                                        </p:tgtEl>
                                        <p:attrNameLst>
                                          <p:attrName>style.visibility</p:attrName>
                                        </p:attrNameLst>
                                      </p:cBhvr>
                                      <p:to>
                                        <p:strVal val="visible"/>
                                      </p:to>
                                    </p:set>
                                    <p:animEffect transition="in" filter="wipe(down)">
                                      <p:cBhvr>
                                        <p:cTn id="10" dur="500"/>
                                        <p:tgtEl>
                                          <p:spTgt spid="110">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0">
                                            <p:txEl>
                                              <p:pRg st="3" end="3"/>
                                            </p:txEl>
                                          </p:spTgt>
                                        </p:tgtEl>
                                        <p:attrNameLst>
                                          <p:attrName>style.visibility</p:attrName>
                                        </p:attrNameLst>
                                      </p:cBhvr>
                                      <p:to>
                                        <p:strVal val="visible"/>
                                      </p:to>
                                    </p:set>
                                    <p:animEffect transition="in" filter="wipe(down)">
                                      <p:cBhvr>
                                        <p:cTn id="13" dur="500"/>
                                        <p:tgtEl>
                                          <p:spTgt spid="1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609480" y="1447920"/>
            <a:ext cx="8078400" cy="3735000"/>
          </a:xfrm>
          <a:prstGeom prst="rect">
            <a:avLst/>
          </a:prstGeom>
        </p:spPr>
        <p:txBody>
          <a:bodyPr lIns="90000" tIns="46800" rIns="90000" bIns="46800"/>
          <a:lstStyle/>
          <a:p>
            <a:pPr>
              <a:lnSpc>
                <a:spcPct val="100000"/>
              </a:lnSpc>
              <a:buFont typeface="Wingdings"/>
              <a:buChar char="§"/>
            </a:pPr>
            <a:r>
              <a:rPr lang="en-US" sz="2400" dirty="0">
                <a:solidFill>
                  <a:srgbClr val="000000"/>
                </a:solidFill>
                <a:latin typeface="Times New Roman" pitchFamily="18" charset="0"/>
                <a:cs typeface="Times New Roman" pitchFamily="18" charset="0"/>
              </a:rPr>
              <a:t>Sharing information/data</a:t>
            </a:r>
            <a:endParaRPr>
              <a:latin typeface="Times New Roman" pitchFamily="18" charset="0"/>
              <a:cs typeface="Times New Roman" pitchFamily="18" charset="0"/>
            </a:endParaRPr>
          </a:p>
          <a:p>
            <a:pPr>
              <a:lnSpc>
                <a:spcPct val="100000"/>
              </a:lnSpc>
              <a:buFont typeface="Wingdings"/>
              <a:buChar char="§"/>
            </a:pPr>
            <a:r>
              <a:rPr lang="en-US" sz="2400" dirty="0">
                <a:solidFill>
                  <a:srgbClr val="000000"/>
                </a:solidFill>
                <a:latin typeface="Times New Roman" pitchFamily="18" charset="0"/>
                <a:cs typeface="Times New Roman" pitchFamily="18" charset="0"/>
              </a:rPr>
              <a:t>Sharing hardware and software </a:t>
            </a:r>
            <a:endParaRPr>
              <a:latin typeface="Times New Roman" pitchFamily="18" charset="0"/>
              <a:cs typeface="Times New Roman" pitchFamily="18" charset="0"/>
            </a:endParaRPr>
          </a:p>
          <a:p>
            <a:pPr>
              <a:lnSpc>
                <a:spcPct val="100000"/>
              </a:lnSpc>
              <a:buFont typeface="Wingdings"/>
              <a:buChar char="§"/>
            </a:pPr>
            <a:r>
              <a:rPr lang="en-US" sz="2400" dirty="0">
                <a:solidFill>
                  <a:srgbClr val="000000"/>
                </a:solidFill>
                <a:latin typeface="Times New Roman" pitchFamily="18" charset="0"/>
                <a:cs typeface="Times New Roman" pitchFamily="18" charset="0"/>
              </a:rPr>
              <a:t>Centralizing administration and support </a:t>
            </a:r>
            <a:endParaRPr>
              <a:latin typeface="Times New Roman" pitchFamily="18" charset="0"/>
              <a:cs typeface="Times New Roman" pitchFamily="18" charset="0"/>
            </a:endParaRPr>
          </a:p>
        </p:txBody>
      </p:sp>
      <p:sp>
        <p:nvSpPr>
          <p:cNvPr id="113" name="CustomShape 2"/>
          <p:cNvSpPr/>
          <p:nvPr/>
        </p:nvSpPr>
        <p:spPr>
          <a:xfrm>
            <a:off x="457200" y="533520"/>
            <a:ext cx="8145000" cy="685440"/>
          </a:xfrm>
          <a:prstGeom prst="rect">
            <a:avLst/>
          </a:prstGeom>
        </p:spPr>
        <p:txBody>
          <a:bodyPr lIns="82080" tIns="41040" rIns="82080" bIns="41040" anchor="b"/>
          <a:lstStyle/>
          <a:p>
            <a:pPr>
              <a:lnSpc>
                <a:spcPct val="90000"/>
              </a:lnSpc>
            </a:pPr>
            <a:r>
              <a:rPr lang="en-US" sz="3200" b="1" dirty="0">
                <a:solidFill>
                  <a:srgbClr val="708CA1"/>
                </a:solidFill>
                <a:latin typeface="Times New Roman" pitchFamily="18" charset="0"/>
                <a:cs typeface="Times New Roman" pitchFamily="18" charset="0"/>
              </a:rPr>
              <a:t>Why Computer Networks</a:t>
            </a:r>
            <a:endParaRPr>
              <a:latin typeface="Times New Roman" pitchFamily="18" charset="0"/>
              <a:cs typeface="Times New Roman" pitchFamily="18" charset="0"/>
            </a:endParaRPr>
          </a:p>
        </p:txBody>
      </p:sp>
    </p:spTree>
  </p:cSld>
  <p:clrMapOvr>
    <a:masterClrMapping/>
  </p:clrMapOvr>
  <p:transition spd="med">
    <p:wipe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12">
                                            <p:txEl>
                                              <p:charRg st="0" end="97"/>
                                            </p:txEl>
                                          </p:spTgt>
                                        </p:tgtEl>
                                        <p:attrNameLst>
                                          <p:attrName>style.visibility</p:attrName>
                                        </p:attrNameLst>
                                      </p:cBhvr>
                                      <p:to>
                                        <p:strVal val="visible"/>
                                      </p:to>
                                    </p:set>
                                    <p:animEffect transition="in" filter="fade">
                                      <p:cBhvr additive="repl">
                                        <p:cTn id="7" dur="2000" fill="freeze"/>
                                        <p:tgtEl>
                                          <p:spTgt spid="112">
                                            <p:txEl>
                                              <p:charRg st="0" end="9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12">
                                            <p:txEl>
                                              <p:charRg st="97" end="97"/>
                                            </p:txEl>
                                          </p:spTgt>
                                        </p:tgtEl>
                                        <p:attrNameLst>
                                          <p:attrName>style.visibility</p:attrName>
                                        </p:attrNameLst>
                                      </p:cBhvr>
                                      <p:to>
                                        <p:strVal val="visible"/>
                                      </p:to>
                                    </p:set>
                                    <p:animEffect transition="in" filter="fade">
                                      <p:cBhvr additive="repl">
                                        <p:cTn id="12" dur="2000" fill="freeze"/>
                                        <p:tgtEl>
                                          <p:spTgt spid="112">
                                            <p:txEl>
                                              <p:charRg st="97" end="9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12">
                                            <p:txEl>
                                              <p:charRg st="97" end="97"/>
                                            </p:txEl>
                                          </p:spTgt>
                                        </p:tgtEl>
                                        <p:attrNameLst>
                                          <p:attrName>style.visibility</p:attrName>
                                        </p:attrNameLst>
                                      </p:cBhvr>
                                      <p:to>
                                        <p:strVal val="visible"/>
                                      </p:to>
                                    </p:set>
                                    <p:animEffect transition="in" filter="fade">
                                      <p:cBhvr additive="repl">
                                        <p:cTn id="17" dur="2000" fill="freeze"/>
                                        <p:tgtEl>
                                          <p:spTgt spid="112">
                                            <p:txEl>
                                              <p:charRg st="97"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As the ability to </a:t>
            </a:r>
            <a:r>
              <a:rPr lang="en-US" sz="2400" dirty="0" smtClean="0">
                <a:solidFill>
                  <a:srgbClr val="FF0000"/>
                </a:solidFill>
                <a:latin typeface="Times New Roman" pitchFamily="18" charset="0"/>
                <a:cs typeface="Times New Roman" pitchFamily="18" charset="0"/>
              </a:rPr>
              <a:t>gather ,process</a:t>
            </a:r>
            <a:r>
              <a:rPr lang="en-US" sz="2400" dirty="0" smtClean="0">
                <a:solidFill>
                  <a:schemeClr val="tx1"/>
                </a:solidFill>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distribute </a:t>
            </a:r>
            <a:r>
              <a:rPr lang="en-US" sz="2400" dirty="0" smtClean="0">
                <a:solidFill>
                  <a:srgbClr val="0000FF"/>
                </a:solidFill>
                <a:latin typeface="Times New Roman" pitchFamily="18" charset="0"/>
                <a:cs typeface="Times New Roman" pitchFamily="18" charset="0"/>
              </a:rPr>
              <a:t>information</a:t>
            </a:r>
            <a:r>
              <a:rPr lang="en-US" sz="2400" dirty="0" smtClean="0">
                <a:solidFill>
                  <a:srgbClr val="FF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grows, the demand for </a:t>
            </a:r>
            <a:r>
              <a:rPr lang="en-US" sz="2400" dirty="0" smtClean="0">
                <a:solidFill>
                  <a:srgbClr val="0000FF"/>
                </a:solidFill>
                <a:latin typeface="Times New Roman" pitchFamily="18" charset="0"/>
                <a:cs typeface="Times New Roman" pitchFamily="18" charset="0"/>
              </a:rPr>
              <a:t>even more sophisticated information </a:t>
            </a:r>
            <a:r>
              <a:rPr lang="en-US" sz="2400" dirty="0" smtClean="0">
                <a:solidFill>
                  <a:schemeClr val="tx1"/>
                </a:solidFill>
                <a:latin typeface="Times New Roman" pitchFamily="18" charset="0"/>
                <a:cs typeface="Times New Roman" pitchFamily="18" charset="0"/>
              </a:rPr>
              <a:t>processing grows even faster.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What are the factors ( forces ) for growing the architecture and evolution of data communication ?</a:t>
            </a:r>
          </a:p>
          <a:p>
            <a:pPr algn="l"/>
            <a:r>
              <a:rPr lang="en-US" sz="2400" dirty="0" smtClean="0">
                <a:solidFill>
                  <a:schemeClr val="tx1"/>
                </a:solidFill>
                <a:latin typeface="Times New Roman" pitchFamily="18" charset="0"/>
                <a:cs typeface="Times New Roman" pitchFamily="18" charset="0"/>
              </a:rPr>
              <a:t> 1.traffic growth </a:t>
            </a:r>
          </a:p>
          <a:p>
            <a:pPr algn="l"/>
            <a:r>
              <a:rPr lang="en-US" sz="2400" dirty="0" smtClean="0">
                <a:solidFill>
                  <a:schemeClr val="tx1"/>
                </a:solidFill>
                <a:latin typeface="Times New Roman" pitchFamily="18" charset="0"/>
                <a:cs typeface="Times New Roman" pitchFamily="18" charset="0"/>
              </a:rPr>
              <a:t> 2.development of new service </a:t>
            </a:r>
          </a:p>
          <a:p>
            <a:pPr algn="l"/>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3. advance in technology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This demand creates a </a:t>
            </a:r>
            <a:r>
              <a:rPr lang="en-US" sz="2400" dirty="0" smtClean="0">
                <a:solidFill>
                  <a:srgbClr val="0000FF"/>
                </a:solidFill>
                <a:latin typeface="Times New Roman" pitchFamily="18" charset="0"/>
                <a:cs typeface="Times New Roman" pitchFamily="18" charset="0"/>
              </a:rPr>
              <a:t>rapid technology progress  </a:t>
            </a:r>
            <a:r>
              <a:rPr lang="en-US" sz="2400" dirty="0" smtClean="0">
                <a:solidFill>
                  <a:schemeClr val="tx1"/>
                </a:solidFill>
                <a:latin typeface="Times New Roman" pitchFamily="18" charset="0"/>
                <a:cs typeface="Times New Roman" pitchFamily="18" charset="0"/>
              </a:rPr>
              <a:t>which allows companies to have branches in different part of the world and see and control their current status at the push of the button.</a:t>
            </a:r>
          </a:p>
          <a:p>
            <a:pPr algn="l"/>
            <a:endParaRPr lang="en-US" sz="2400" dirty="0" smtClean="0">
              <a:solidFill>
                <a:schemeClr val="tx1"/>
              </a:solidFill>
              <a:latin typeface="Times New Roman" pitchFamily="18" charset="0"/>
              <a:cs typeface="Times New Roman" pitchFamily="18" charset="0"/>
            </a:endParaRPr>
          </a:p>
          <a:p>
            <a:pPr algn="l">
              <a:buFont typeface="Arial" pitchFamily="34" charset="0"/>
              <a:buChar char="•"/>
            </a:pPr>
            <a:endParaRPr lang="en-US" dirty="0" smtClean="0">
              <a:solidFill>
                <a:schemeClr val="tx1"/>
              </a:solidFill>
            </a:endParaRPr>
          </a:p>
          <a:p>
            <a:pPr algn="l"/>
            <a:endParaRPr lang="en-US" dirty="0">
              <a:solidFill>
                <a:schemeClr val="tx1"/>
              </a:solidFill>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5</a:t>
            </a:fld>
            <a:endParaRPr lang="en-US"/>
          </a:p>
        </p:txBody>
      </p:sp>
      <p:sp>
        <p:nvSpPr>
          <p:cNvPr id="5" name="Date Placeholder 4"/>
          <p:cNvSpPr>
            <a:spLocks noGrp="1"/>
          </p:cNvSpPr>
          <p:nvPr>
            <p:ph type="dt" sz="half" idx="10"/>
          </p:nvPr>
        </p:nvSpPr>
        <p:spPr/>
        <p:txBody>
          <a:bodyPr/>
          <a:lstStyle/>
          <a:p>
            <a:fld id="{62BE2BDB-9586-4B7B-A60C-FEA95D851DCF}"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990600"/>
            <a:ext cx="8229240" cy="5562600"/>
          </a:xfrm>
          <a:prstGeom prst="rect">
            <a:avLst/>
          </a:prstGeom>
        </p:spPr>
        <p:txBody>
          <a:bodyPr lIns="90000" tIns="46800" rIns="90000" bIns="46800"/>
          <a:lstStyle/>
          <a:p>
            <a:pPr>
              <a:lnSpc>
                <a:spcPct val="114000"/>
              </a:lnSpc>
            </a:pPr>
            <a:r>
              <a:rPr lang="en-US" sz="2400" dirty="0" smtClean="0">
                <a:solidFill>
                  <a:srgbClr val="000000"/>
                </a:solidFill>
                <a:latin typeface="Times New Roman" pitchFamily="18" charset="0"/>
                <a:cs typeface="Times New Roman" pitchFamily="18" charset="0"/>
              </a:rPr>
              <a:t>More </a:t>
            </a:r>
            <a:r>
              <a:rPr lang="en-US" sz="2400" dirty="0">
                <a:solidFill>
                  <a:srgbClr val="000000"/>
                </a:solidFill>
                <a:latin typeface="Times New Roman" pitchFamily="18" charset="0"/>
                <a:cs typeface="Times New Roman" pitchFamily="18" charset="0"/>
              </a:rPr>
              <a:t>specifically, computers that are part of a network can share:</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Documents </a:t>
            </a:r>
            <a:r>
              <a:rPr lang="en-US" sz="2000" dirty="0" smtClean="0">
                <a:solidFill>
                  <a:srgbClr val="000000"/>
                </a:solidFill>
                <a:latin typeface="Times New Roman" pitchFamily="18" charset="0"/>
                <a:cs typeface="Times New Roman" pitchFamily="18" charset="0"/>
              </a:rPr>
              <a:t>(memo, </a:t>
            </a:r>
            <a:r>
              <a:rPr lang="en-US" sz="2000" dirty="0">
                <a:solidFill>
                  <a:srgbClr val="000000"/>
                </a:solidFill>
                <a:latin typeface="Times New Roman" pitchFamily="18" charset="0"/>
                <a:cs typeface="Times New Roman" pitchFamily="18" charset="0"/>
              </a:rPr>
              <a:t>spreadsheets, invoices, and so on)</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E-mail messages </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Word-processing software </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Project-tracking software</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Illustrations, photographs, videos, and audio files</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Live audio and video broadcasts </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Printers.</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Fax machines</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Modems</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CD-ROM drives and other removable drives, such as Zip drives </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Hard drives</a:t>
            </a:r>
            <a:endParaRPr>
              <a:latin typeface="Times New Roman" pitchFamily="18" charset="0"/>
              <a:cs typeface="Times New Roman" pitchFamily="18" charset="0"/>
            </a:endParaRPr>
          </a:p>
          <a:p>
            <a:pPr lvl="1">
              <a:lnSpc>
                <a:spcPct val="114000"/>
              </a:lnSpc>
              <a:buSzPct val="45000"/>
              <a:buFont typeface="Wingdings"/>
              <a:buChar char="§"/>
            </a:pPr>
            <a:r>
              <a:rPr lang="en-US" sz="2000" dirty="0">
                <a:solidFill>
                  <a:srgbClr val="000000"/>
                </a:solidFill>
                <a:latin typeface="Times New Roman" pitchFamily="18" charset="0"/>
                <a:cs typeface="Times New Roman" pitchFamily="18" charset="0"/>
              </a:rPr>
              <a:t>So many more…</a:t>
            </a:r>
            <a:endParaRPr>
              <a:latin typeface="Times New Roman" pitchFamily="18" charset="0"/>
              <a:cs typeface="Times New Roman" pitchFamily="18" charset="0"/>
            </a:endParaRPr>
          </a:p>
          <a:p>
            <a:endParaRPr/>
          </a:p>
        </p:txBody>
      </p:sp>
      <p:sp>
        <p:nvSpPr>
          <p:cNvPr id="115" name="CustomShape 2"/>
          <p:cNvSpPr/>
          <p:nvPr/>
        </p:nvSpPr>
        <p:spPr>
          <a:xfrm>
            <a:off x="381000" y="152400"/>
            <a:ext cx="8145000" cy="685440"/>
          </a:xfrm>
          <a:prstGeom prst="rect">
            <a:avLst/>
          </a:prstGeom>
        </p:spPr>
        <p:txBody>
          <a:bodyPr lIns="82080" tIns="41040" rIns="82080" bIns="41040" anchor="b"/>
          <a:lstStyle/>
          <a:p>
            <a:pPr>
              <a:lnSpc>
                <a:spcPct val="90000"/>
              </a:lnSpc>
            </a:pPr>
            <a:r>
              <a:rPr lang="en-US" sz="3200" b="1" dirty="0">
                <a:solidFill>
                  <a:srgbClr val="708CA1"/>
                </a:solidFill>
                <a:latin typeface="Times New Roman" pitchFamily="18" charset="0"/>
                <a:cs typeface="Times New Roman" pitchFamily="18" charset="0"/>
              </a:rPr>
              <a:t>Why Computer Networks</a:t>
            </a:r>
            <a:endParaRPr>
              <a:latin typeface="Times New Roman" pitchFamily="18" charset="0"/>
              <a:cs typeface="Times New Roman" pitchFamily="18" charset="0"/>
            </a:endParaRPr>
          </a:p>
        </p:txBody>
      </p:sp>
    </p:spTree>
  </p:cSld>
  <p:clrMapOvr>
    <a:masterClrMapping/>
  </p:clrMapOvr>
  <p:transition spd="med">
    <p:wipe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14">
                                            <p:txEl>
                                              <p:charRg st="3" end="392"/>
                                            </p:txEl>
                                          </p:spTgt>
                                        </p:tgtEl>
                                        <p:attrNameLst>
                                          <p:attrName>style.visibility</p:attrName>
                                        </p:attrNameLst>
                                      </p:cBhvr>
                                      <p:to>
                                        <p:strVal val="visible"/>
                                      </p:to>
                                    </p:set>
                                    <p:animEffect transition="in" filter="fade">
                                      <p:cBhvr additive="repl">
                                        <p:cTn id="7" dur="2000" fill="freeze"/>
                                        <p:tgtEl>
                                          <p:spTgt spid="114">
                                            <p:txEl>
                                              <p:charRg st="3" end="39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12" dur="2000" fill="freeze"/>
                                        <p:tgtEl>
                                          <p:spTgt spid="114">
                                            <p:txEl>
                                              <p:charRg st="392" end="3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17" dur="2000" fill="freeze"/>
                                        <p:tgtEl>
                                          <p:spTgt spid="114">
                                            <p:txEl>
                                              <p:charRg st="392" end="3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22" dur="2000" fill="freeze"/>
                                        <p:tgtEl>
                                          <p:spTgt spid="114">
                                            <p:txEl>
                                              <p:charRg st="392" end="3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27" dur="2000" fill="freeze"/>
                                        <p:tgtEl>
                                          <p:spTgt spid="114">
                                            <p:txEl>
                                              <p:charRg st="392" end="3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32" dur="2000" fill="freeze"/>
                                        <p:tgtEl>
                                          <p:spTgt spid="114">
                                            <p:txEl>
                                              <p:charRg st="392" end="39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37" dur="2000" fill="freeze"/>
                                        <p:tgtEl>
                                          <p:spTgt spid="114">
                                            <p:txEl>
                                              <p:charRg st="392" end="39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nodeType="clickEffect">
                                  <p:stCondLst>
                                    <p:cond delay="0"/>
                                  </p:stCondLst>
                                  <p:childTnLst>
                                    <p:set>
                                      <p:cBhvr>
                                        <p:cTn id="41"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42" dur="2000" fill="freeze"/>
                                        <p:tgtEl>
                                          <p:spTgt spid="114">
                                            <p:txEl>
                                              <p:charRg st="392" end="3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47" dur="2000" fill="freeze"/>
                                        <p:tgtEl>
                                          <p:spTgt spid="114">
                                            <p:txEl>
                                              <p:charRg st="392" end="39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nodeType="clickEffect">
                                  <p:stCondLst>
                                    <p:cond delay="0"/>
                                  </p:stCondLst>
                                  <p:childTnLst>
                                    <p:set>
                                      <p:cBhvr>
                                        <p:cTn id="51"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52" dur="2000" fill="freeze"/>
                                        <p:tgtEl>
                                          <p:spTgt spid="114">
                                            <p:txEl>
                                              <p:charRg st="392" end="39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nodeType="clickEffect">
                                  <p:stCondLst>
                                    <p:cond delay="0"/>
                                  </p:stCondLst>
                                  <p:childTnLst>
                                    <p:set>
                                      <p:cBhvr>
                                        <p:cTn id="56"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57" dur="2000" fill="freeze"/>
                                        <p:tgtEl>
                                          <p:spTgt spid="114">
                                            <p:txEl>
                                              <p:charRg st="392" end="39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nodeType="clickEffect">
                                  <p:stCondLst>
                                    <p:cond delay="0"/>
                                  </p:stCondLst>
                                  <p:childTnLst>
                                    <p:set>
                                      <p:cBhvr>
                                        <p:cTn id="61"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62" dur="2000" fill="freeze"/>
                                        <p:tgtEl>
                                          <p:spTgt spid="114">
                                            <p:txEl>
                                              <p:charRg st="392" end="39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nodeType="clickEffect">
                                  <p:stCondLst>
                                    <p:cond delay="0"/>
                                  </p:stCondLst>
                                  <p:childTnLst>
                                    <p:set>
                                      <p:cBhvr>
                                        <p:cTn id="66" dur="1" fill="hold">
                                          <p:stCondLst>
                                            <p:cond delay="0"/>
                                          </p:stCondLst>
                                        </p:cTn>
                                        <p:tgtEl>
                                          <p:spTgt spid="114">
                                            <p:txEl>
                                              <p:charRg st="392" end="392"/>
                                            </p:txEl>
                                          </p:spTgt>
                                        </p:tgtEl>
                                        <p:attrNameLst>
                                          <p:attrName>style.visibility</p:attrName>
                                        </p:attrNameLst>
                                      </p:cBhvr>
                                      <p:to>
                                        <p:strVal val="visible"/>
                                      </p:to>
                                    </p:set>
                                    <p:animEffect transition="in" filter="fade">
                                      <p:cBhvr additive="repl">
                                        <p:cTn id="67" dur="2000" fill="freeze"/>
                                        <p:tgtEl>
                                          <p:spTgt spid="114">
                                            <p:txEl>
                                              <p:charRg st="392" end="3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a:solidFill>
                  <a:srgbClr val="0000FF"/>
                </a:solidFill>
                <a:latin typeface="Times New Roman" pitchFamily="18" charset="0"/>
                <a:cs typeface="Times New Roman" pitchFamily="18" charset="0"/>
              </a:rPr>
              <a:t>Computer network </a:t>
            </a:r>
            <a:r>
              <a:rPr lang="en-US" dirty="0">
                <a:latin typeface="Times New Roman" pitchFamily="18" charset="0"/>
                <a:cs typeface="Times New Roman" pitchFamily="18" charset="0"/>
              </a:rPr>
              <a:t>is a </a:t>
            </a:r>
            <a:r>
              <a:rPr lang="en-US" dirty="0">
                <a:solidFill>
                  <a:srgbClr val="FF0000"/>
                </a:solidFill>
                <a:latin typeface="Times New Roman" pitchFamily="18" charset="0"/>
                <a:cs typeface="Times New Roman" pitchFamily="18" charset="0"/>
              </a:rPr>
              <a:t>collection of autonomous computers interconnected by a single technology</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Computer networks emerge relatively in the </a:t>
            </a:r>
            <a:r>
              <a:rPr lang="en-US" dirty="0">
                <a:solidFill>
                  <a:srgbClr val="FF0000"/>
                </a:solidFill>
                <a:latin typeface="Times New Roman" pitchFamily="18" charset="0"/>
                <a:cs typeface="Times New Roman" pitchFamily="18" charset="0"/>
              </a:rPr>
              <a:t>late 1960s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They have inherited many </a:t>
            </a:r>
            <a:r>
              <a:rPr lang="en-US" dirty="0">
                <a:solidFill>
                  <a:srgbClr val="FF0000"/>
                </a:solidFill>
                <a:latin typeface="Times New Roman" pitchFamily="18" charset="0"/>
                <a:cs typeface="Times New Roman" pitchFamily="18" charset="0"/>
              </a:rPr>
              <a:t>useful properties from their predecessors namely older and more widely used telephone networks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However, computer networks have brought something new in to the world of communication, namely the </a:t>
            </a:r>
            <a:r>
              <a:rPr lang="en-US" dirty="0">
                <a:solidFill>
                  <a:srgbClr val="FF0000"/>
                </a:solidFill>
                <a:latin typeface="Times New Roman" pitchFamily="18" charset="0"/>
                <a:cs typeface="Times New Roman" pitchFamily="18" charset="0"/>
              </a:rPr>
              <a:t>practical inexhaustible store of information</a:t>
            </a:r>
            <a:r>
              <a:rPr lang="en-US" dirty="0">
                <a:latin typeface="Times New Roman" pitchFamily="18" charset="0"/>
                <a:cs typeface="Times New Roman" pitchFamily="18" charset="0"/>
              </a:rPr>
              <a:t> accumulated by human existence during the several thousand years of its existence.</a:t>
            </a:r>
          </a:p>
          <a:p>
            <a:endParaRPr lang="en-US" dirty="0"/>
          </a:p>
        </p:txBody>
      </p:sp>
      <p:sp>
        <p:nvSpPr>
          <p:cNvPr id="4" name="Date Placeholder 3"/>
          <p:cNvSpPr>
            <a:spLocks noGrp="1"/>
          </p:cNvSpPr>
          <p:nvPr>
            <p:ph type="dt" sz="half" idx="10"/>
          </p:nvPr>
        </p:nvSpPr>
        <p:spPr/>
        <p:txBody>
          <a:bodyPr/>
          <a:lstStyle/>
          <a:p>
            <a:fld id="{784E9CBA-3EC6-4AEE-BB7F-C33532556747}" type="datetime1">
              <a:rPr lang="en-US" smtClean="0"/>
              <a:t>3/22/2017</a:t>
            </a:fld>
            <a:endParaRPr lang="en-US"/>
          </a:p>
        </p:txBody>
      </p:sp>
      <p:sp>
        <p:nvSpPr>
          <p:cNvPr id="5" name="Footer Placeholder 4"/>
          <p:cNvSpPr>
            <a:spLocks noGrp="1"/>
          </p:cNvSpPr>
          <p:nvPr>
            <p:ph type="ftr" sz="quarter" idx="11"/>
          </p:nvPr>
        </p:nvSpPr>
        <p:spPr/>
        <p:txBody>
          <a:bodyPr/>
          <a:lstStyle/>
          <a:p>
            <a:r>
              <a:rPr lang="en-US" smtClean="0"/>
              <a:t>chapter 1: Introduction </a:t>
            </a:r>
            <a:endParaRPr lang="en-US"/>
          </a:p>
        </p:txBody>
      </p:sp>
      <p:sp>
        <p:nvSpPr>
          <p:cNvPr id="6" name="Slide Number Placeholder 5"/>
          <p:cNvSpPr>
            <a:spLocks noGrp="1"/>
          </p:cNvSpPr>
          <p:nvPr>
            <p:ph type="sldNum" sz="quarter" idx="12"/>
          </p:nvPr>
        </p:nvSpPr>
        <p:spPr/>
        <p:txBody>
          <a:bodyPr/>
          <a:lstStyle/>
          <a:p>
            <a:fld id="{0722E267-9AE9-45D0-9960-B909970298A9}" type="slidenum">
              <a:rPr lang="en-US" smtClean="0"/>
              <a:pPr/>
              <a:t>6</a:t>
            </a:fld>
            <a:endParaRPr lang="en-US"/>
          </a:p>
        </p:txBody>
      </p:sp>
    </p:spTree>
    <p:extLst>
      <p:ext uri="{BB962C8B-B14F-4D97-AF65-F5344CB8AC3E}">
        <p14:creationId xmlns:p14="http://schemas.microsoft.com/office/powerpoint/2010/main" val="284482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685800"/>
          </a:xfrm>
        </p:spPr>
        <p:txBody>
          <a:bodyPr>
            <a:normAutofit/>
          </a:bodyPr>
          <a:lstStyle/>
          <a:p>
            <a:pPr algn="l"/>
            <a:r>
              <a:rPr lang="en-US" sz="3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1.3 The Impact of Network on Daily Life</a:t>
            </a:r>
            <a:endParaRPr lang="en-US" sz="3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52400" y="838200"/>
            <a:ext cx="8839200" cy="56388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Among all of the essentials for human existence, </a:t>
            </a:r>
            <a:r>
              <a:rPr lang="en-US" sz="2400" dirty="0" smtClean="0">
                <a:solidFill>
                  <a:srgbClr val="FF0000"/>
                </a:solidFill>
                <a:latin typeface="Times New Roman" pitchFamily="18" charset="0"/>
                <a:cs typeface="Times New Roman" pitchFamily="18" charset="0"/>
              </a:rPr>
              <a:t>the need to interact </a:t>
            </a:r>
            <a:r>
              <a:rPr lang="en-US" sz="2400" dirty="0" smtClean="0">
                <a:solidFill>
                  <a:schemeClr val="tx1"/>
                </a:solidFill>
                <a:latin typeface="Times New Roman" pitchFamily="18" charset="0"/>
                <a:cs typeface="Times New Roman" pitchFamily="18" charset="0"/>
              </a:rPr>
              <a:t>with others ranks just below our need to sustain life.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Communication is almost </a:t>
            </a:r>
            <a:r>
              <a:rPr lang="en-US" sz="2400" dirty="0" smtClean="0">
                <a:solidFill>
                  <a:srgbClr val="FF0000"/>
                </a:solidFill>
                <a:latin typeface="Times New Roman" pitchFamily="18" charset="0"/>
                <a:cs typeface="Times New Roman" pitchFamily="18" charset="0"/>
              </a:rPr>
              <a:t>as important to us as our reliance on air, water, food, and shelter</a:t>
            </a:r>
            <a:r>
              <a:rPr lang="en-US" sz="2400" dirty="0" smtClean="0">
                <a:solidFill>
                  <a:schemeClr val="tx1"/>
                </a:solidFill>
                <a:latin typeface="Times New Roman" pitchFamily="18" charset="0"/>
                <a:cs typeface="Times New Roman" pitchFamily="18" charset="0"/>
              </a:rPr>
              <a:t>.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methods that we use to </a:t>
            </a:r>
            <a:r>
              <a:rPr lang="en-US" sz="2400" dirty="0" smtClean="0">
                <a:solidFill>
                  <a:srgbClr val="FF0000"/>
                </a:solidFill>
                <a:latin typeface="Times New Roman" pitchFamily="18" charset="0"/>
                <a:cs typeface="Times New Roman" pitchFamily="18" charset="0"/>
              </a:rPr>
              <a:t>share ideas and information are constantly changing and evolving</a:t>
            </a:r>
            <a:r>
              <a:rPr lang="en-US" sz="2400" dirty="0" smtClean="0">
                <a:solidFill>
                  <a:schemeClr val="tx1"/>
                </a:solidFill>
                <a:latin typeface="Times New Roman" pitchFamily="18" charset="0"/>
                <a:cs typeface="Times New Roman" pitchFamily="18" charset="0"/>
              </a:rPr>
              <a:t>.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Whereas the human network was once limited to face-to-face conversations, </a:t>
            </a:r>
            <a:r>
              <a:rPr lang="en-US" sz="2400" dirty="0" smtClean="0">
                <a:solidFill>
                  <a:srgbClr val="FF0000"/>
                </a:solidFill>
                <a:latin typeface="Times New Roman" pitchFamily="18" charset="0"/>
                <a:cs typeface="Times New Roman" pitchFamily="18" charset="0"/>
              </a:rPr>
              <a:t>media breakthroughs </a:t>
            </a:r>
            <a:r>
              <a:rPr lang="en-US" sz="2400" dirty="0" smtClean="0">
                <a:solidFill>
                  <a:schemeClr val="tx1"/>
                </a:solidFill>
                <a:latin typeface="Times New Roman" pitchFamily="18" charset="0"/>
                <a:cs typeface="Times New Roman" pitchFamily="18" charset="0"/>
              </a:rPr>
              <a:t>continue to extend the reach of our communications.</a:t>
            </a:r>
          </a:p>
          <a:p>
            <a:pPr algn="l">
              <a:buFont typeface="Arial" pitchFamily="34" charset="0"/>
              <a:buChar char="•"/>
            </a:pPr>
            <a:r>
              <a:rPr lang="en-US" sz="2400" dirty="0" smtClean="0">
                <a:solidFill>
                  <a:schemeClr val="tx1"/>
                </a:solidFill>
                <a:latin typeface="Times New Roman" pitchFamily="18" charset="0"/>
                <a:cs typeface="Times New Roman" pitchFamily="18" charset="0"/>
              </a:rPr>
              <a:t> From the </a:t>
            </a:r>
            <a:r>
              <a:rPr lang="en-US" sz="2400" dirty="0" smtClean="0">
                <a:solidFill>
                  <a:srgbClr val="FF0000"/>
                </a:solidFill>
                <a:latin typeface="Times New Roman" pitchFamily="18" charset="0"/>
                <a:cs typeface="Times New Roman" pitchFamily="18" charset="0"/>
              </a:rPr>
              <a:t>printing press to television</a:t>
            </a:r>
            <a:r>
              <a:rPr lang="en-US" sz="2400" dirty="0" smtClean="0">
                <a:solidFill>
                  <a:schemeClr val="tx1"/>
                </a:solidFill>
                <a:latin typeface="Times New Roman" pitchFamily="18" charset="0"/>
                <a:cs typeface="Times New Roman" pitchFamily="18" charset="0"/>
              </a:rPr>
              <a:t>, each new development has improved and enhanced our communication.</a:t>
            </a:r>
          </a:p>
          <a:p>
            <a:pPr algn="l">
              <a:buFont typeface="Arial" pitchFamily="34" charset="0"/>
              <a:buChar char="•"/>
            </a:pPr>
            <a:r>
              <a:rPr lang="en-US" sz="2400" dirty="0" smtClean="0">
                <a:solidFill>
                  <a:schemeClr val="tx1"/>
                </a:solidFill>
                <a:latin typeface="Times New Roman" pitchFamily="18" charset="0"/>
                <a:cs typeface="Times New Roman" pitchFamily="18" charset="0"/>
              </a:rPr>
              <a:t>As with every advance in communication technology, the creation and interconnection of </a:t>
            </a:r>
            <a:r>
              <a:rPr lang="en-US" sz="2400" dirty="0" smtClean="0">
                <a:solidFill>
                  <a:srgbClr val="FF0000"/>
                </a:solidFill>
                <a:latin typeface="Times New Roman" pitchFamily="18" charset="0"/>
                <a:cs typeface="Times New Roman" pitchFamily="18" charset="0"/>
              </a:rPr>
              <a:t>robust data networks </a:t>
            </a:r>
            <a:r>
              <a:rPr lang="en-US" sz="2400" dirty="0" smtClean="0">
                <a:solidFill>
                  <a:schemeClr val="tx1"/>
                </a:solidFill>
                <a:latin typeface="Times New Roman" pitchFamily="18" charset="0"/>
                <a:cs typeface="Times New Roman" pitchFamily="18" charset="0"/>
              </a:rPr>
              <a:t>is having a profound effect.  </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7</a:t>
            </a:fld>
            <a:endParaRPr lang="en-US"/>
          </a:p>
        </p:txBody>
      </p:sp>
      <p:sp>
        <p:nvSpPr>
          <p:cNvPr id="5" name="Date Placeholder 4"/>
          <p:cNvSpPr>
            <a:spLocks noGrp="1"/>
          </p:cNvSpPr>
          <p:nvPr>
            <p:ph type="dt" sz="half" idx="10"/>
          </p:nvPr>
        </p:nvSpPr>
        <p:spPr/>
        <p:txBody>
          <a:bodyPr/>
          <a:lstStyle/>
          <a:p>
            <a:fld id="{F96D1E81-1C57-4648-8D26-74351B786885}"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Early data networks were limited to </a:t>
            </a:r>
            <a:r>
              <a:rPr lang="en-US" sz="2400" dirty="0" smtClean="0">
                <a:solidFill>
                  <a:srgbClr val="FF0000"/>
                </a:solidFill>
                <a:latin typeface="Times New Roman" pitchFamily="18" charset="0"/>
                <a:cs typeface="Times New Roman" pitchFamily="18" charset="0"/>
              </a:rPr>
              <a:t>exchanging character-based information between connected computer systems</a:t>
            </a:r>
            <a:r>
              <a:rPr lang="en-US" sz="2400" dirty="0" smtClean="0">
                <a:solidFill>
                  <a:schemeClr val="tx1"/>
                </a:solidFill>
                <a:latin typeface="Times New Roman" pitchFamily="18" charset="0"/>
                <a:cs typeface="Times New Roman" pitchFamily="18" charset="0"/>
              </a:rPr>
              <a:t>.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Current networks have evolved to carry </a:t>
            </a:r>
            <a:r>
              <a:rPr lang="en-US" sz="2400" dirty="0" smtClean="0">
                <a:solidFill>
                  <a:srgbClr val="FF0000"/>
                </a:solidFill>
                <a:latin typeface="Times New Roman" pitchFamily="18" charset="0"/>
                <a:cs typeface="Times New Roman" pitchFamily="18" charset="0"/>
              </a:rPr>
              <a:t>voice</a:t>
            </a:r>
            <a:r>
              <a:rPr lang="en-US" sz="2400" dirty="0" smtClean="0">
                <a:solidFill>
                  <a:schemeClr val="tx1"/>
                </a:solidFill>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video streams</a:t>
            </a:r>
            <a:r>
              <a:rPr lang="en-US" sz="2400" dirty="0" smtClean="0">
                <a:solidFill>
                  <a:schemeClr val="tx1"/>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text</a:t>
            </a:r>
            <a:r>
              <a:rPr lang="en-US" sz="2400" dirty="0" smtClean="0">
                <a:solidFill>
                  <a:schemeClr val="tx1"/>
                </a:solidFill>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graphics</a:t>
            </a:r>
            <a:r>
              <a:rPr lang="en-US" sz="2400" dirty="0" smtClean="0">
                <a:solidFill>
                  <a:schemeClr val="tx1"/>
                </a:solidFill>
                <a:latin typeface="Times New Roman" pitchFamily="18" charset="0"/>
                <a:cs typeface="Times New Roman" pitchFamily="18" charset="0"/>
              </a:rPr>
              <a:t> between many different types of devices.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Previously separate and distinct communication forms have converged onto </a:t>
            </a:r>
            <a:r>
              <a:rPr lang="en-US" sz="2400" dirty="0" smtClean="0">
                <a:solidFill>
                  <a:srgbClr val="FF0000"/>
                </a:solidFill>
                <a:latin typeface="Times New Roman" pitchFamily="18" charset="0"/>
                <a:cs typeface="Times New Roman" pitchFamily="18" charset="0"/>
              </a:rPr>
              <a:t>a common platform.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This platform provides access to a wide range of alternative and new communication methods that enable people to interact directly with each other almost instantaneously.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immediate nature of communications over the Internet encourages the </a:t>
            </a:r>
            <a:r>
              <a:rPr lang="en-US" sz="2400" dirty="0" smtClean="0">
                <a:solidFill>
                  <a:srgbClr val="FF0000"/>
                </a:solidFill>
                <a:latin typeface="Times New Roman" pitchFamily="18" charset="0"/>
                <a:cs typeface="Times New Roman" pitchFamily="18" charset="0"/>
              </a:rPr>
              <a:t>formation of global communities</a:t>
            </a:r>
            <a:r>
              <a:rPr lang="en-US" sz="2400" dirty="0" smtClean="0">
                <a:solidFill>
                  <a:schemeClr val="tx1"/>
                </a:solidFill>
                <a:latin typeface="Times New Roman" pitchFamily="18" charset="0"/>
                <a:cs typeface="Times New Roman" pitchFamily="18" charset="0"/>
              </a:rPr>
              <a:t>.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These communities </a:t>
            </a:r>
            <a:r>
              <a:rPr lang="en-US" sz="2400" dirty="0" smtClean="0">
                <a:solidFill>
                  <a:srgbClr val="FF0000"/>
                </a:solidFill>
                <a:latin typeface="Times New Roman" pitchFamily="18" charset="0"/>
                <a:cs typeface="Times New Roman" pitchFamily="18" charset="0"/>
              </a:rPr>
              <a:t>foster social interaction </a:t>
            </a:r>
            <a:r>
              <a:rPr lang="en-US" sz="2400" dirty="0" smtClean="0">
                <a:solidFill>
                  <a:schemeClr val="tx1"/>
                </a:solidFill>
                <a:latin typeface="Times New Roman" pitchFamily="18" charset="0"/>
                <a:cs typeface="Times New Roman" pitchFamily="18" charset="0"/>
              </a:rPr>
              <a:t>that is independent of location or time zone.</a:t>
            </a:r>
          </a:p>
          <a:p>
            <a:pPr algn="l">
              <a:buFont typeface="Arial" pitchFamily="34" charset="0"/>
              <a:buChar char="•"/>
            </a:pPr>
            <a:r>
              <a:rPr lang="en-US" sz="2400" dirty="0" smtClean="0">
                <a:solidFill>
                  <a:schemeClr val="tx1"/>
                </a:solidFill>
                <a:latin typeface="Times New Roman" pitchFamily="18" charset="0"/>
                <a:cs typeface="Times New Roman" pitchFamily="18" charset="0"/>
              </a:rPr>
              <a:t>In general computer network is changing our day to day life whether knowingly or unknowingly.</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722E267-9AE9-45D0-9960-B909970298A9}" type="slidenum">
              <a:rPr lang="en-US" smtClean="0"/>
              <a:pPr/>
              <a:t>8</a:t>
            </a:fld>
            <a:endParaRPr lang="en-US"/>
          </a:p>
        </p:txBody>
      </p:sp>
      <p:sp>
        <p:nvSpPr>
          <p:cNvPr id="5" name="Date Placeholder 4"/>
          <p:cNvSpPr>
            <a:spLocks noGrp="1"/>
          </p:cNvSpPr>
          <p:nvPr>
            <p:ph type="dt" sz="half" idx="10"/>
          </p:nvPr>
        </p:nvSpPr>
        <p:spPr/>
        <p:txBody>
          <a:bodyPr/>
          <a:lstStyle/>
          <a:p>
            <a:fld id="{ED50DE35-9953-40CE-BCBA-857733CA0E0E}"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248400"/>
          </a:xfrm>
        </p:spPr>
        <p:txBody>
          <a:bodyPr>
            <a:normAutofit/>
          </a:bodyPr>
          <a:lstStyle/>
          <a:p>
            <a:pPr algn="l">
              <a:buFont typeface="Arial" pitchFamily="34" charset="0"/>
              <a:buChar char="•"/>
            </a:pPr>
            <a:r>
              <a:rPr lang="en-US" sz="2400" dirty="0" smtClean="0">
                <a:solidFill>
                  <a:schemeClr val="tx1"/>
                </a:solidFill>
                <a:latin typeface="Times New Roman" pitchFamily="18" charset="0"/>
                <a:cs typeface="Times New Roman" pitchFamily="18" charset="0"/>
              </a:rPr>
              <a:t>It is incredible how quickly the </a:t>
            </a:r>
            <a:r>
              <a:rPr lang="en-US" sz="2400" dirty="0" smtClean="0">
                <a:solidFill>
                  <a:srgbClr val="FF0000"/>
                </a:solidFill>
                <a:latin typeface="Times New Roman" pitchFamily="18" charset="0"/>
                <a:cs typeface="Times New Roman" pitchFamily="18" charset="0"/>
              </a:rPr>
              <a:t>Internet became an integral part of our daily routines</a:t>
            </a:r>
            <a:r>
              <a:rPr lang="en-US" sz="2400" dirty="0" smtClean="0">
                <a:solidFill>
                  <a:schemeClr val="tx1"/>
                </a:solidFill>
                <a:latin typeface="Times New Roman" pitchFamily="18" charset="0"/>
                <a:cs typeface="Times New Roman" pitchFamily="18" charset="0"/>
              </a:rPr>
              <a:t>. </a:t>
            </a:r>
          </a:p>
          <a:p>
            <a:pPr algn="l">
              <a:buFont typeface="Arial" pitchFamily="34" charset="0"/>
              <a:buChar char="•"/>
            </a:pPr>
            <a:r>
              <a:rPr lang="en-US" sz="2400" dirty="0" smtClean="0">
                <a:solidFill>
                  <a:schemeClr val="tx1"/>
                </a:solidFill>
                <a:latin typeface="Times New Roman" pitchFamily="18" charset="0"/>
                <a:cs typeface="Times New Roman" pitchFamily="18" charset="0"/>
              </a:rPr>
              <a:t>The complex interconnection of electronic devices and media that comprise the network is transparent to </a:t>
            </a:r>
            <a:r>
              <a:rPr lang="en-US" sz="2400" dirty="0" smtClean="0">
                <a:solidFill>
                  <a:srgbClr val="FF0000"/>
                </a:solidFill>
                <a:latin typeface="Times New Roman" pitchFamily="18" charset="0"/>
                <a:cs typeface="Times New Roman" pitchFamily="18" charset="0"/>
              </a:rPr>
              <a:t>the millions of users </a:t>
            </a:r>
            <a:r>
              <a:rPr lang="en-US" sz="2400" dirty="0" smtClean="0">
                <a:solidFill>
                  <a:schemeClr val="tx1"/>
                </a:solidFill>
                <a:latin typeface="Times New Roman" pitchFamily="18" charset="0"/>
                <a:cs typeface="Times New Roman" pitchFamily="18" charset="0"/>
              </a:rPr>
              <a:t>who make it a valued and personal part of their lives.</a:t>
            </a:r>
          </a:p>
          <a:p>
            <a:pPr algn="l">
              <a:buFont typeface="Arial" pitchFamily="34" charset="0"/>
              <a:buChar char="•"/>
            </a:pPr>
            <a:r>
              <a:rPr lang="en-US" sz="2400" dirty="0" smtClean="0">
                <a:solidFill>
                  <a:schemeClr val="tx1"/>
                </a:solidFill>
                <a:latin typeface="Times New Roman" pitchFamily="18" charset="0"/>
                <a:cs typeface="Times New Roman" pitchFamily="18" charset="0"/>
              </a:rPr>
              <a:t>Data networks that were once the transport of information from </a:t>
            </a:r>
            <a:r>
              <a:rPr lang="en-US" sz="2400" dirty="0" smtClean="0">
                <a:solidFill>
                  <a:srgbClr val="FF0000"/>
                </a:solidFill>
                <a:latin typeface="Times New Roman" pitchFamily="18" charset="0"/>
                <a:cs typeface="Times New Roman" pitchFamily="18" charset="0"/>
              </a:rPr>
              <a:t>business to business</a:t>
            </a:r>
            <a:r>
              <a:rPr lang="en-US" sz="2400" dirty="0" smtClean="0">
                <a:solidFill>
                  <a:schemeClr val="tx1"/>
                </a:solidFill>
                <a:latin typeface="Times New Roman" pitchFamily="18" charset="0"/>
                <a:cs typeface="Times New Roman" pitchFamily="18" charset="0"/>
              </a:rPr>
              <a:t> have been repurposed to improve the quality of </a:t>
            </a:r>
            <a:r>
              <a:rPr lang="en-US" sz="2400" dirty="0" smtClean="0">
                <a:solidFill>
                  <a:srgbClr val="FF0000"/>
                </a:solidFill>
                <a:latin typeface="Times New Roman" pitchFamily="18" charset="0"/>
                <a:cs typeface="Times New Roman" pitchFamily="18" charset="0"/>
              </a:rPr>
              <a:t>life for people everywhere</a:t>
            </a:r>
            <a:r>
              <a:rPr lang="en-US" sz="2400" dirty="0" smtClean="0">
                <a:solidFill>
                  <a:schemeClr val="tx1"/>
                </a:solidFill>
                <a:latin typeface="Times New Roman" pitchFamily="18" charset="0"/>
                <a:cs typeface="Times New Roman" pitchFamily="18" charset="0"/>
              </a:rPr>
              <a:t>.</a:t>
            </a:r>
          </a:p>
          <a:p>
            <a:pPr algn="l">
              <a:buFont typeface="Arial" pitchFamily="34" charset="0"/>
              <a:buChar char="•"/>
            </a:pPr>
            <a:r>
              <a:rPr lang="en-US" sz="2400" dirty="0" smtClean="0">
                <a:solidFill>
                  <a:schemeClr val="tx1"/>
                </a:solidFill>
                <a:latin typeface="Times New Roman" pitchFamily="18" charset="0"/>
                <a:cs typeface="Times New Roman" pitchFamily="18" charset="0"/>
              </a:rPr>
              <a:t>In the course of a day, resources available through the Internet can help you:</a:t>
            </a:r>
          </a:p>
          <a:p>
            <a:pPr lvl="1" algn="l">
              <a:buFont typeface="Arial" pitchFamily="34" charset="0"/>
              <a:buChar char="•"/>
            </a:pPr>
            <a:r>
              <a:rPr lang="en-US" sz="2200" dirty="0" smtClean="0">
                <a:solidFill>
                  <a:srgbClr val="FF0000"/>
                </a:solidFill>
                <a:latin typeface="Times New Roman" pitchFamily="18" charset="0"/>
                <a:cs typeface="Times New Roman" pitchFamily="18" charset="0"/>
              </a:rPr>
              <a:t>Decide what to wear</a:t>
            </a:r>
            <a:r>
              <a:rPr lang="en-US" sz="2200" dirty="0" smtClean="0">
                <a:solidFill>
                  <a:schemeClr val="tx1"/>
                </a:solidFill>
                <a:latin typeface="Times New Roman" pitchFamily="18" charset="0"/>
                <a:cs typeface="Times New Roman" pitchFamily="18" charset="0"/>
              </a:rPr>
              <a:t> using online current weather conditions.</a:t>
            </a:r>
          </a:p>
          <a:p>
            <a:pPr lvl="1" algn="l">
              <a:buFont typeface="Arial" pitchFamily="34" charset="0"/>
              <a:buChar char="•"/>
            </a:pPr>
            <a:r>
              <a:rPr lang="en-US" sz="2200" dirty="0" smtClean="0">
                <a:solidFill>
                  <a:srgbClr val="FF0000"/>
                </a:solidFill>
                <a:latin typeface="Times New Roman" pitchFamily="18" charset="0"/>
                <a:cs typeface="Times New Roman" pitchFamily="18" charset="0"/>
              </a:rPr>
              <a:t>Find the least congested route to your destination</a:t>
            </a:r>
            <a:r>
              <a:rPr lang="en-US" sz="2200" dirty="0" smtClean="0">
                <a:solidFill>
                  <a:schemeClr val="tx1"/>
                </a:solidFill>
                <a:latin typeface="Times New Roman" pitchFamily="18" charset="0"/>
                <a:cs typeface="Times New Roman" pitchFamily="18" charset="0"/>
              </a:rPr>
              <a:t>, displaying weather and traffic video from webcams.</a:t>
            </a:r>
          </a:p>
          <a:p>
            <a:pPr lvl="1" algn="l">
              <a:buFont typeface="Arial" pitchFamily="34" charset="0"/>
              <a:buChar char="•"/>
            </a:pPr>
            <a:r>
              <a:rPr lang="en-US" sz="2200" dirty="0" smtClean="0">
                <a:solidFill>
                  <a:schemeClr val="tx1"/>
                </a:solidFill>
                <a:latin typeface="Times New Roman" pitchFamily="18" charset="0"/>
                <a:cs typeface="Times New Roman" pitchFamily="18" charset="0"/>
              </a:rPr>
              <a:t>Check </a:t>
            </a:r>
            <a:r>
              <a:rPr lang="en-US" sz="2200" dirty="0" smtClean="0">
                <a:solidFill>
                  <a:srgbClr val="FF0000"/>
                </a:solidFill>
                <a:latin typeface="Times New Roman" pitchFamily="18" charset="0"/>
                <a:cs typeface="Times New Roman" pitchFamily="18" charset="0"/>
              </a:rPr>
              <a:t>your bank balance </a:t>
            </a:r>
            <a:r>
              <a:rPr lang="en-US" sz="2200" dirty="0" smtClean="0">
                <a:solidFill>
                  <a:schemeClr val="tx1"/>
                </a:solidFill>
                <a:latin typeface="Times New Roman" pitchFamily="18" charset="0"/>
                <a:cs typeface="Times New Roman" pitchFamily="18" charset="0"/>
              </a:rPr>
              <a:t>and </a:t>
            </a:r>
            <a:r>
              <a:rPr lang="en-US" sz="2200" dirty="0" smtClean="0">
                <a:solidFill>
                  <a:srgbClr val="FF0000"/>
                </a:solidFill>
                <a:latin typeface="Times New Roman" pitchFamily="18" charset="0"/>
                <a:cs typeface="Times New Roman" pitchFamily="18" charset="0"/>
              </a:rPr>
              <a:t>pay bills electronically</a:t>
            </a:r>
            <a:r>
              <a:rPr lang="en-US" sz="2200" dirty="0" smtClean="0">
                <a:solidFill>
                  <a:schemeClr val="tx1"/>
                </a:solidFill>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0722E267-9AE9-45D0-9960-B909970298A9}" type="slidenum">
              <a:rPr lang="en-US" smtClean="0"/>
              <a:pPr/>
              <a:t>9</a:t>
            </a:fld>
            <a:endParaRPr lang="en-US"/>
          </a:p>
        </p:txBody>
      </p:sp>
      <p:sp>
        <p:nvSpPr>
          <p:cNvPr id="5" name="Date Placeholder 4"/>
          <p:cNvSpPr>
            <a:spLocks noGrp="1"/>
          </p:cNvSpPr>
          <p:nvPr>
            <p:ph type="dt" sz="half" idx="10"/>
          </p:nvPr>
        </p:nvSpPr>
        <p:spPr/>
        <p:txBody>
          <a:bodyPr/>
          <a:lstStyle/>
          <a:p>
            <a:fld id="{F2E43B7E-65F1-44F1-A149-687A7E077168}" type="datetime1">
              <a:rPr lang="en-US" smtClean="0"/>
              <a:t>3/22/2017</a:t>
            </a:fld>
            <a:endParaRPr lang="en-US"/>
          </a:p>
        </p:txBody>
      </p:sp>
      <p:sp>
        <p:nvSpPr>
          <p:cNvPr id="6" name="Footer Placeholder 5"/>
          <p:cNvSpPr>
            <a:spLocks noGrp="1"/>
          </p:cNvSpPr>
          <p:nvPr>
            <p:ph type="ftr" sz="quarter" idx="11"/>
          </p:nvPr>
        </p:nvSpPr>
        <p:spPr/>
        <p:txBody>
          <a:bodyPr/>
          <a:lstStyle/>
          <a:p>
            <a:r>
              <a:rPr lang="en-US" smtClean="0"/>
              <a:t>chapter 1: Introduction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4597</Words>
  <Application>Microsoft Office PowerPoint</Application>
  <PresentationFormat>On-screen Show (4:3)</PresentationFormat>
  <Paragraphs>415</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SimSun</vt:lpstr>
      <vt:lpstr>Arial</vt:lpstr>
      <vt:lpstr>Calibri</vt:lpstr>
      <vt:lpstr>Times New Roman</vt:lpstr>
      <vt:lpstr>Wingdings</vt:lpstr>
      <vt:lpstr>Office Theme</vt:lpstr>
      <vt:lpstr>Chapter One</vt:lpstr>
      <vt:lpstr>1.1 What is communication</vt:lpstr>
      <vt:lpstr>PowerPoint Presentation</vt:lpstr>
      <vt:lpstr>1.2 History and Overview of Networks</vt:lpstr>
      <vt:lpstr>PowerPoint Presentation</vt:lpstr>
      <vt:lpstr>PowerPoint Presentation</vt:lpstr>
      <vt:lpstr>1.3 The Impact of Network on Daily Life</vt:lpstr>
      <vt:lpstr>PowerPoint Presentation</vt:lpstr>
      <vt:lpstr>PowerPoint Presentation</vt:lpstr>
      <vt:lpstr>PowerPoint Presentation</vt:lpstr>
      <vt:lpstr>1.4 The network as a platform</vt:lpstr>
      <vt:lpstr>PowerPoint Presentation</vt:lpstr>
      <vt:lpstr>PowerPoint Presentation</vt:lpstr>
      <vt:lpstr>1.5 Network Architecture and characteristics</vt:lpstr>
      <vt:lpstr>PowerPoint Presentation</vt:lpstr>
      <vt:lpstr>PowerPoint Presentation</vt:lpstr>
      <vt:lpstr>Scalability</vt:lpstr>
      <vt:lpstr>PowerPoint Presentation</vt:lpstr>
      <vt:lpstr>PowerPoint Presentation</vt:lpstr>
      <vt:lpstr>PowerPoint Presentation</vt:lpstr>
      <vt:lpstr>A Fault Tolerant Network Architecture</vt:lpstr>
      <vt:lpstr>Circuit switching Vs packet switching networks.</vt:lpstr>
      <vt:lpstr>Circuit switching</vt:lpstr>
      <vt:lpstr>Circuit switching</vt:lpstr>
      <vt:lpstr>Packet switching</vt:lpstr>
      <vt:lpstr>packet-switching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scalable network Architecture</vt:lpstr>
      <vt:lpstr>PowerPoint Presentation</vt:lpstr>
      <vt:lpstr>Providing a quality of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 Computer Network Vs Human Network</vt:lpstr>
      <vt:lpstr>PowerPoint Presentation</vt:lpstr>
      <vt:lpstr>PowerPoint Presentation</vt:lpstr>
      <vt:lpstr>PowerPoint Presentation</vt:lpstr>
      <vt:lpstr>PowerPoint Presentation</vt:lpstr>
    </vt:vector>
  </TitlesOfParts>
  <Company>System Design and Development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e_learning</dc:creator>
  <cp:lastModifiedBy>Jackson</cp:lastModifiedBy>
  <cp:revision>77</cp:revision>
  <dcterms:created xsi:type="dcterms:W3CDTF">2012-10-16T02:00:53Z</dcterms:created>
  <dcterms:modified xsi:type="dcterms:W3CDTF">2017-03-22T16:49:06Z</dcterms:modified>
</cp:coreProperties>
</file>