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270" r:id="rId5"/>
    <p:sldId id="259" r:id="rId6"/>
    <p:sldId id="258"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4" d="100"/>
          <a:sy n="74" d="100"/>
        </p:scale>
        <p:origin x="-49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C681E-7DD9-4607-B010-8D7C938AA1D8}"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C9EEC-2A87-46C9-B6C6-54AA86B4B00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F8FFEB-CD41-47E4-8620-D897525ACF29}"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724431A9-12AC-4B2F-BA05-577C3706071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A17A505-EF41-45AD-9D0F-232332EC89C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229B3E-37BD-4E1C-8C6F-78E398E11DEF}"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329CD7F0-28A1-4B5D-B067-EB9609B5409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7B811773-22AA-4BD9-8C86-B44DF46648B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229B3E-37BD-4E1C-8C6F-78E398E11DEF}"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endParaRPr lang="en-US" smtClean="0"/>
          </a:p>
        </p:txBody>
      </p:sp>
      <p:sp>
        <p:nvSpPr>
          <p:cNvPr id="5" name="Date Placeholder 4"/>
          <p:cNvSpPr>
            <a:spLocks noGrp="1"/>
          </p:cNvSpPr>
          <p:nvPr>
            <p:ph type="dt" sz="half" idx="10"/>
          </p:nvPr>
        </p:nvSpPr>
        <p:spPr/>
        <p:txBody>
          <a:bodyPr/>
          <a:lstStyle/>
          <a:p>
            <a:fld id="{D82EF35F-D9BC-49EB-AA58-1508218E229A}"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3469367-D9E4-4F8F-9BF1-7C5ACF32B9D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C48917D-6320-4838-A5DC-42F7FC310AF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6CA795A9-64DB-44E3-978D-A20FCBCAD60F}"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32BFEF8E-9519-44DC-AC19-D5B195AD264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FACE140-C464-4E1B-A041-8D9E00288DCC}"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78A7D8F8-8F52-49A0-8AD6-9BD9057B124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229B3E-37BD-4E1C-8C6F-78E398E11D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5F93AA-1103-4526-AE7E-4FB5B8F24DA9}"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1C9E5-EB24-43F8-A666-B55E4DEF3C4D}"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E56D0674-36FF-47C7-BB79-C7C0567E374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CBB523BF-07B9-44AE-B6A6-31CE0BAB016F}" type="datetime1">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229B3E-37BD-4E1C-8C6F-78E398E11D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E04B55-FFAA-4DA3-8A53-98DE2E7F5FA5}" type="datetime1">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229B3E-37BD-4E1C-8C6F-78E398E11DE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965" y="498764"/>
            <a:ext cx="11679380" cy="6179127"/>
          </a:xfrm>
        </p:spPr>
        <p:txBody>
          <a:bodyPr>
            <a:normAutofit/>
          </a:bodyPr>
          <a:lstStyle/>
          <a:p>
            <a:pPr algn="ctr">
              <a:lnSpc>
                <a:spcPct val="150000"/>
              </a:lnSpc>
            </a:pPr>
            <a:r>
              <a:rPr lang="en-US" sz="3200" dirty="0">
                <a:solidFill>
                  <a:srgbClr val="0070C0"/>
                </a:solidFill>
                <a:latin typeface="Times New Roman" panose="02020603050405020304" pitchFamily="18" charset="0"/>
                <a:cs typeface="Times New Roman" panose="02020603050405020304" pitchFamily="18" charset="0"/>
              </a:rPr>
              <a:t>Bahir Dar Institute of Technology</a:t>
            </a:r>
            <a:br>
              <a:rPr lang="en-US" sz="3200" dirty="0">
                <a:solidFill>
                  <a:srgbClr val="0070C0"/>
                </a:solidFill>
                <a:latin typeface="Times New Roman" panose="02020603050405020304" pitchFamily="18" charset="0"/>
                <a:cs typeface="Times New Roman" panose="02020603050405020304" pitchFamily="18" charset="0"/>
              </a:rPr>
            </a:br>
            <a:r>
              <a:rPr lang="en-US" sz="2800" dirty="0">
                <a:solidFill>
                  <a:srgbClr val="0070C0"/>
                </a:solidFill>
                <a:latin typeface="Times New Roman" panose="02020603050405020304" pitchFamily="18" charset="0"/>
                <a:cs typeface="Times New Roman" panose="02020603050405020304" pitchFamily="18" charset="0"/>
              </a:rPr>
              <a:t>Faculty of Computing</a:t>
            </a:r>
            <a:br>
              <a:rPr lang="en-US" sz="2800" dirty="0">
                <a:solidFill>
                  <a:srgbClr val="0070C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cs typeface="Times New Roman" panose="02020603050405020304" pitchFamily="18" charset="0"/>
              </a:rPr>
              <a:t>Department of Cyber Security</a:t>
            </a:r>
            <a:br>
              <a:rPr lang="en-US" sz="2400" dirty="0">
                <a:solidFill>
                  <a:srgbClr val="0070C0"/>
                </a:solidFill>
                <a:latin typeface="Times New Roman" panose="02020603050405020304" pitchFamily="18" charset="0"/>
                <a:cs typeface="Times New Roman" panose="02020603050405020304" pitchFamily="18" charset="0"/>
              </a:rPr>
            </a:br>
            <a:r>
              <a:rPr lang="en-US" sz="2000" dirty="0">
                <a:solidFill>
                  <a:srgbClr val="0070C0"/>
                </a:solidFill>
                <a:latin typeface="Times New Roman" panose="02020603050405020304" pitchFamily="18" charset="0"/>
                <a:cs typeface="Times New Roman" panose="02020603050405020304" pitchFamily="18" charset="0"/>
              </a:rPr>
              <a:t>Wireless and Mobile Security </a:t>
            </a:r>
            <a:r>
              <a:rPr lang="en-US" sz="2000" dirty="0" smtClean="0">
                <a:solidFill>
                  <a:srgbClr val="0070C0"/>
                </a:solidFill>
                <a:latin typeface="Times New Roman" panose="02020603050405020304" pitchFamily="18" charset="0"/>
                <a:cs typeface="Times New Roman" panose="02020603050405020304" pitchFamily="18" charset="0"/>
              </a:rPr>
              <a:t>Course</a:t>
            </a:r>
            <a:br>
              <a:rPr lang="en-US" sz="2000" dirty="0" smtClean="0">
                <a:solidFill>
                  <a:srgbClr val="0070C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Chapter </a:t>
            </a:r>
            <a:r>
              <a:rPr lang="en-US" sz="2000" dirty="0" smtClean="0">
                <a:solidFill>
                  <a:srgbClr val="C00000"/>
                </a:solidFill>
                <a:latin typeface="Times New Roman" panose="02020603050405020304" pitchFamily="18" charset="0"/>
                <a:cs typeface="Times New Roman" panose="02020603050405020304" pitchFamily="18" charset="0"/>
              </a:rPr>
              <a:t>Two: </a:t>
            </a:r>
            <a:r>
              <a:rPr lang="en-US" sz="2000" dirty="0">
                <a:solidFill>
                  <a:srgbClr val="C00000"/>
                </a:solidFill>
                <a:latin typeface="Times New Roman" panose="02020603050405020304" pitchFamily="18" charset="0"/>
                <a:cs typeface="Times New Roman" panose="02020603050405020304" pitchFamily="18" charset="0"/>
              </a:rPr>
              <a:t>Network Security</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0070C0"/>
                </a:solidFill>
                <a:latin typeface="Times New Roman" panose="02020603050405020304" pitchFamily="18" charset="0"/>
                <a:cs typeface="Times New Roman" panose="02020603050405020304" pitchFamily="18" charset="0"/>
              </a:rPr>
              <a:t>														</a:t>
            </a:r>
            <a:br>
              <a:rPr lang="en-US" sz="2000" dirty="0" smtClean="0">
                <a:solidFill>
                  <a:srgbClr val="0070C0"/>
                </a:solidFill>
                <a:latin typeface="Times New Roman" panose="02020603050405020304" pitchFamily="18" charset="0"/>
                <a:cs typeface="Times New Roman" panose="02020603050405020304" pitchFamily="18" charset="0"/>
              </a:rPr>
            </a:br>
            <a:br>
              <a:rPr lang="en-US" sz="2000" dirty="0">
                <a:solidFill>
                  <a:srgbClr val="0070C0"/>
                </a:solidFill>
                <a:latin typeface="Times New Roman" panose="02020603050405020304" pitchFamily="18" charset="0"/>
                <a:cs typeface="Times New Roman" panose="02020603050405020304" pitchFamily="18" charset="0"/>
              </a:rPr>
            </a:br>
            <a:r>
              <a:rPr lang="en-US" sz="2000" dirty="0">
                <a:solidFill>
                  <a:srgbClr val="0070C0"/>
                </a:solidFill>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3200" dirty="0" smtClean="0">
                <a:solidFill>
                  <a:srgbClr val="0070C0"/>
                </a:solidFill>
                <a:latin typeface="Times New Roman" panose="02020603050405020304" pitchFamily="18" charset="0"/>
                <a:cs typeface="Times New Roman" panose="02020603050405020304" pitchFamily="18" charset="0"/>
              </a:rPr>
              <a:t> </a:t>
            </a:r>
            <a:endParaRPr lang="en-US"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22914" y="885901"/>
            <a:ext cx="1613264" cy="1515291"/>
          </a:xfrm>
          <a:prstGeom prst="rect">
            <a:avLst/>
          </a:prstGeom>
        </p:spPr>
      </p:pic>
      <p:sp>
        <p:nvSpPr>
          <p:cNvPr id="5" name="Date Placeholder 4"/>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5C229B3E-37BD-4E1C-8C6F-78E398E11DEF}" type="slidenum">
              <a:rPr lang="en-US" smtClean="0"/>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err="1" smtClean="0">
                <a:solidFill>
                  <a:srgbClr val="C00000"/>
                </a:solidFill>
                <a:latin typeface="Times New Roman" panose="02020603050405020304" pitchFamily="18" charset="0"/>
                <a:cs typeface="Times New Roman" panose="02020603050405020304" pitchFamily="18" charset="0"/>
              </a:rPr>
              <a:t>Cont</a:t>
            </a:r>
            <a:r>
              <a:rPr lang="en-US" sz="3200" dirty="0" smtClean="0">
                <a:solidFill>
                  <a:srgbClr val="C00000"/>
                </a:solidFill>
                <a:latin typeface="Times New Roman" panose="02020603050405020304" pitchFamily="18" charset="0"/>
                <a:cs typeface="Times New Roman" panose="02020603050405020304" pitchFamily="18" charset="0"/>
              </a:rPr>
              <a: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pPr algn="just">
              <a:lnSpc>
                <a:spcPct val="170000"/>
              </a:lnSpc>
            </a:pPr>
            <a:r>
              <a:rPr lang="en-US" sz="2000" dirty="0">
                <a:latin typeface="Times New Roman" panose="02020603050405020304" pitchFamily="18" charset="0"/>
                <a:cs typeface="Times New Roman" panose="02020603050405020304" pitchFamily="18" charset="0"/>
              </a:rPr>
              <a:t>Outdated or Unpatched Software: Vulnerabilities in software applications, operating systems, and network devices can be exploited by attackers if they are not promptly patched and updated. Failing to maintain software updates can leave the network exposed to known security risks.</a:t>
            </a:r>
            <a:endParaRPr lang="en-US" sz="2000" dirty="0">
              <a:latin typeface="Times New Roman" panose="02020603050405020304" pitchFamily="18" charset="0"/>
              <a:cs typeface="Times New Roman" panose="02020603050405020304" pitchFamily="18" charset="0"/>
            </a:endParaRPr>
          </a:p>
          <a:p>
            <a:pPr algn="just">
              <a:lnSpc>
                <a:spcPct val="170000"/>
              </a:lnSpc>
            </a:pPr>
            <a:r>
              <a:rPr lang="en-US" sz="2000" dirty="0">
                <a:latin typeface="Times New Roman" panose="02020603050405020304" pitchFamily="18" charset="0"/>
                <a:cs typeface="Times New Roman" panose="02020603050405020304" pitchFamily="18" charset="0"/>
              </a:rPr>
              <a:t>Misconfigured Network Settings: improperly configured network devices, firewalls, or security controls can inadvertently create security gaps that can be exploited by attackers.</a:t>
            </a:r>
            <a:endParaRPr lang="en-US" sz="2000" dirty="0">
              <a:latin typeface="Times New Roman" panose="02020603050405020304" pitchFamily="18" charset="0"/>
              <a:cs typeface="Times New Roman" panose="02020603050405020304" pitchFamily="18" charset="0"/>
            </a:endParaRPr>
          </a:p>
          <a:p>
            <a:pPr algn="just">
              <a:lnSpc>
                <a:spcPct val="170000"/>
              </a:lnSpc>
            </a:pPr>
            <a:r>
              <a:rPr lang="en-US" sz="2000" dirty="0">
                <a:latin typeface="Times New Roman" panose="02020603050405020304" pitchFamily="18" charset="0"/>
                <a:cs typeface="Times New Roman" panose="02020603050405020304" pitchFamily="18" charset="0"/>
              </a:rPr>
              <a:t>Social Engineering Attacks: attackers can use techniques like phishing, pretexting, or baiting to manipulate users into revealing sensitive information or performing actions that compromise the network.</a:t>
            </a:r>
            <a:endParaRPr lang="en-US" sz="2000" dirty="0">
              <a:latin typeface="Times New Roman" panose="02020603050405020304" pitchFamily="18" charset="0"/>
              <a:cs typeface="Times New Roman" panose="02020603050405020304" pitchFamily="18" charset="0"/>
            </a:endParaRPr>
          </a:p>
          <a:p>
            <a:pPr algn="just">
              <a:lnSpc>
                <a:spcPct val="17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5B47F6-3D6F-4889-885F-6220B62B636A}"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Security </a:t>
            </a:r>
            <a:r>
              <a:rPr lang="en-US" sz="3200" dirty="0">
                <a:solidFill>
                  <a:srgbClr val="C00000"/>
                </a:solidFill>
                <a:latin typeface="Times New Roman" panose="02020603050405020304" pitchFamily="18" charset="0"/>
                <a:cs typeface="Times New Roman" panose="02020603050405020304" pitchFamily="18" charset="0"/>
              </a:rPr>
              <a:t>Aspects Concerning the Internet </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pPr algn="just">
              <a:lnSpc>
                <a:spcPct val="170000"/>
              </a:lnSpc>
            </a:pPr>
            <a:r>
              <a:rPr lang="en-US" sz="2000" dirty="0" smtClean="0">
                <a:latin typeface="Times New Roman" panose="02020603050405020304" pitchFamily="18" charset="0"/>
                <a:cs typeface="Times New Roman" panose="02020603050405020304" pitchFamily="18" charset="0"/>
              </a:rPr>
              <a:t>Once we know potential attacks to our network infrastructure, we have to implement security policies and actions against the attacks.</a:t>
            </a:r>
            <a:endParaRPr lang="en-US" sz="2000" dirty="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Every time, there will be an attempt to gain unauthorized access to our network using either sophisticated techniques or using the weaknesses of our network. Hence, we have to proactively scan  for possible attacks before they cause devastating effects in our network.</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Not only that, they will also cause bankruptcies in the enterprises and government when it comes at large scale.</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The solution may not be one instead, it comprises many approaches so that we can ensure high level security and be confident on our security measures.</a:t>
            </a:r>
            <a:endParaRPr lang="en-US" sz="2000" dirty="0">
              <a:latin typeface="Times New Roman" panose="02020603050405020304" pitchFamily="18" charset="0"/>
              <a:cs typeface="Times New Roman" panose="02020603050405020304" pitchFamily="18" charset="0"/>
            </a:endParaRPr>
          </a:p>
          <a:p>
            <a:pPr algn="just">
              <a:lnSpc>
                <a:spcPct val="17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9543AF-21E0-48D0-BEB6-7B58EA6B4CAB}"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err="1" smtClean="0">
                <a:solidFill>
                  <a:srgbClr val="C00000"/>
                </a:solidFill>
                <a:latin typeface="Times New Roman" panose="02020603050405020304" pitchFamily="18" charset="0"/>
                <a:cs typeface="Times New Roman" panose="02020603050405020304" pitchFamily="18" charset="0"/>
              </a:rPr>
              <a:t>Cont</a:t>
            </a:r>
            <a:r>
              <a:rPr lang="en-US" sz="3200" dirty="0" smtClean="0">
                <a:solidFill>
                  <a:srgbClr val="C00000"/>
                </a:solidFill>
                <a:latin typeface="Times New Roman" panose="02020603050405020304" pitchFamily="18" charset="0"/>
                <a:cs typeface="Times New Roman" panose="02020603050405020304" pitchFamily="18" charset="0"/>
              </a:rPr>
              <a: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pPr algn="just">
              <a:lnSpc>
                <a:spcPct val="170000"/>
              </a:lnSpc>
            </a:pPr>
            <a:r>
              <a:rPr lang="en-US" sz="2000" dirty="0" smtClean="0">
                <a:latin typeface="Times New Roman" panose="02020603050405020304" pitchFamily="18" charset="0"/>
                <a:cs typeface="Times New Roman" panose="02020603050405020304" pitchFamily="18" charset="0"/>
              </a:rPr>
              <a:t>Therefore, the measures we take should be beyond installing firewall.</a:t>
            </a:r>
            <a:endParaRPr lang="en-US" sz="2000" dirty="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be sure of physically securing network devices and the infrastructure as a whole. We have to lock servers and core switches into the isolated room having hierarchical security measures. Doors and windows should have state of the art security technologies and they should be made of strong materials.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Core switches and servers should also be locked into the rack in the data center/server farm.</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The cooling condition of the data center should be properly handled; there should be enough cooling system. </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Cables should be secured using PVC trunks or they have to handled in such a way that they are not exposed to damage or theft specially when it is installed underground. </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keep cables or any transmission media away from EMI/RFI interferences.</a:t>
            </a:r>
            <a:endParaRPr lang="en-US" sz="2000" dirty="0">
              <a:latin typeface="Times New Roman" panose="02020603050405020304" pitchFamily="18" charset="0"/>
              <a:cs typeface="Times New Roman" panose="02020603050405020304" pitchFamily="18" charset="0"/>
            </a:endParaRPr>
          </a:p>
          <a:p>
            <a:pPr algn="just">
              <a:lnSpc>
                <a:spcPct val="170000"/>
              </a:lnSpc>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34BBF4C-0DA4-4E24-9BF8-D38BD634F883}"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err="1" smtClean="0">
                <a:solidFill>
                  <a:srgbClr val="C00000"/>
                </a:solidFill>
                <a:latin typeface="Times New Roman" panose="02020603050405020304" pitchFamily="18" charset="0"/>
                <a:cs typeface="Times New Roman" panose="02020603050405020304" pitchFamily="18" charset="0"/>
              </a:rPr>
              <a:t>Cont</a:t>
            </a:r>
            <a:r>
              <a:rPr lang="en-US" sz="3200" dirty="0" smtClean="0">
                <a:solidFill>
                  <a:srgbClr val="C00000"/>
                </a:solidFill>
                <a:latin typeface="Times New Roman" panose="02020603050405020304" pitchFamily="18" charset="0"/>
                <a:cs typeface="Times New Roman" panose="02020603050405020304" pitchFamily="18" charset="0"/>
              </a:rPr>
              <a: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pPr algn="just">
              <a:lnSpc>
                <a:spcPct val="170000"/>
              </a:lnSpc>
            </a:pPr>
            <a:r>
              <a:rPr lang="en-US" sz="2000" dirty="0" smtClean="0">
                <a:latin typeface="Times New Roman" panose="02020603050405020304" pitchFamily="18" charset="0"/>
                <a:cs typeface="Times New Roman" panose="02020603050405020304" pitchFamily="18" charset="0"/>
              </a:rPr>
              <a:t>We need to have strong and uniform security policy.</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use secured protocols for example, </a:t>
            </a:r>
            <a:r>
              <a:rPr lang="en-US" sz="2000" dirty="0" err="1" smtClean="0">
                <a:latin typeface="Times New Roman" panose="02020603050405020304" pitchFamily="18" charset="0"/>
                <a:cs typeface="Times New Roman" panose="02020603050405020304" pitchFamily="18" charset="0"/>
              </a:rPr>
              <a:t>Ipsec</a:t>
            </a:r>
            <a:r>
              <a:rPr lang="en-US" sz="2000" smtClean="0">
                <a:latin typeface="Times New Roman" panose="02020603050405020304" pitchFamily="18" charset="0"/>
                <a:cs typeface="Times New Roman" panose="02020603050405020304" pitchFamily="18" charset="0"/>
              </a:rPr>
              <a:t>, VPN and HTTPS</a:t>
            </a:r>
            <a:endParaRPr lang="en-US" sz="2000" dirty="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ensure security of end devices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have to employ proxy servers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use intrusion detection systems (IDS) and  intrusion prevention systems (IPS)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have to use proprietary softwares/not cracked ones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keep softwares up to dates.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use genuine antimalware softwares</a:t>
            </a:r>
            <a:endParaRPr lang="en-US" sz="2000" dirty="0" smtClean="0">
              <a:latin typeface="Times New Roman" panose="02020603050405020304" pitchFamily="18" charset="0"/>
              <a:cs typeface="Times New Roman" panose="02020603050405020304" pitchFamily="18" charset="0"/>
            </a:endParaRPr>
          </a:p>
          <a:p>
            <a:pPr marL="0" indent="0" algn="just">
              <a:lnSpc>
                <a:spcPct val="170000"/>
              </a:lnSpc>
              <a:buNone/>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52CD744-060F-4BF3-B2AC-D642F723C0B8}"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err="1" smtClean="0">
                <a:solidFill>
                  <a:srgbClr val="C00000"/>
                </a:solidFill>
                <a:latin typeface="Times New Roman" panose="02020603050405020304" pitchFamily="18" charset="0"/>
                <a:cs typeface="Times New Roman" panose="02020603050405020304" pitchFamily="18" charset="0"/>
              </a:rPr>
              <a:t>Cont</a:t>
            </a:r>
            <a:r>
              <a:rPr lang="en-US" sz="3200" dirty="0" smtClean="0">
                <a:solidFill>
                  <a:srgbClr val="C00000"/>
                </a:solidFill>
                <a:latin typeface="Times New Roman" panose="02020603050405020304" pitchFamily="18" charset="0"/>
                <a:cs typeface="Times New Roman" panose="02020603050405020304" pitchFamily="18" charset="0"/>
              </a:rPr>
              <a: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pPr algn="just">
              <a:lnSpc>
                <a:spcPct val="170000"/>
              </a:lnSpc>
            </a:pPr>
            <a:r>
              <a:rPr lang="en-US" sz="2000" dirty="0" smtClean="0">
                <a:latin typeface="Times New Roman" panose="02020603050405020304" pitchFamily="18" charset="0"/>
                <a:cs typeface="Times New Roman" panose="02020603050405020304" pitchFamily="18" charset="0"/>
              </a:rPr>
              <a:t>We need to use strong passwords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change the passwords frequently</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Never save passwords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Never open emails from unknown sources</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set password expiry date</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We need to enable multifactor authentication</a:t>
            </a:r>
            <a:endParaRPr lang="en-US" sz="2000" dirty="0" smtClean="0">
              <a:latin typeface="Times New Roman" panose="02020603050405020304" pitchFamily="18" charset="0"/>
              <a:cs typeface="Times New Roman" panose="02020603050405020304" pitchFamily="18" charset="0"/>
            </a:endParaRPr>
          </a:p>
          <a:p>
            <a:pPr algn="just">
              <a:lnSpc>
                <a:spcPct val="170000"/>
              </a:lnSpc>
            </a:pPr>
            <a:r>
              <a:rPr lang="en-US" sz="2000" dirty="0" smtClean="0">
                <a:latin typeface="Times New Roman" panose="02020603050405020304" pitchFamily="18" charset="0"/>
                <a:cs typeface="Times New Roman" panose="02020603050405020304" pitchFamily="18" charset="0"/>
              </a:rPr>
              <a:t>Never turn the firewall off whenever you are connected to the internet, etc.</a:t>
            </a:r>
            <a:endParaRPr lang="en-US" sz="2000" dirty="0" smtClean="0">
              <a:latin typeface="Times New Roman" panose="02020603050405020304" pitchFamily="18" charset="0"/>
              <a:cs typeface="Times New Roman" panose="02020603050405020304" pitchFamily="18" charset="0"/>
            </a:endParaRPr>
          </a:p>
          <a:p>
            <a:pPr marL="0" indent="0" algn="just">
              <a:lnSpc>
                <a:spcPct val="170000"/>
              </a:lnSpc>
              <a:buNone/>
            </a:pP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1846B2-E7FD-411B-B3B9-C304C1DDA0EA}"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895600" y="1759527"/>
            <a:ext cx="5541817" cy="3123623"/>
          </a:xfrm>
        </p:spPr>
      </p:pic>
      <p:sp>
        <p:nvSpPr>
          <p:cNvPr id="5" name="Date Placeholder 4"/>
          <p:cNvSpPr>
            <a:spLocks noGrp="1"/>
          </p:cNvSpPr>
          <p:nvPr>
            <p:ph type="dt" sz="half" idx="10"/>
          </p:nvPr>
        </p:nvSpPr>
        <p:spPr/>
        <p:txBody>
          <a:bodyPr/>
          <a:lstStyle/>
          <a:p>
            <a:fld id="{A61E85DE-9C1E-4477-9F36-727C5A59F2C3}" type="datetime1">
              <a:rPr lang="en-US" smtClean="0"/>
            </a:fld>
            <a:endParaRPr lang="en-US"/>
          </a:p>
        </p:txBody>
      </p:sp>
      <p:sp>
        <p:nvSpPr>
          <p:cNvPr id="6" name="Slide Number Placeholder 5"/>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91" y="624111"/>
            <a:ext cx="8911687" cy="590736"/>
          </a:xfrm>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 Outlines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215" y="1145573"/>
            <a:ext cx="11282543" cy="5643154"/>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 Weaknesses in Network </a:t>
            </a:r>
            <a:r>
              <a:rPr lang="en-US" sz="2000" dirty="0" smtClean="0">
                <a:latin typeface="Times New Roman" panose="02020603050405020304" pitchFamily="18" charset="0"/>
                <a:cs typeface="Times New Roman" panose="02020603050405020304" pitchFamily="18" charset="0"/>
              </a:rPr>
              <a:t>Security</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Relevant Resources</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Danger </a:t>
            </a:r>
            <a:r>
              <a:rPr lang="en-US" sz="2000" dirty="0" smtClean="0">
                <a:latin typeface="Times New Roman" panose="02020603050405020304" pitchFamily="18" charset="0"/>
                <a:cs typeface="Times New Roman" panose="02020603050405020304" pitchFamily="18" charset="0"/>
              </a:rPr>
              <a:t>Potentials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Security Aspects Concerning the Internet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B132D2E-C7CB-410E-9782-603333B4F229}"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91" y="624111"/>
            <a:ext cx="8911687" cy="590736"/>
          </a:xfrm>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Weaknesses in Network Security </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215" y="1145573"/>
            <a:ext cx="11282543" cy="5643154"/>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Network security weaknesses are gaps or limitations in the network that impose serious network security problems.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Network Security gaps can be viewed from different perspective, such as:</a:t>
            </a:r>
            <a:endParaRPr lang="en-US" sz="2000" dirty="0" smtClean="0">
              <a:latin typeface="Times New Roman" panose="02020603050405020304" pitchFamily="18" charset="0"/>
              <a:cs typeface="Times New Roman" panose="02020603050405020304" pitchFamily="18" charset="0"/>
            </a:endParaRPr>
          </a:p>
          <a:p>
            <a:pPr lvl="1" algn="just">
              <a:lnSpc>
                <a:spcPct val="150000"/>
              </a:lnSpc>
            </a:pPr>
            <a:r>
              <a:rPr lang="en-US" sz="1800" dirty="0" smtClean="0">
                <a:latin typeface="Times New Roman" panose="02020603050405020304" pitchFamily="18" charset="0"/>
                <a:cs typeface="Times New Roman" panose="02020603050405020304" pitchFamily="18" charset="0"/>
              </a:rPr>
              <a:t>Policy weakness</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800" dirty="0" smtClean="0">
                <a:latin typeface="Times New Roman" panose="02020603050405020304" pitchFamily="18" charset="0"/>
                <a:cs typeface="Times New Roman" panose="02020603050405020304" pitchFamily="18" charset="0"/>
              </a:rPr>
              <a:t>Hardware gaps</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800" dirty="0" smtClean="0">
                <a:latin typeface="Times New Roman" panose="02020603050405020304" pitchFamily="18" charset="0"/>
                <a:cs typeface="Times New Roman" panose="02020603050405020304" pitchFamily="18" charset="0"/>
              </a:rPr>
              <a:t>Software gaps and</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pPr>
            <a:r>
              <a:rPr lang="en-US" sz="1800" dirty="0" smtClean="0">
                <a:latin typeface="Times New Roman" panose="02020603050405020304" pitchFamily="18" charset="0"/>
                <a:cs typeface="Times New Roman" panose="02020603050405020304" pitchFamily="18" charset="0"/>
              </a:rPr>
              <a:t>Skill gaps</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following known weaknesses would fall into one of the weakness categories mentioned above.</a:t>
            </a:r>
            <a:endParaRPr lang="en-US" sz="20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Weak </a:t>
            </a:r>
            <a:r>
              <a:rPr lang="en-US" sz="2000" dirty="0">
                <a:latin typeface="Times New Roman" panose="02020603050405020304" pitchFamily="18" charset="0"/>
                <a:cs typeface="Times New Roman" panose="02020603050405020304" pitchFamily="18" charset="0"/>
              </a:rPr>
              <a:t>passwords: Using easily guessable or weak passwords can make it easy for attackers to gain unauthorized access to your network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026B9D-F1C7-498D-A534-1E6A6BC7E82E}"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091" y="624111"/>
            <a:ext cx="8911687" cy="590736"/>
          </a:xfrm>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 </a:t>
            </a:r>
            <a:r>
              <a:rPr lang="en-US" dirty="0" err="1" smtClean="0">
                <a:solidFill>
                  <a:srgbClr val="C00000"/>
                </a:solidFill>
                <a:latin typeface="Times New Roman" panose="02020603050405020304" pitchFamily="18" charset="0"/>
                <a:cs typeface="Times New Roman" panose="02020603050405020304" pitchFamily="18" charset="0"/>
              </a:rPr>
              <a:t>Cont</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069" y="1214847"/>
            <a:ext cx="11282543" cy="5643154"/>
          </a:xfrm>
        </p:spPr>
        <p:txBody>
          <a:bodyPr>
            <a:noAutofit/>
          </a:bodyPr>
          <a:lstStyle/>
          <a:p>
            <a:pPr marL="457200" indent="-457200" algn="just">
              <a:lnSpc>
                <a:spcPct val="150000"/>
              </a:lnSpc>
              <a:buFont typeface="+mj-lt"/>
              <a:buAutoNum type="arabicPeriod" startAt="2"/>
            </a:pPr>
            <a:r>
              <a:rPr lang="en-US" sz="2000" dirty="0">
                <a:latin typeface="Times New Roman" panose="02020603050405020304" pitchFamily="18" charset="0"/>
                <a:cs typeface="Times New Roman" panose="02020603050405020304" pitchFamily="18" charset="0"/>
              </a:rPr>
              <a:t>Unpatched software: Failing to keep your software and systems up-to-date with the latest security patches can leave vulnerabilities that can be exploited by attackers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2"/>
            </a:pPr>
            <a:r>
              <a:rPr lang="en-US" sz="2000" dirty="0" smtClean="0">
                <a:latin typeface="Times New Roman" panose="02020603050405020304" pitchFamily="18" charset="0"/>
                <a:cs typeface="Times New Roman" panose="02020603050405020304" pitchFamily="18" charset="0"/>
              </a:rPr>
              <a:t>Lack </a:t>
            </a:r>
            <a:r>
              <a:rPr lang="en-US" sz="2000" dirty="0">
                <a:latin typeface="Times New Roman" panose="02020603050405020304" pitchFamily="18" charset="0"/>
                <a:cs typeface="Times New Roman" panose="02020603050405020304" pitchFamily="18" charset="0"/>
              </a:rPr>
              <a:t>of network segmentation: If your network is not properly segmented, an attacker who gains access to one part of the network can potentially spread to other areas, increasing the damage.</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4"/>
            </a:pPr>
            <a:r>
              <a:rPr lang="en-US" sz="2000" dirty="0">
                <a:latin typeface="Times New Roman" panose="02020603050405020304" pitchFamily="18" charset="0"/>
                <a:cs typeface="Times New Roman" panose="02020603050405020304" pitchFamily="18" charset="0"/>
              </a:rPr>
              <a:t>Insecure protocols: The use of outdated or insecure protocols, such as HTTP instead of HTTPS, can make it easier for attackers to intercept and steal sensitive data.</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Inadequate user training: If your employees are not properly trained on cybersecurity best practices, they may inadvertently expose the network to threats, such as falling for phishing scams or using unsecured devices.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F944F3A-998F-44F3-AEE4-8B78EFB6F41C}"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0736"/>
          </a:xfrm>
        </p:spPr>
        <p:txBody>
          <a:bodyPr>
            <a:normAutofit fontScale="90000"/>
          </a:bodyPr>
          <a:lstStyle/>
          <a:p>
            <a:r>
              <a:rPr lang="en-US" dirty="0" err="1" smtClean="0">
                <a:solidFill>
                  <a:srgbClr val="C00000"/>
                </a:solidFill>
                <a:latin typeface="Times New Roman" panose="02020603050405020304" pitchFamily="18" charset="0"/>
                <a:cs typeface="Times New Roman" panose="02020603050405020304" pitchFamily="18" charset="0"/>
              </a:rPr>
              <a:t>Cont</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069" y="1214847"/>
            <a:ext cx="11282543" cy="5643154"/>
          </a:xfrm>
        </p:spPr>
        <p:txBody>
          <a:bodyPr>
            <a:noAutofit/>
          </a:bodyPr>
          <a:lstStyle/>
          <a:p>
            <a:pPr marL="457200" indent="-457200" algn="just">
              <a:lnSpc>
                <a:spcPct val="150000"/>
              </a:lnSpc>
              <a:buFont typeface="+mj-lt"/>
              <a:buAutoNum type="arabicPeriod" startAt="6"/>
            </a:pPr>
            <a:r>
              <a:rPr lang="en-US" sz="2000" dirty="0">
                <a:latin typeface="Times New Roman" panose="02020603050405020304" pitchFamily="18" charset="0"/>
                <a:cs typeface="Times New Roman" panose="02020603050405020304" pitchFamily="18" charset="0"/>
              </a:rPr>
              <a:t>Lack of monitoring and logging: Without proper monitoring and logging of network activity, it can be difficult to detect and respond to security incidents in a timely manner.</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7"/>
            </a:pPr>
            <a:r>
              <a:rPr lang="en-US" sz="2000" dirty="0">
                <a:latin typeface="Times New Roman" panose="02020603050405020304" pitchFamily="18" charset="0"/>
                <a:cs typeface="Times New Roman" panose="02020603050405020304" pitchFamily="18" charset="0"/>
              </a:rPr>
              <a:t>Misconfigured firewalls: Improperly configured firewalls can leave open ports or allow unnecessary traffic, creating potential entry points for attackers.</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8"/>
            </a:pPr>
            <a:r>
              <a:rPr lang="en-US" sz="2000" dirty="0">
                <a:latin typeface="Times New Roman" panose="02020603050405020304" pitchFamily="18" charset="0"/>
                <a:cs typeface="Times New Roman" panose="02020603050405020304" pitchFamily="18" charset="0"/>
              </a:rPr>
              <a:t>Insufficient access controls: Failing to implement robust access controls, such as role-based permissions and multi-factor authentication, can make it easier for unauthorized users to gain access to sensitive resources.</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9"/>
            </a:pPr>
            <a:r>
              <a:rPr lang="en-US" sz="2000" dirty="0">
                <a:latin typeface="Times New Roman" panose="02020603050405020304" pitchFamily="18" charset="0"/>
                <a:cs typeface="Times New Roman" panose="02020603050405020304" pitchFamily="18" charset="0"/>
              </a:rPr>
              <a:t>Outdated or vulnerable hardware: Using outdated or vulnerable hardware, such as routers or switches, can expose your network to known security vulnerabilities.</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10"/>
            </a:pPr>
            <a:r>
              <a:rPr lang="en-US" sz="2000" dirty="0">
                <a:latin typeface="Times New Roman" panose="02020603050405020304" pitchFamily="18" charset="0"/>
                <a:cs typeface="Times New Roman" panose="02020603050405020304" pitchFamily="18" charset="0"/>
              </a:rPr>
              <a:t>Lack of backup and disaster recovery: Without a reliable backup and disaster recovery plan, a successful attack or system failure can lead to significant data loss and business disruption.</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E559727-CEDC-4493-BED2-00AD380158DD}"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Relevant Resources</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r>
              <a:rPr lang="en-US" sz="2000" dirty="0" smtClean="0">
                <a:latin typeface="Times New Roman" panose="02020603050405020304" pitchFamily="18" charset="0"/>
                <a:cs typeface="Times New Roman" panose="02020603050405020304" pitchFamily="18" charset="0"/>
              </a:rPr>
              <a:t>Relevant resources in the network include software, hardware, information and transmission media.</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From the hardware resources, we can mention the following ones.</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Switch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Bridge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Router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Firewall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Access point</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Repeater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Servers and workstations</a:t>
            </a:r>
            <a:endParaRPr lang="en-US" sz="18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From software resources, we can mention:</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Protocols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Application and system softwares</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Encryption algorithms and data compression algorithms</a:t>
            </a:r>
            <a:endParaRPr lang="en-US" sz="1800" dirty="0" smtClean="0">
              <a:latin typeface="Times New Roman" panose="02020603050405020304" pitchFamily="18" charset="0"/>
              <a:cs typeface="Times New Roman" panose="02020603050405020304" pitchFamily="18" charset="0"/>
            </a:endParaRPr>
          </a:p>
          <a:p>
            <a:pPr lvl="2"/>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1FAE77-02B4-45B2-835F-29A667D75AF1}"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err="1" smtClean="0">
                <a:solidFill>
                  <a:srgbClr val="C00000"/>
                </a:solidFill>
                <a:latin typeface="Times New Roman" panose="02020603050405020304" pitchFamily="18" charset="0"/>
                <a:cs typeface="Times New Roman" panose="02020603050405020304" pitchFamily="18" charset="0"/>
              </a:rPr>
              <a:t>Cont</a:t>
            </a:r>
            <a:r>
              <a:rPr lang="en-US" sz="3200" dirty="0" smtClean="0">
                <a:solidFill>
                  <a:srgbClr val="C00000"/>
                </a:solidFill>
                <a:latin typeface="Times New Roman" panose="02020603050405020304" pitchFamily="18" charset="0"/>
                <a:cs typeface="Times New Roman" panose="02020603050405020304" pitchFamily="18" charset="0"/>
              </a:rPr>
              <a: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a:bodyPr>
          <a:lstStyle/>
          <a:p>
            <a:r>
              <a:rPr lang="en-US" sz="2000" dirty="0" smtClean="0">
                <a:latin typeface="Times New Roman" panose="02020603050405020304" pitchFamily="18" charset="0"/>
                <a:cs typeface="Times New Roman" panose="02020603050405020304" pitchFamily="18" charset="0"/>
              </a:rPr>
              <a:t>From transmission media, we can mention: </a:t>
            </a:r>
            <a:endParaRPr lang="en-US" sz="20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Wired (guided)  transmission media and </a:t>
            </a:r>
            <a:endParaRPr lang="en-US" sz="1800" dirty="0" smtClean="0">
              <a:latin typeface="Times New Roman" panose="02020603050405020304" pitchFamily="18" charset="0"/>
              <a:cs typeface="Times New Roman" panose="02020603050405020304" pitchFamily="18" charset="0"/>
            </a:endParaRPr>
          </a:p>
          <a:p>
            <a:pPr lvl="1"/>
            <a:r>
              <a:rPr lang="en-US" sz="1800" dirty="0" smtClean="0">
                <a:latin typeface="Times New Roman" panose="02020603050405020304" pitchFamily="18" charset="0"/>
                <a:cs typeface="Times New Roman" panose="02020603050405020304" pitchFamily="18" charset="0"/>
              </a:rPr>
              <a:t>Wireless (Unguided) transmission media.</a:t>
            </a:r>
            <a:endParaRPr lang="en-US" sz="1800"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Wired transmission media can also be classified as follow.</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Twisted pair cable(100m)</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Coaxial cable(500m) and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Fiber optics cable(unlimited cross country)</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wireless transmission media, we can mention the two commonly used electromagnetic waves, such as:</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Radio wave (cellular networks) and</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Micro wave (satellite communication)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other most relevant resource is information. Networks are designed for resource sharing and exchange of information.</a:t>
            </a:r>
            <a:endParaRPr lang="en-US" dirty="0" smtClean="0">
              <a:latin typeface="Times New Roman" panose="02020603050405020304" pitchFamily="18" charset="0"/>
              <a:cs typeface="Times New Roman" panose="02020603050405020304" pitchFamily="18" charset="0"/>
            </a:endParaRPr>
          </a:p>
          <a:p>
            <a:pPr lvl="1">
              <a:lnSpc>
                <a:spcPct val="150000"/>
              </a:lnSpc>
            </a:pPr>
            <a:r>
              <a:rPr lang="en-US" dirty="0" smtClean="0">
                <a:latin typeface="Times New Roman" panose="02020603050405020304" pitchFamily="18" charset="0"/>
                <a:cs typeface="Times New Roman" panose="02020603050405020304" pitchFamily="18" charset="0"/>
              </a:rPr>
              <a:t> while the network traverses through the network, it must be kept secured from different information security attacks for example, data diddling, compromising confidentiality and repudiation. </a:t>
            </a:r>
            <a:endParaRPr lang="en-US"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35405E3-4C47-4936-884C-50B4FE29B51B}"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smtClean="0">
                <a:solidFill>
                  <a:srgbClr val="C00000"/>
                </a:solidFill>
                <a:latin typeface="Times New Roman" panose="02020603050405020304" pitchFamily="18" charset="0"/>
                <a:cs typeface="Times New Roman" panose="02020603050405020304" pitchFamily="18" charset="0"/>
              </a:rPr>
              <a:t>Danger Potentials</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fontScale="25000" lnSpcReduction="20000"/>
          </a:bodyPr>
          <a:lstStyle/>
          <a:p>
            <a:pPr algn="just">
              <a:lnSpc>
                <a:spcPct val="170000"/>
              </a:lnSpc>
            </a:pPr>
            <a:r>
              <a:rPr lang="en-US" sz="8000" dirty="0" smtClean="0">
                <a:latin typeface="Times New Roman" panose="02020603050405020304" pitchFamily="18" charset="0"/>
                <a:cs typeface="Times New Roman" panose="02020603050405020304" pitchFamily="18" charset="0"/>
              </a:rPr>
              <a:t>Danger potentials are possible risks that would impose severe security problems in the entire network infrastructure. Here </a:t>
            </a:r>
            <a:r>
              <a:rPr lang="en-US" sz="8000" dirty="0">
                <a:latin typeface="Times New Roman" panose="02020603050405020304" pitchFamily="18" charset="0"/>
                <a:cs typeface="Times New Roman" panose="02020603050405020304" pitchFamily="18" charset="0"/>
              </a:rPr>
              <a:t>are some of the common danger potentials in a network</a:t>
            </a: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pPr algn="just">
              <a:lnSpc>
                <a:spcPct val="170000"/>
              </a:lnSpc>
            </a:pPr>
            <a:r>
              <a:rPr lang="en-US" sz="8000" dirty="0">
                <a:latin typeface="Times New Roman" panose="02020603050405020304" pitchFamily="18" charset="0"/>
                <a:cs typeface="Times New Roman" panose="02020603050405020304" pitchFamily="18" charset="0"/>
              </a:rPr>
              <a:t>Unauthorized </a:t>
            </a:r>
            <a:r>
              <a:rPr lang="en-US" sz="8000" dirty="0" smtClean="0">
                <a:latin typeface="Times New Roman" panose="02020603050405020304" pitchFamily="18" charset="0"/>
                <a:cs typeface="Times New Roman" panose="02020603050405020304" pitchFamily="18" charset="0"/>
              </a:rPr>
              <a:t>Access: </a:t>
            </a:r>
            <a:r>
              <a:rPr lang="en-US" sz="8000" dirty="0">
                <a:latin typeface="Times New Roman" panose="02020603050405020304" pitchFamily="18" charset="0"/>
                <a:cs typeface="Times New Roman" panose="02020603050405020304" pitchFamily="18" charset="0"/>
              </a:rPr>
              <a:t>h</a:t>
            </a:r>
            <a:r>
              <a:rPr lang="en-US" sz="8000" dirty="0" smtClean="0">
                <a:latin typeface="Times New Roman" panose="02020603050405020304" pitchFamily="18" charset="0"/>
                <a:cs typeface="Times New Roman" panose="02020603050405020304" pitchFamily="18" charset="0"/>
              </a:rPr>
              <a:t>ackers or malicious actors gaining unauthorized access to the network can lead to data breaches, system compromises, and unauthorized modifications. This can happen through weak passwords, unpatched vulnerabilities, or social engineering attacks.</a:t>
            </a:r>
            <a:endParaRPr lang="en-US" sz="8000" dirty="0" smtClean="0">
              <a:latin typeface="Times New Roman" panose="02020603050405020304" pitchFamily="18" charset="0"/>
              <a:cs typeface="Times New Roman" panose="02020603050405020304" pitchFamily="18" charset="0"/>
            </a:endParaRPr>
          </a:p>
          <a:p>
            <a:pPr algn="just">
              <a:lnSpc>
                <a:spcPct val="170000"/>
              </a:lnSpc>
            </a:pPr>
            <a:r>
              <a:rPr lang="en-US" sz="8000" dirty="0" smtClean="0">
                <a:latin typeface="Times New Roman" panose="02020603050405020304" pitchFamily="18" charset="0"/>
                <a:cs typeface="Times New Roman" panose="02020603050405020304" pitchFamily="18" charset="0"/>
              </a:rPr>
              <a:t>Malware Infections: Viruses</a:t>
            </a:r>
            <a:r>
              <a:rPr lang="en-US" sz="8000" dirty="0">
                <a:latin typeface="Times New Roman" panose="02020603050405020304" pitchFamily="18" charset="0"/>
                <a:cs typeface="Times New Roman" panose="02020603050405020304" pitchFamily="18" charset="0"/>
              </a:rPr>
              <a:t>, worms, Trojans, and other types of malware can infiltrate the network and cause widespread damage, such as data theft, system disruptions, and even ransomware </a:t>
            </a:r>
            <a:r>
              <a:rPr lang="en-US" sz="8000" dirty="0" smtClean="0">
                <a:latin typeface="Times New Roman" panose="02020603050405020304" pitchFamily="18" charset="0"/>
                <a:cs typeface="Times New Roman" panose="02020603050405020304" pitchFamily="18" charset="0"/>
              </a:rPr>
              <a:t>attacks. Malware </a:t>
            </a:r>
            <a:r>
              <a:rPr lang="en-US" sz="8000" dirty="0">
                <a:latin typeface="Times New Roman" panose="02020603050405020304" pitchFamily="18" charset="0"/>
                <a:cs typeface="Times New Roman" panose="02020603050405020304" pitchFamily="18" charset="0"/>
              </a:rPr>
              <a:t>can enter the network through infected devices, phishing emails, or compromised software.</a:t>
            </a:r>
            <a:endParaRPr lang="en-US" sz="8000" dirty="0">
              <a:latin typeface="Times New Roman" panose="02020603050405020304" pitchFamily="18" charset="0"/>
              <a:cs typeface="Times New Roman" panose="02020603050405020304" pitchFamily="18" charset="0"/>
            </a:endParaRPr>
          </a:p>
          <a:p>
            <a:pPr algn="just">
              <a:lnSpc>
                <a:spcPct val="170000"/>
              </a:lnSpc>
            </a:pPr>
            <a:r>
              <a:rPr lang="en-US" sz="8000" dirty="0" smtClean="0">
                <a:latin typeface="Times New Roman" panose="02020603050405020304" pitchFamily="18" charset="0"/>
                <a:cs typeface="Times New Roman" panose="02020603050405020304" pitchFamily="18" charset="0"/>
              </a:rPr>
              <a:t>Distributed Denial-of-Service (</a:t>
            </a:r>
            <a:r>
              <a:rPr lang="en-US" sz="8000" dirty="0" err="1" smtClean="0">
                <a:latin typeface="Times New Roman" panose="02020603050405020304" pitchFamily="18" charset="0"/>
                <a:cs typeface="Times New Roman" panose="02020603050405020304" pitchFamily="18" charset="0"/>
              </a:rPr>
              <a:t>DDoS</a:t>
            </a:r>
            <a:r>
              <a:rPr lang="en-US" sz="8000" dirty="0" smtClean="0">
                <a:latin typeface="Times New Roman" panose="02020603050405020304" pitchFamily="18" charset="0"/>
                <a:cs typeface="Times New Roman" panose="02020603050405020304" pitchFamily="18" charset="0"/>
              </a:rPr>
              <a:t>) Attacks: </a:t>
            </a:r>
            <a:r>
              <a:rPr lang="en-US" sz="8000" dirty="0" err="1" smtClean="0">
                <a:latin typeface="Times New Roman" panose="02020603050405020304" pitchFamily="18" charset="0"/>
                <a:cs typeface="Times New Roman" panose="02020603050405020304" pitchFamily="18" charset="0"/>
              </a:rPr>
              <a:t>DDoS</a:t>
            </a:r>
            <a:r>
              <a:rPr lang="en-US" sz="8000" dirty="0" smtClean="0">
                <a:latin typeface="Times New Roman" panose="02020603050405020304" pitchFamily="18" charset="0"/>
                <a:cs typeface="Times New Roman" panose="02020603050405020304" pitchFamily="18" charset="0"/>
              </a:rPr>
              <a:t> attacks aim to overwhelm the network or system resources, making them unavailable to legitimate users. </a:t>
            </a:r>
            <a:r>
              <a:rPr lang="en-US" sz="8000" dirty="0">
                <a:latin typeface="Times New Roman" panose="02020603050405020304" pitchFamily="18" charset="0"/>
                <a:cs typeface="Times New Roman" panose="02020603050405020304" pitchFamily="18" charset="0"/>
              </a:rPr>
              <a:t>This can result in service disruptions, downtime, and potential financial losses.</a:t>
            </a:r>
            <a:endParaRPr lang="en-US" sz="8000" dirty="0">
              <a:latin typeface="Times New Roman" panose="02020603050405020304" pitchFamily="18" charset="0"/>
              <a:cs typeface="Times New Roman" panose="02020603050405020304" pitchFamily="18" charset="0"/>
            </a:endParaRPr>
          </a:p>
          <a:p>
            <a:pPr algn="just">
              <a:lnSpc>
                <a:spcPct val="17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46E91B5-98C8-47E1-976F-7CA73A4BF290}"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943" y="610255"/>
            <a:ext cx="8911687" cy="650508"/>
          </a:xfrm>
        </p:spPr>
        <p:txBody>
          <a:bodyPr>
            <a:normAutofit/>
          </a:bodyPr>
          <a:lstStyle/>
          <a:p>
            <a:r>
              <a:rPr lang="en-US" sz="3200" dirty="0" err="1" smtClean="0">
                <a:solidFill>
                  <a:srgbClr val="C00000"/>
                </a:solidFill>
                <a:latin typeface="Times New Roman" panose="02020603050405020304" pitchFamily="18" charset="0"/>
                <a:cs typeface="Times New Roman" panose="02020603050405020304" pitchFamily="18" charset="0"/>
              </a:rPr>
              <a:t>Cont</a:t>
            </a:r>
            <a:r>
              <a:rPr lang="en-US" sz="3200" dirty="0" smtClean="0">
                <a:solidFill>
                  <a:srgbClr val="C00000"/>
                </a:solidFill>
                <a:latin typeface="Times New Roman" panose="02020603050405020304" pitchFamily="18" charset="0"/>
                <a:cs typeface="Times New Roman" panose="02020603050405020304" pitchFamily="18" charset="0"/>
              </a:rPr>
              <a:t>…</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1673" y="1260763"/>
            <a:ext cx="11804072" cy="5500255"/>
          </a:xfrm>
        </p:spPr>
        <p:txBody>
          <a:bodyPr>
            <a:normAutofit fontScale="25000" lnSpcReduction="20000"/>
          </a:bodyPr>
          <a:lstStyle/>
          <a:p>
            <a:pPr algn="just">
              <a:lnSpc>
                <a:spcPct val="170000"/>
              </a:lnSpc>
            </a:pPr>
            <a:r>
              <a:rPr lang="en-US" sz="8000" dirty="0" smtClean="0">
                <a:latin typeface="Times New Roman" panose="02020603050405020304" pitchFamily="18" charset="0"/>
                <a:cs typeface="Times New Roman" panose="02020603050405020304" pitchFamily="18" charset="0"/>
              </a:rPr>
              <a:t>Insider Threats: employees </a:t>
            </a:r>
            <a:r>
              <a:rPr lang="en-US" sz="8000" dirty="0">
                <a:latin typeface="Times New Roman" panose="02020603050405020304" pitchFamily="18" charset="0"/>
                <a:cs typeface="Times New Roman" panose="02020603050405020304" pitchFamily="18" charset="0"/>
              </a:rPr>
              <a:t>or trusted insiders with malicious intent can pose a significant risk, as they have access to sensitive information and system </a:t>
            </a:r>
            <a:r>
              <a:rPr lang="en-US" sz="8000" dirty="0" smtClean="0">
                <a:latin typeface="Times New Roman" panose="02020603050405020304" pitchFamily="18" charset="0"/>
                <a:cs typeface="Times New Roman" panose="02020603050405020304" pitchFamily="18" charset="0"/>
              </a:rPr>
              <a:t>resources.  This </a:t>
            </a:r>
            <a:r>
              <a:rPr lang="en-US" sz="8000" dirty="0">
                <a:latin typeface="Times New Roman" panose="02020603050405020304" pitchFamily="18" charset="0"/>
                <a:cs typeface="Times New Roman" panose="02020603050405020304" pitchFamily="18" charset="0"/>
              </a:rPr>
              <a:t>can include data theft, sabotage, or the accidental or intentional misuse of network resources.</a:t>
            </a:r>
            <a:endParaRPr lang="en-US" sz="8000" dirty="0">
              <a:latin typeface="Times New Roman" panose="02020603050405020304" pitchFamily="18" charset="0"/>
              <a:cs typeface="Times New Roman" panose="02020603050405020304" pitchFamily="18" charset="0"/>
            </a:endParaRPr>
          </a:p>
          <a:p>
            <a:pPr algn="just">
              <a:lnSpc>
                <a:spcPct val="170000"/>
              </a:lnSpc>
            </a:pPr>
            <a:r>
              <a:rPr lang="en-US" sz="8000" dirty="0">
                <a:latin typeface="Times New Roman" panose="02020603050405020304" pitchFamily="18" charset="0"/>
                <a:cs typeface="Times New Roman" panose="02020603050405020304" pitchFamily="18" charset="0"/>
              </a:rPr>
              <a:t>Network Eavesdropping and </a:t>
            </a:r>
            <a:r>
              <a:rPr lang="en-US" sz="8000" dirty="0" smtClean="0">
                <a:latin typeface="Times New Roman" panose="02020603050405020304" pitchFamily="18" charset="0"/>
                <a:cs typeface="Times New Roman" panose="02020603050405020304" pitchFamily="18" charset="0"/>
              </a:rPr>
              <a:t>Sniffing: attackers </a:t>
            </a:r>
            <a:r>
              <a:rPr lang="en-US" sz="8000" dirty="0">
                <a:latin typeface="Times New Roman" panose="02020603050405020304" pitchFamily="18" charset="0"/>
                <a:cs typeface="Times New Roman" panose="02020603050405020304" pitchFamily="18" charset="0"/>
              </a:rPr>
              <a:t>can intercept and monitor network traffic, potentially capturing sensitive information, such as login credentials, financial data, or confidential communications.</a:t>
            </a:r>
            <a:endParaRPr lang="en-US" sz="8000" dirty="0">
              <a:latin typeface="Times New Roman" panose="02020603050405020304" pitchFamily="18" charset="0"/>
              <a:cs typeface="Times New Roman" panose="02020603050405020304" pitchFamily="18" charset="0"/>
            </a:endParaRPr>
          </a:p>
          <a:p>
            <a:pPr algn="just">
              <a:lnSpc>
                <a:spcPct val="170000"/>
              </a:lnSpc>
            </a:pPr>
            <a:r>
              <a:rPr lang="en-US" sz="8000" dirty="0">
                <a:latin typeface="Times New Roman" panose="02020603050405020304" pitchFamily="18" charset="0"/>
                <a:cs typeface="Times New Roman" panose="02020603050405020304" pitchFamily="18" charset="0"/>
              </a:rPr>
              <a:t>Unsecured Devices and Internet of Things (</a:t>
            </a:r>
            <a:r>
              <a:rPr lang="en-US" sz="8000" dirty="0" err="1">
                <a:latin typeface="Times New Roman" panose="02020603050405020304" pitchFamily="18" charset="0"/>
                <a:cs typeface="Times New Roman" panose="02020603050405020304" pitchFamily="18" charset="0"/>
              </a:rPr>
              <a:t>IoT</a:t>
            </a:r>
            <a:r>
              <a:rPr lang="en-US" sz="8000" dirty="0" smtClean="0">
                <a:latin typeface="Times New Roman" panose="02020603050405020304" pitchFamily="18" charset="0"/>
                <a:cs typeface="Times New Roman" panose="02020603050405020304" pitchFamily="18" charset="0"/>
              </a:rPr>
              <a:t>): the </a:t>
            </a:r>
            <a:r>
              <a:rPr lang="en-US" sz="8000" dirty="0">
                <a:latin typeface="Times New Roman" panose="02020603050405020304" pitchFamily="18" charset="0"/>
                <a:cs typeface="Times New Roman" panose="02020603050405020304" pitchFamily="18" charset="0"/>
              </a:rPr>
              <a:t>increasing use of connected devices, such as smartphones, tablets, and </a:t>
            </a:r>
            <a:r>
              <a:rPr lang="en-US" sz="8000" dirty="0" err="1">
                <a:latin typeface="Times New Roman" panose="02020603050405020304" pitchFamily="18" charset="0"/>
                <a:cs typeface="Times New Roman" panose="02020603050405020304" pitchFamily="18" charset="0"/>
              </a:rPr>
              <a:t>IoT</a:t>
            </a:r>
            <a:r>
              <a:rPr lang="en-US" sz="8000" dirty="0">
                <a:latin typeface="Times New Roman" panose="02020603050405020304" pitchFamily="18" charset="0"/>
                <a:cs typeface="Times New Roman" panose="02020603050405020304" pitchFamily="18" charset="0"/>
              </a:rPr>
              <a:t> devices, can introduce vulnerabilities if they are not properly secured and </a:t>
            </a:r>
            <a:r>
              <a:rPr lang="en-US" sz="8000" dirty="0" smtClean="0">
                <a:latin typeface="Times New Roman" panose="02020603050405020304" pitchFamily="18" charset="0"/>
                <a:cs typeface="Times New Roman" panose="02020603050405020304" pitchFamily="18" charset="0"/>
              </a:rPr>
              <a:t>managed.  These </a:t>
            </a:r>
            <a:r>
              <a:rPr lang="en-US" sz="8000" dirty="0">
                <a:latin typeface="Times New Roman" panose="02020603050405020304" pitchFamily="18" charset="0"/>
                <a:cs typeface="Times New Roman" panose="02020603050405020304" pitchFamily="18" charset="0"/>
              </a:rPr>
              <a:t>devices can be used as entry points for attackers to gain access to the network</a:t>
            </a:r>
            <a:r>
              <a:rPr lang="en-US" sz="8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C04BE16-C4B1-4887-8583-025AECBB11C5}" type="datetime1">
              <a:rPr lang="en-US" smtClean="0"/>
            </a:fld>
            <a:endParaRPr lang="en-US"/>
          </a:p>
        </p:txBody>
      </p:sp>
      <p:sp>
        <p:nvSpPr>
          <p:cNvPr id="5" name="Slide Number Placeholder 4"/>
          <p:cNvSpPr>
            <a:spLocks noGrp="1"/>
          </p:cNvSpPr>
          <p:nvPr>
            <p:ph type="sldNum" sz="quarter" idx="12"/>
          </p:nvPr>
        </p:nvSpPr>
        <p:spPr/>
        <p:txBody>
          <a:bodyPr/>
          <a:lstStyle/>
          <a:p>
            <a:fld id="{5C229B3E-37BD-4E1C-8C6F-78E398E11DEF}"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8361</Words>
  <Application>WPS Presentation</Application>
  <PresentationFormat>Custom</PresentationFormat>
  <Paragraphs>195</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Wingdings 3</vt:lpstr>
      <vt:lpstr>Symbol</vt:lpstr>
      <vt:lpstr>Arial</vt:lpstr>
      <vt:lpstr>Times New Roman</vt:lpstr>
      <vt:lpstr>Century Gothic</vt:lpstr>
      <vt:lpstr>Microsoft YaHei</vt:lpstr>
      <vt:lpstr>Arial Unicode MS</vt:lpstr>
      <vt:lpstr>Calibri</vt:lpstr>
      <vt:lpstr>Wisp</vt:lpstr>
      <vt:lpstr>Bahir Dar Institute of Technology Faculty of Computing Department of Cyber Security Wireless and Mobile Security Course Chapter Two: Network Security 														  																				  . </vt:lpstr>
      <vt:lpstr> Outlines </vt:lpstr>
      <vt:lpstr> Weaknesses in Network Security </vt:lpstr>
      <vt:lpstr> Cont…</vt:lpstr>
      <vt:lpstr>Cont…</vt:lpstr>
      <vt:lpstr>Relevant Resources</vt:lpstr>
      <vt:lpstr>Cont…</vt:lpstr>
      <vt:lpstr>Danger Potentials</vt:lpstr>
      <vt:lpstr>Cont…</vt:lpstr>
      <vt:lpstr>Cont…</vt:lpstr>
      <vt:lpstr>Security Aspects Concerning the Internet </vt:lpstr>
      <vt:lpstr>Cont…</vt:lpstr>
      <vt:lpstr>Cont…</vt:lpstr>
      <vt:lpstr>Cont…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BelayUp</dc:creator>
  <cp:lastModifiedBy>Gebremeskel Shimels</cp:lastModifiedBy>
  <cp:revision>100</cp:revision>
  <dcterms:created xsi:type="dcterms:W3CDTF">2024-05-21T05:58:00Z</dcterms:created>
  <dcterms:modified xsi:type="dcterms:W3CDTF">2025-03-27T18:19:13Z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5FF0DB0AD49B4935A11690D8A4E98AAC_13</vt:lpwstr>
  </property>
  <property fmtid="{D5CDD505-2E9C-101B-9397-08002B2CF9AE}" pid="3" name="KSOProductBuildVer">
    <vt:lpwstr>1033-12.2.0.20326</vt:lpwstr>
  </property>
</Properties>
</file>