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5458-4B60-4ED2-8567-9068CCF1BFF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FB43-3035-4675-9EE7-9F65657B7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4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5458-4B60-4ED2-8567-9068CCF1BFF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FB43-3035-4675-9EE7-9F65657B7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8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5458-4B60-4ED2-8567-9068CCF1BFF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FB43-3035-4675-9EE7-9F65657B7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1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5458-4B60-4ED2-8567-9068CCF1BFF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FB43-3035-4675-9EE7-9F65657B7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5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5458-4B60-4ED2-8567-9068CCF1BFF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FB43-3035-4675-9EE7-9F65657B7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9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5458-4B60-4ED2-8567-9068CCF1BFF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FB43-3035-4675-9EE7-9F65657B7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1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5458-4B60-4ED2-8567-9068CCF1BFF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FB43-3035-4675-9EE7-9F65657B7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7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5458-4B60-4ED2-8567-9068CCF1BFF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FB43-3035-4675-9EE7-9F65657B7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5458-4B60-4ED2-8567-9068CCF1BFF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FB43-3035-4675-9EE7-9F65657B7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6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5458-4B60-4ED2-8567-9068CCF1BFF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FB43-3035-4675-9EE7-9F65657B7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8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35458-4B60-4ED2-8567-9068CCF1BFF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FB43-3035-4675-9EE7-9F65657B7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1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35458-4B60-4ED2-8567-9068CCF1BFF0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BFB43-3035-4675-9EE7-9F65657B7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3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4044" y="758505"/>
            <a:ext cx="910965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smtClean="0">
                <a:latin typeface="Impact" panose="020B0806030902050204" pitchFamily="34" charset="0"/>
              </a:rPr>
              <a:t>CAR PRICE PREDICTION REPORT</a:t>
            </a:r>
            <a:br>
              <a:rPr lang="en-US" sz="5400" b="1" dirty="0" smtClean="0">
                <a:latin typeface="Impact" panose="020B0806030902050204" pitchFamily="34" charset="0"/>
              </a:rPr>
            </a:br>
            <a:r>
              <a:rPr lang="en-US" sz="5400" b="1" dirty="0" smtClean="0">
                <a:latin typeface="Impact" panose="020B0806030902050204" pitchFamily="34" charset="0"/>
              </a:rPr>
              <a:t/>
            </a:r>
            <a:br>
              <a:rPr lang="en-US" sz="5400" b="1" dirty="0" smtClean="0">
                <a:latin typeface="Impact" panose="020B0806030902050204" pitchFamily="34" charset="0"/>
              </a:rPr>
            </a:br>
            <a:r>
              <a:rPr lang="en-US" sz="5400" b="1" dirty="0" smtClean="0"/>
              <a:t>BY</a:t>
            </a:r>
            <a:br>
              <a:rPr lang="en-US" sz="5400" b="1" dirty="0" smtClean="0"/>
            </a:b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PETER</a:t>
            </a:r>
            <a:r>
              <a:rPr lang="en-US" sz="5400" b="1" dirty="0" smtClean="0"/>
              <a:t>, GABRIEL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05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Bivariate Analysis</a:t>
            </a:r>
            <a:br>
              <a:rPr lang="en-US" b="1" dirty="0"/>
            </a:br>
            <a:r>
              <a:rPr lang="en-US" sz="3200" b="1" i="1" dirty="0" smtClean="0"/>
              <a:t>relationship between the </a:t>
            </a:r>
            <a:r>
              <a:rPr lang="en-US" sz="3200" b="1" i="1" dirty="0" err="1" smtClean="0"/>
              <a:t>fueltype</a:t>
            </a:r>
            <a:r>
              <a:rPr lang="en-US" sz="3200" b="1" i="1" dirty="0" smtClean="0"/>
              <a:t> and </a:t>
            </a:r>
            <a:r>
              <a:rPr lang="en-US" sz="3200" b="1" i="1" dirty="0" err="1" smtClean="0"/>
              <a:t>carprice</a:t>
            </a:r>
            <a:endParaRPr lang="en-US" sz="32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674" y="1690688"/>
            <a:ext cx="6257926" cy="41252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00100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The car using diesel are more costly in price compare to those cars using gas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8703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relationship between car price and </a:t>
            </a:r>
            <a:r>
              <a:rPr lang="en-US" b="1" i="1" dirty="0" err="1" smtClean="0"/>
              <a:t>enginesize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73699"/>
            <a:ext cx="10515600" cy="7032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relationship </a:t>
            </a:r>
            <a:r>
              <a:rPr lang="en-US" dirty="0"/>
              <a:t>between the </a:t>
            </a:r>
            <a:r>
              <a:rPr lang="en-US" dirty="0" err="1"/>
              <a:t>enginesize</a:t>
            </a:r>
            <a:r>
              <a:rPr lang="en-US" dirty="0"/>
              <a:t> and the price is linear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0" y="1257299"/>
            <a:ext cx="4375508" cy="421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8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/>
              <a:t>T</a:t>
            </a:r>
            <a:r>
              <a:rPr lang="en-US" sz="4000" b="1" i="1" dirty="0" smtClean="0"/>
              <a:t>he relationship between </a:t>
            </a:r>
            <a:r>
              <a:rPr lang="en-US" sz="4000" b="1" i="1" dirty="0" err="1" smtClean="0"/>
              <a:t>carbody</a:t>
            </a:r>
            <a:r>
              <a:rPr lang="en-US" sz="4000" b="1" i="1" dirty="0" smtClean="0"/>
              <a:t> and the price</a:t>
            </a:r>
            <a:endParaRPr lang="en-US" sz="4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48299"/>
            <a:ext cx="10515600" cy="7286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Cars with convertible bodies and those with hardtop are more costly compare to the rest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1690688"/>
            <a:ext cx="5613400" cy="365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/>
              <a:t>Relationship between </a:t>
            </a:r>
            <a:r>
              <a:rPr lang="en-US" sz="3600" b="1" i="1" dirty="0" err="1" smtClean="0"/>
              <a:t>carbody</a:t>
            </a:r>
            <a:r>
              <a:rPr lang="en-US" sz="3600" b="1" i="1" dirty="0" smtClean="0"/>
              <a:t>, price and </a:t>
            </a:r>
            <a:r>
              <a:rPr lang="en-US" sz="3600" b="1" i="1" dirty="0" err="1" smtClean="0"/>
              <a:t>enginelocation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13399"/>
            <a:ext cx="10515600" cy="563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chart indicates that cars that are having engines located at the rear are more costly compare to the cars with engine located at the front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300" y="1353718"/>
            <a:ext cx="6134100" cy="399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3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Multivariate </a:t>
            </a:r>
            <a:r>
              <a:rPr lang="en-US" b="1" dirty="0"/>
              <a:t>analysis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131" y="1690688"/>
            <a:ext cx="4351338" cy="435133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63600" y="6195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There is form of linearity between most of the independent variables and target variable</a:t>
            </a:r>
            <a:br>
              <a:rPr lang="en-US" b="1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Heatmap</a:t>
            </a:r>
            <a:r>
              <a:rPr lang="en-US" dirty="0" smtClean="0"/>
              <a:t> correlation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571500"/>
            <a:ext cx="92964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444500"/>
            <a:ext cx="11061700" cy="573246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dirty="0"/>
              <a:t>Descriptions of the </a:t>
            </a:r>
            <a:r>
              <a:rPr lang="en-US" b="1" dirty="0" err="1"/>
              <a:t>heatmap</a:t>
            </a:r>
            <a:r>
              <a:rPr lang="en-US" b="1" dirty="0"/>
              <a:t> useful </a:t>
            </a:r>
            <a:r>
              <a:rPr lang="en-US" b="1" dirty="0" smtClean="0"/>
              <a:t>insights</a:t>
            </a: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Correlation of price with independent variables:</a:t>
            </a:r>
          </a:p>
          <a:p>
            <a:pPr algn="just"/>
            <a:r>
              <a:rPr lang="en-US" dirty="0"/>
              <a:t>Price is highly positively correlated with </a:t>
            </a:r>
            <a:r>
              <a:rPr lang="en-US" dirty="0" err="1"/>
              <a:t>wheelbase,carlength</a:t>
            </a:r>
            <a:r>
              <a:rPr lang="en-US" dirty="0"/>
              <a:t>, </a:t>
            </a:r>
            <a:r>
              <a:rPr lang="en-US" dirty="0" err="1"/>
              <a:t>carwidth</a:t>
            </a:r>
            <a:r>
              <a:rPr lang="en-US" dirty="0"/>
              <a:t>, </a:t>
            </a:r>
            <a:r>
              <a:rPr lang="en-US" dirty="0" err="1"/>
              <a:t>curbweight</a:t>
            </a:r>
            <a:r>
              <a:rPr lang="en-US" dirty="0"/>
              <a:t>, </a:t>
            </a:r>
            <a:r>
              <a:rPr lang="en-US" dirty="0" err="1"/>
              <a:t>enginesize</a:t>
            </a:r>
            <a:r>
              <a:rPr lang="en-US" dirty="0"/>
              <a:t>, horsepower.</a:t>
            </a:r>
          </a:p>
          <a:p>
            <a:pPr algn="just"/>
            <a:r>
              <a:rPr lang="en-US" dirty="0"/>
              <a:t>Price is negatively correlated to </a:t>
            </a:r>
            <a:r>
              <a:rPr lang="en-US" dirty="0" err="1"/>
              <a:t>highwaympg</a:t>
            </a:r>
            <a:r>
              <a:rPr lang="en-US" dirty="0"/>
              <a:t>(-0.70) and </a:t>
            </a:r>
            <a:r>
              <a:rPr lang="en-US" dirty="0" err="1"/>
              <a:t>citympg</a:t>
            </a:r>
            <a:r>
              <a:rPr lang="en-US" dirty="0"/>
              <a:t> (-0.69). This </a:t>
            </a:r>
            <a:r>
              <a:rPr lang="en-US" dirty="0" err="1"/>
              <a:t>sugges</a:t>
            </a:r>
            <a:r>
              <a:rPr lang="en-US" dirty="0"/>
              <a:t> that cars having high mileage may fall in the economy cars category, and are priced lower (think </a:t>
            </a:r>
            <a:r>
              <a:rPr lang="en-US" dirty="0" err="1"/>
              <a:t>Maruti</a:t>
            </a:r>
            <a:r>
              <a:rPr lang="en-US" dirty="0"/>
              <a:t> Alto/Swift type of cars, which are designed to be affordable by the middle class, who </a:t>
            </a:r>
            <a:r>
              <a:rPr lang="en-US" dirty="0" err="1"/>
              <a:t>valuemileage</a:t>
            </a:r>
            <a:r>
              <a:rPr lang="en-US" dirty="0"/>
              <a:t> more than horsepower/size of car etc. Correlation among independent variables: Many independent variables are highly correlated (look at the top-left part of matrix): wheelbase, </a:t>
            </a:r>
            <a:r>
              <a:rPr lang="en-US" dirty="0" err="1"/>
              <a:t>carlenght,curbweight</a:t>
            </a:r>
            <a:r>
              <a:rPr lang="en-US" dirty="0"/>
              <a:t>, </a:t>
            </a:r>
            <a:r>
              <a:rPr lang="en-US" dirty="0" err="1"/>
              <a:t>enginesize</a:t>
            </a:r>
            <a:r>
              <a:rPr lang="en-US" dirty="0"/>
              <a:t> etc. are all measures of 'size/weight', and are positively correlated Thus, while building the model, we will have to pay attention to </a:t>
            </a:r>
            <a:r>
              <a:rPr lang="en-US" dirty="0" err="1"/>
              <a:t>multicollinearity</a:t>
            </a:r>
            <a:r>
              <a:rPr lang="en-US" dirty="0"/>
              <a:t> (especially linear models, such as linear and logistic regression, suffer more from </a:t>
            </a:r>
            <a:r>
              <a:rPr lang="en-US" dirty="0" err="1"/>
              <a:t>multicollinearity</a:t>
            </a:r>
            <a:endParaRPr lang="en-US" dirty="0"/>
          </a:p>
          <a:p>
            <a:pPr marL="0" indent="0" algn="just">
              <a:buNone/>
            </a:pPr>
            <a:r>
              <a:rPr lang="en-US" b="1" dirty="0"/>
              <a:t>Correlation among independent variables:</a:t>
            </a:r>
          </a:p>
          <a:p>
            <a:pPr algn="just"/>
            <a:r>
              <a:rPr lang="en-US" dirty="0"/>
              <a:t>Many independent variables are highly correlated (look at the top-left part of matrix): wheelbase, </a:t>
            </a:r>
            <a:r>
              <a:rPr lang="en-US" dirty="0" err="1"/>
              <a:t>carlength</a:t>
            </a:r>
            <a:r>
              <a:rPr lang="en-US" dirty="0"/>
              <a:t>, </a:t>
            </a:r>
            <a:r>
              <a:rPr lang="en-US" dirty="0" err="1"/>
              <a:t>curbweight</a:t>
            </a:r>
            <a:r>
              <a:rPr lang="en-US" dirty="0"/>
              <a:t>, </a:t>
            </a:r>
            <a:r>
              <a:rPr lang="en-US" dirty="0" err="1"/>
              <a:t>enginesize</a:t>
            </a:r>
            <a:r>
              <a:rPr lang="en-US" dirty="0"/>
              <a:t> etc. are all measures of 'size/weight', and are positively correlated Thus, while building the model, we'll have to pay attention to </a:t>
            </a:r>
            <a:r>
              <a:rPr lang="en-US" dirty="0" err="1"/>
              <a:t>multicollinearity</a:t>
            </a:r>
            <a:r>
              <a:rPr lang="en-US" dirty="0"/>
              <a:t> (especially linear models, such as linear and logistic regression, suffer more from </a:t>
            </a:r>
            <a:r>
              <a:rPr lang="en-US" dirty="0" err="1"/>
              <a:t>multicollinearity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31" y="43622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UNIVARIATE ANALYSIS</a:t>
            </a:r>
            <a:br>
              <a:rPr lang="en-US" b="1" dirty="0" smtClean="0"/>
            </a:br>
            <a:r>
              <a:rPr lang="en-US" sz="2000" b="1" i="1" dirty="0" err="1" smtClean="0"/>
              <a:t>Univariate</a:t>
            </a:r>
            <a:r>
              <a:rPr lang="en-US" sz="2000" b="1" i="1" dirty="0"/>
              <a:t> </a:t>
            </a:r>
            <a:r>
              <a:rPr lang="en-US" sz="2000" b="1" i="1" dirty="0" smtClean="0"/>
              <a:t>analysis for </a:t>
            </a:r>
            <a:r>
              <a:rPr lang="en-US" sz="2000" b="1" i="1" dirty="0" err="1" smtClean="0"/>
              <a:t>symboling</a:t>
            </a:r>
            <a:endParaRPr lang="en-US" b="1" i="1" dirty="0"/>
          </a:p>
        </p:txBody>
      </p:sp>
      <p:sp>
        <p:nvSpPr>
          <p:cNvPr id="4" name="AutoShape 2" descr="data:image/png;base64,iVBORw0KGgoAAAANSUhEUgAAAX4AAAEJCAYAAACT/UyFAAAAOXRFWHRTb2Z0d2FyZQBNYXRwbG90bGliIHZlcnNpb24zLjQuMywgaHR0cHM6Ly9tYXRwbG90bGliLm9yZy/MnkTPAAAACXBIWXMAAAsTAAALEwEAmpwYAAASMklEQVR4nO3df7AdZX3H8fdHkKL4K6mXNIbE6MhQHVrRXn+BtgrEiT8KaEV0qk0tbZxWHRkdK2o7jjOdllbHsaOOmvqDVJECmgwoLRIjYK0WDYqKBo3jKIlJkytWAakg8O0fZxkuyU3uSbh7DrnP+zVzZ3efc3b3uxfyOXufs/tsqgpJUjseMO4CJEmjZfBLUmMMfklqjMEvSY0x+CWpMQa/JDWmt+BPckySa6f93JTkrCQLk2xIsqWbLuirBknSnjKK6/iTHAL8BHga8BrgZ1V1TpKzgQVV9ebei5AkAaML/ucCb6+qE5J8D3h2Ve1Ishi4sqqO2df6j3zkI2v58uW91ylJ88k111zz06qa2L390BHt/2XA+d38oqraAdCF/5EzrZBkNbAaYNmyZWzatGkkhUrSfJHkxzO19/7lbpLDgFOAi/ZnvapaU1WTVTU5MbHHB5Yk6QCN4qqe5wFfr6qd3fLOrouHbrprBDVIkjqjCP6Xc083D8AlwKpufhVw8QhqkCR1eg3+JA8GVgDrpjWfA6xIsqV77Zw+a5Ak3VuvX+5W1a3Ab+7WdiNwUp/7lSTtnXfuSlJjDH5JaozBL0mNMfglqTEGv8ZiydJlJBnrz5Kly8b9a5DGYlRDNkj3sn3bVs740JfHWsMFrz5+rPuXxsUzfklqjMEvSY0x+CWpMQa/JDXG4Jekxhj8ktQYg1+SGmPwS1JjDH5JaozBL0mNMfglqTEGvyQ1xuCXpMYY/JLUGINfkhpj8EtSY3oN/iSPSPKpJNcn2ZzkGUkWJtmQZEs3XdBnDZKke+v7jP+fgcuq6reBJwKbgbOBjVV1NLCxW5YkjUhvwZ/kYcDvAx8BqKrbq+rnwKnA2u5ta4HT+qpBkrSnPs/4HwtMAR9L8o0kH05yBLCoqnYAdNMjZ1o5yeokm5Jsmpqa6rFMSWpLn8F/KPBk4ANV9STgl+xHt05VramqyaqanJiY6KtGSWpOn8G/DdhWVVd3y59i8EGwM8ligG66q8caJEm76S34q+p/gK1JjumaTgK+C1wCrOraVgEX91WDJGlPh/a8/dcB5yU5DPgh8CoGHzYXJjkTuAE4vecaJEnT9Br8VXUtMDnDSyf1uV9J0t55564kNcbgl6TGGPyS1BiDX5IaY/BLUmMMfklqjMEvSY0x+CWpMQa/JDXG4Jekxhj8ktQYg1+SGmPwS1JjDH5pzJYsXUaSsf8sWbps3L8KjUjf4/FLmsX2bVs540NfHncZXPDq48ddgkbEM35JaozBL0mNMfglqTEGvyQ1xuCXpMYY/JLUGINfkhrT63X8SX4E3AzcCdxRVZNJFgIXAMuBHwEvrar/7bMOSdI9RnHG/5yqOq6qJrvls4GNVXU0sLFbliSNyDi6ek4F1nbza4HTxlCDJDWr7+Av4PIk1yRZ3bUtqqodAN30yJlWTLI6yaYkm6ampnouU5La0fdYPSdU1fYkRwIbklw/7IpVtQZYAzA5OVl9FShJren1jL+qtnfTXcB64KnAziSLAbrprj5rkCTdW2/Bn+SIJA+9ex54LnAdcAmwqnvbKuDivmqQJO2pz66eRcD6JHfv55NVdVmSrwEXJjkTuAE4vccaJEm76S34q+qHwBNnaL8ROKmv/UqS9s07dyWpMQa/JDXG4Jekxhj8ktQYg1+SGmPwS1JjDH5JaozBL0mNMfglqTEGvyQ1xuCXpMYY/JLUGINfkhpj8EtSYwx+SWqMwS9JjTH4JakxBr8kNcbgl6TGGPyS1BiDX5IaY/BLUmN6D/4khyT5RpLPdssLk2xIsqWbLui7BknSPUZxxv96YPO05bOBjVV1NLCxW5YkjUivwZ/kKOAFwIenNZ8KrO3m1wKn9VmDJOne+j7jfw/w18Bd09oWVdUOgG565EwrJlmdZFOSTVNTUz2XKUnt6C34k7wQ2FVV1xzI+lW1pqomq2pyYmJijquTpHYd2uO2TwBOSfJ84HDgYUk+AexMsriqdiRZDOzqsQZJ0m6GOuNPcsIwbdNV1Vuq6qiqWg68DPhCVb0CuARY1b1tFXDxflUsSbpPhu3qee+QbcM4B1iRZAuwoluWJI3IPrt6kjwDOB6YSPKGaS89DDhk2J1U1ZXAld38jcBJ+1uoJGluzNbHfxjwkO59D53WfhPwkr6KkiT1Z5/BX1VXAVclObeqfjyimiRJPRr2qp7fSLIGWD59nao6sY+iJEn9GTb4LwI+yOAO3Dv7K0eS1Ldhg/+OqvpAr5VIkkZi2Ms5P5Pkr5Is7kbXXJhkYa+VSZJ6MewZ/903XL1pWlsBj53bciRJfRsq+KvqMX0XIkkajaGCP8mfzNReVf86t+VIkvo2bFfPU6bNH87gztuvAwa/JB1khu3qed305SQPBz7eS0WSpF4d6Hj8twJHz2UhkqTRGLaP/zMMruKBweBsjwcu7KsoSVJ/hu3jf9e0+TuAH1fVth7qkST1bKiunm6wtusZjNC5ALi9z6IkSf0Z9glcLwW+CpwOvBS4OonDMkvSQWjYrp63AU+pql0ASSaAzwOf6qswSVI/hr2q5wF3h37nxv1YV5J0PzLsGf9lST4HnN8tnwH8ez8lSZL6NNszdx8HLKqqNyV5MfBMIMBXgPNGUJ+kxixZuozt27aOuwweddRSfrL1hnGX0YvZzvjfA7wVoKrWAesAkkx2r/1hj7VJatD2bVs540NfHncZXPDq48ddQm9m66dfXlXf2r2xqjYxeAyjJOkgM1vwH76P1x60rxWTHJ7kq0m+meQ7Sd7RtS9MsiHJlm66YH+LliQduNmC/2tJ/mL3xiRnAtfMsu5twIlV9UTgOGBlkqcDZwMbq+poYGO3LEkakdn6+M8C1if5Y+4J+kngMOBF+1qxqgq4pVt8YPdTwKnAs7v2tcCVwJv3r2xJ0oHaZ/BX1U7g+CTPAY7tmi+tqi8Ms/EkhzD4wHgc8P6qujrJoqra0W1/R5Ij97LuamA1wLJly4Y6GEnS7IYdj/8K4Ir93XhV3Qkcl+QRDP5yOHaWVaavuwZYAzA5OVmzvF2SNKSR3H1bVT9n0KWzEtiZZDFAN9219zUlSXOtt+BPMtGd6ZPkQcDJDEb4vARY1b1tFXBxXzVIkvY07JANB2IxsLbr538AcGFVfTbJV4ALuyuDbmAw4qckaUR6C/7uxq8nzdB+I4OHtUuSxsARNiWpMQa/JDXG4JekxvT55a4kHbwecChJxl1FL8NDG/ySNJO77pi3w0Pb1SNJjTH4JakxBr8kNcbgl6TGGPyS1BiDX5IaY/BLUmMMfklqjMEvSY0x+CWpMQa/JDXG4Jekxhj8ktQYg1+SGmPwj8iSpctIMvafJUuXjftXIWnMHI9/RLZv2zpvx/aWdHDxjF+SGtNb8CdZmuSKJJuTfCfJ67v2hUk2JNnSTRf0VYMkaU99nvHfAbyxqh4PPB14TZInAGcDG6vqaGBjtyxJGpHegr+qdlTV17v5m4HNwBLgVGBt97a1wGl91SBJ2tNI+viTLAeeBFwNLKqqHTD4cACO3Ms6q5NsSrJpampqFGVKUhN6D/4kDwE+DZxVVTcNu15VramqyaqanJiY6K9ASWpMr8Gf5IEMQv+8qlrXNe9Msrh7fTGwq88aJEn31udVPQE+AmyuqndPe+kSYFU3vwq4uK8aJEl76vMGrhOAVwLfTnJt1/ZW4BzgwiRnAjcAp/dYgyRpN70Ff1V9CcheXj6pr/1KkvbNO3clqTEGvyQ1xuCXpMYY/JLUGINfkhpj8EtSYwx+SWqMwS9JjTH4JakxBr8kNcbgl6TGGPyS1BiDX5IaY/BLUmMMfklqjMEvSY0x+CWpMQa/JDXG4Jekxhj8ktQYg1+SGmPwS1Jjegv+JB9NsivJddPaFibZkGRLN13Q1/4lSTPr84z/XGDlbm1nAxur6mhgY7csSRqh3oK/qr4I/Gy35lOBtd38WuC0vvYvSZrZqPv4F1XVDoBueuTe3phkdZJNSTZNTU2NrEBJmu/ut1/uVtWaqpqsqsmJiYlxlyNJ88aog39nksUA3XTXiPcvSc0bdfBfAqzq5lcBF494/5LUvD4v5zwf+ApwTJJtSc4EzgFWJNkCrOiWJUkjdGhfG66ql+/lpZP62qckaXb32y93JUn9MPglqTEGvyQ1xuCXpMYY/JLUGINfkhpj8EtSYwx+SWqMwS9JjTH4JakxBr8kNcbgl6TGGPyS1BiDX5IaY/BLUmMMfklqTG8PYrm/WLJ0Gdu3bR13GZJ0vzHvg3/7tq2c8aEvj7sMLnj18eMuQZIAu3okqTkGvyQ1xuCXpMYY/JLUmLEEf5KVSb6X5AdJzh5HDZLUqpEHf5JDgPcDzwOeALw8yRNGXYcktWocZ/xPBX5QVT+sqtuBfwNOHUMdktSkVNVod5i8BFhZVX/eLb8SeFpVvXa3960GVneLxwDfO8BdPhL46QGue7DymNvgMbfhvhzzo6tqYvfGcdzAlRna9vj0qao1wJr7vLNkU1VN3tftHEw85jZ4zG3o45jH0dWzDVg6bfkoYPsY6pCkJo0j+L8GHJ3kMUkOA14GXDKGOiSpSSPv6qmqO5K8FvgccAjw0ar6To+7vM/dRQchj7kNHnMb5vyYR/7lriRpvLxzV5IaY/BLUmOaCP4k70xyfZJvJVmf5BHjrqlvSU5P8p0kdyWZt5e/tTj8R5KPJtmV5Lpx1zIKSZYmuSLJ5u7/6dePu6a+JTk8yVeTfLM75nfM5fabCH5gA3BsVf0u8H3gLWOuZxSuA14MfHHchfSl4eE/zgVWjruIEboDeGNVPR54OvCaBv473wacWFVPBI4DViZ5+lxtvIngr6rLq+qObvG/Gdw7MK9V1eaqOtC7nQ8WTQ7/UVVfBH427jpGpap2VNXXu/mbgc3AkvFW1a8auKVbfGD3M2dX4jQR/Lv5M+A/xl2E5sQSYPoDlbcxzwOhdUmWA08Crh5zKb1LckiSa4FdwIaqmrNjnjfP3E3yeeC3ZnjpbVV1cfeetzH4s/G8UdbWl2GOeZ4bavgPzQ9JHgJ8Gjirqm4adz19q6o7geO67yTXJzm2qubke515E/xVdfK+Xk+yCnghcFLNk5sXZjvmBjj8RyOSPJBB6J9XVevGXc8oVdXPk1zJ4HudOQn+Jrp6kqwE3gycUlW3jrsezRmH/2hAkgAfATZX1bvHXc8oJJm4++rDJA8CTgaun6vtNxH8wPuAhwIbklyb5IPjLqhvSV6UZBvwDODSJJ8bd01zrfvC/u7hPzYDF/Y8/Mf9QpLzga8AxyTZluTMcdfUsxOAVwIndv9+r03y/HEX1bPFwBVJvsXgBGdDVX12rjbukA2S1JhWzvglSR2DX5IaY/BLUmMMfklqjMEvSY0x+KUhJfnTJO/bz3Vu6aaPSvKpfiqT9s+8uXNXuj+rqu3AS8ZdhwSe8WseS3JEkku7Mc2vS3JGkvXTXl+RZF03f0uSf0xyTZLPJ3lqkiuT/DDJKdM2uzTJZd0zAN4+bVtv6PZxXZKzZqhl+d3j53d/OazrtrMlyT9Ne9+ZSb7f7ftf9vcvDGkYnvFrPlsJbK+qFwAkeTjwjiQTVTUFvAr4WPfeI4Arq+rN3YfD3wErGIzzv5Z7hoJ4KnAscCvwtSSXMhgY7lXA0xgMHHd1kquq6hv7qO04BqNM3gZ8L8l7gTuBvwWeDNwMfAH45n3+LUi78Yxf89m3gZO7M/lnVdUvgI8Dr+jGQXkG9wzRfTtw2bT1rqqqX3fzy6dtc0NV3VhV/wesA57Z/ayvql92Y6ivA541S20bq+oXVfUr4LvAoxl8qFxVVT/r9n3RfTl4aW8849e8VVXfT/J7wPOBf0hyOfBh4DPAr4CLpj2g59fTRm29i8GZOFV1V5Lp/052H+OkmHl46NncNm3+Tgb/Fg9kO9J+84xf81aSRwG3VtUngHcBT+6+ZN0O/A2DRxjurxVJFnYjJp4G/BeDx1ueluTBSY4AXgT85wFs+6vAHyRZ0H3Y/NEBbEOalWf8ms9+B3hnkruAXwN/2bWfB0xU1XcPYJtfYtBd9Djgk1W1CSDJuQyCG+DDs/Tvz6iqfpLk7xk8XWo7gy6gXxxAjdI+OTqnmtNdKfONqvrIuGvZXZKHVNUt3Rn/euCjVbV+tvWk/WHwqylJrgF+Cayoqttme/+oJXkXg4duHA5cDrx+vjwxTvcfBr8kNcYvdyWpMQa/JDXG4Jekxhj8ktQYg1+SGvP/nNDH7RnEtgUAAAAASUVORK5CYII=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4881093"/>
            <a:ext cx="10515600" cy="117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This shows that, there are only few least risky cars but most cars are most risky 0,1,2 and 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471" y="1289467"/>
            <a:ext cx="5292279" cy="367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1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err="1" smtClean="0"/>
              <a:t>Univariate</a:t>
            </a:r>
            <a:r>
              <a:rPr lang="en-US" b="1" i="1" dirty="0" smtClean="0"/>
              <a:t> analysis for </a:t>
            </a:r>
            <a:r>
              <a:rPr lang="en-US" b="1" i="1" dirty="0" err="1" smtClean="0"/>
              <a:t>drivewheel</a:t>
            </a:r>
            <a:endParaRPr lang="en-US" b="1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3019" y="1554384"/>
            <a:ext cx="5390010" cy="363029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57141" y="51846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chart </a:t>
            </a:r>
            <a:r>
              <a:rPr lang="en-US" dirty="0" smtClean="0"/>
              <a:t>indicates that </a:t>
            </a:r>
            <a:r>
              <a:rPr lang="en-US" dirty="0"/>
              <a:t>most cars are having front wheel, follow by </a:t>
            </a:r>
            <a:r>
              <a:rPr lang="en-US" dirty="0" err="1"/>
              <a:t>rarewheel</a:t>
            </a:r>
            <a:r>
              <a:rPr lang="en-US" dirty="0"/>
              <a:t> then four-wheel drive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2210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err="1" smtClean="0"/>
              <a:t>Univariate</a:t>
            </a:r>
            <a:r>
              <a:rPr lang="en-US" b="1" i="1" dirty="0" smtClean="0"/>
              <a:t> analysis of </a:t>
            </a:r>
            <a:r>
              <a:rPr lang="en-US" b="1" i="1" dirty="0" err="1" smtClean="0"/>
              <a:t>fueltype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356" y="1317200"/>
            <a:ext cx="5596072" cy="376907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28352" y="50862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This shows that, most cars uses gas while only few uses diesel</a:t>
            </a:r>
          </a:p>
        </p:txBody>
      </p:sp>
    </p:spTree>
    <p:extLst>
      <p:ext uri="{BB962C8B-B14F-4D97-AF65-F5344CB8AC3E}">
        <p14:creationId xmlns:p14="http://schemas.microsoft.com/office/powerpoint/2010/main" val="344696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Univariate</a:t>
            </a:r>
            <a:r>
              <a:rPr lang="en-US" b="1" i="1" dirty="0" smtClean="0"/>
              <a:t> analysis </a:t>
            </a:r>
            <a:r>
              <a:rPr lang="en-US" b="1" i="1" dirty="0" err="1" smtClean="0"/>
              <a:t>enginesize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67" y="1279703"/>
            <a:ext cx="5588492" cy="383294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51079" y="51126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There </a:t>
            </a:r>
            <a:r>
              <a:rPr lang="en-US" dirty="0"/>
              <a:t>are more cars with </a:t>
            </a:r>
            <a:r>
              <a:rPr lang="en-US" dirty="0" err="1"/>
              <a:t>enginesize</a:t>
            </a:r>
            <a:r>
              <a:rPr lang="en-US" dirty="0"/>
              <a:t> ranges from 90 to 120 and follow by cars with engine size 130 to 170 while only few ranges from 200 and above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3402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/>
              <a:t>Univariate</a:t>
            </a:r>
            <a:r>
              <a:rPr lang="en-US" b="1" i="1" dirty="0" smtClean="0"/>
              <a:t> analysis </a:t>
            </a:r>
            <a:r>
              <a:rPr lang="en-US" b="1" dirty="0" smtClean="0"/>
              <a:t>aspiration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419224"/>
            <a:ext cx="5661547" cy="381317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6600" y="4949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This shows that most oxygen intake is through standard atmospheric </a:t>
            </a:r>
            <a:r>
              <a:rPr lang="en-US" sz="2400" dirty="0" err="1"/>
              <a:t>presure</a:t>
            </a:r>
            <a:r>
              <a:rPr lang="en-US" sz="2400" dirty="0"/>
              <a:t> while only few through turbocharging (</a:t>
            </a:r>
            <a:r>
              <a:rPr lang="en-US" sz="2400" dirty="0" err="1"/>
              <a:t>pressurised</a:t>
            </a:r>
            <a:r>
              <a:rPr lang="en-US" sz="2400" dirty="0"/>
              <a:t> oxygen intake)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3509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err="1" smtClean="0"/>
              <a:t>Univariate</a:t>
            </a:r>
            <a:r>
              <a:rPr lang="en-US" b="1" i="1" dirty="0" smtClean="0"/>
              <a:t> analysis </a:t>
            </a:r>
            <a:r>
              <a:rPr lang="en-US" dirty="0" err="1" smtClean="0"/>
              <a:t>carbody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587" y="1349375"/>
            <a:ext cx="6308205" cy="429736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58800" y="5305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This indicate that most cars has sedan body which are sold the most follow by hatchback body then wagon while only few are convertible and </a:t>
            </a:r>
            <a:r>
              <a:rPr lang="en-US" sz="2800" dirty="0" err="1"/>
              <a:t>hardto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76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err="1" smtClean="0"/>
              <a:t>Univariate</a:t>
            </a:r>
            <a:r>
              <a:rPr lang="en-US" b="1" i="1" dirty="0" smtClean="0"/>
              <a:t> analysis </a:t>
            </a:r>
            <a:r>
              <a:rPr lang="en-US" dirty="0" err="1" smtClean="0"/>
              <a:t>enginetype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74" y="1423987"/>
            <a:ext cx="5673725" cy="369780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5800" y="4886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ohc</a:t>
            </a:r>
            <a:r>
              <a:rPr lang="en-US" sz="2800" dirty="0"/>
              <a:t> Engine type seems to be most favored type. </a:t>
            </a:r>
            <a:r>
              <a:rPr lang="en-US" sz="2800" dirty="0" err="1"/>
              <a:t>ohcv</a:t>
            </a:r>
            <a:r>
              <a:rPr lang="en-US" sz="2800" dirty="0"/>
              <a:t> has the highest price range (While </a:t>
            </a:r>
            <a:r>
              <a:rPr lang="en-US" sz="2800" dirty="0" err="1"/>
              <a:t>dohcv</a:t>
            </a:r>
            <a:r>
              <a:rPr lang="en-US" sz="2800" dirty="0"/>
              <a:t> has only one row), </a:t>
            </a:r>
            <a:r>
              <a:rPr lang="en-US" sz="2800" dirty="0" err="1"/>
              <a:t>ohc</a:t>
            </a:r>
            <a:r>
              <a:rPr lang="en-US" sz="2800" dirty="0"/>
              <a:t> and </a:t>
            </a:r>
            <a:r>
              <a:rPr lang="en-US" sz="2800" dirty="0" err="1"/>
              <a:t>ohcf</a:t>
            </a:r>
            <a:r>
              <a:rPr lang="en-US" sz="2800" dirty="0"/>
              <a:t> have the low price range.</a:t>
            </a:r>
          </a:p>
        </p:txBody>
      </p:sp>
    </p:spTree>
    <p:extLst>
      <p:ext uri="{BB962C8B-B14F-4D97-AF65-F5344CB8AC3E}">
        <p14:creationId xmlns:p14="http://schemas.microsoft.com/office/powerpoint/2010/main" val="9893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err="1" smtClean="0"/>
              <a:t>Univariate</a:t>
            </a:r>
            <a:r>
              <a:rPr lang="en-US" b="1" i="1" dirty="0" smtClean="0"/>
              <a:t> analysis price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189" y="1690688"/>
            <a:ext cx="5800386" cy="397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6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522</Words>
  <Application>Microsoft Office PowerPoint</Application>
  <PresentationFormat>Widescreen</PresentationFormat>
  <Paragraphs>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Impact</vt:lpstr>
      <vt:lpstr>Office Theme</vt:lpstr>
      <vt:lpstr>PowerPoint Presentation</vt:lpstr>
      <vt:lpstr>UNIVARIATE ANALYSIS Univariate analysis for symboling</vt:lpstr>
      <vt:lpstr>Univariate analysis for drivewheel</vt:lpstr>
      <vt:lpstr>Univariate analysis of fueltype</vt:lpstr>
      <vt:lpstr>Univariate analysis enginesize</vt:lpstr>
      <vt:lpstr>Univariate analysis aspiration</vt:lpstr>
      <vt:lpstr>Univariate analysis carbody</vt:lpstr>
      <vt:lpstr>Univariate analysis enginetype</vt:lpstr>
      <vt:lpstr>Univariate analysis price</vt:lpstr>
      <vt:lpstr>Bivariate Analysis relationship between the fueltype and carprice</vt:lpstr>
      <vt:lpstr>relationship between car price and enginesize</vt:lpstr>
      <vt:lpstr>The relationship between carbody and the price</vt:lpstr>
      <vt:lpstr>Relationship between carbody, price and enginelocation</vt:lpstr>
      <vt:lpstr>Multivariate analysis </vt:lpstr>
      <vt:lpstr>Heatmap correlation 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PETER</dc:creator>
  <cp:lastModifiedBy>GABRIEL PETER</cp:lastModifiedBy>
  <cp:revision>10</cp:revision>
  <dcterms:created xsi:type="dcterms:W3CDTF">2022-10-19T20:20:17Z</dcterms:created>
  <dcterms:modified xsi:type="dcterms:W3CDTF">2022-10-20T14:24:15Z</dcterms:modified>
</cp:coreProperties>
</file>