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2" Type="http://schemas.openxmlformats.org/officeDocument/2006/relationships/font" Target="fonts/RobotoMono-regular.fntdata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18cee4d6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718cee4d69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18cee4d69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18cee4d69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18cee4d69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718cee4d69_4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18cee4d69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718cee4d69_4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18cee4d69_4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718cee4d69_4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18cee4d69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718cee4d69_4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18cee4d69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718cee4d69_4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18cee4d69_4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718cee4d69_4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26f7894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726f7894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26f7894b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26f7894b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726f7894b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726f7894b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18cee4d69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718cee4d69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7872e3ac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7872e3acf0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26f7894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26f7894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26f7894b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726f7894b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26f7894b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726f7894b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726f7894b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726f7894b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26f7894b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726f7894b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26f7894b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726f7894b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7734385a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7734385a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734385a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7734385a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734385a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7734385a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18cee4d69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718cee4d69_2_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7780864b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7780864b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85365677b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85365677b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18cee4d69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718cee4d69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18cee4d6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718cee4d69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18cee4d69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718cee4d69_4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18cee4d69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18cee4d69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18cee4d69_4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18cee4d69_4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18cee4d69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718cee4d69_4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hyperlink" Target="https://azure.microsoft.com/en-us/products/devops/server" TargetMode="External"/><Relationship Id="rId11" Type="http://schemas.openxmlformats.org/officeDocument/2006/relationships/hyperlink" Target="https://subversion.apache.org/" TargetMode="External"/><Relationship Id="rId22" Type="http://schemas.openxmlformats.org/officeDocument/2006/relationships/hyperlink" Target="https://cvs.nongnu.org/" TargetMode="External"/><Relationship Id="rId10" Type="http://schemas.openxmlformats.org/officeDocument/2006/relationships/hyperlink" Target="https://flywaydb.org/" TargetMode="External"/><Relationship Id="rId21" Type="http://schemas.openxmlformats.org/officeDocument/2006/relationships/hyperlink" Target="https://cvs.nongnu.org/" TargetMode="External"/><Relationship Id="rId13" Type="http://schemas.openxmlformats.org/officeDocument/2006/relationships/hyperlink" Target="https://git-scm.com/" TargetMode="External"/><Relationship Id="rId12" Type="http://schemas.openxmlformats.org/officeDocument/2006/relationships/hyperlink" Target="https://subversion.apache.org/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ewrelic.com/lp/developersignup-wglp" TargetMode="External"/><Relationship Id="rId4" Type="http://schemas.openxmlformats.org/officeDocument/2006/relationships/hyperlink" Target="https://newrelic.com/lp/developersignup-wglp" TargetMode="External"/><Relationship Id="rId9" Type="http://schemas.openxmlformats.org/officeDocument/2006/relationships/hyperlink" Target="https://flywaydb.org/" TargetMode="External"/><Relationship Id="rId15" Type="http://schemas.openxmlformats.org/officeDocument/2006/relationships/hyperlink" Target="https://www.ibm.com/products/rational-clearcase" TargetMode="External"/><Relationship Id="rId14" Type="http://schemas.openxmlformats.org/officeDocument/2006/relationships/hyperlink" Target="https://git-scm.com/" TargetMode="External"/><Relationship Id="rId17" Type="http://schemas.openxmlformats.org/officeDocument/2006/relationships/hyperlink" Target="https://unity.com/solutions/version-control" TargetMode="External"/><Relationship Id="rId16" Type="http://schemas.openxmlformats.org/officeDocument/2006/relationships/hyperlink" Target="https://www.ibm.com/products/rational-clearcase" TargetMode="External"/><Relationship Id="rId5" Type="http://schemas.openxmlformats.org/officeDocument/2006/relationships/hyperlink" Target="https://www.datadoghq.com/" TargetMode="External"/><Relationship Id="rId19" Type="http://schemas.openxmlformats.org/officeDocument/2006/relationships/hyperlink" Target="https://azure.microsoft.com/en-us/products/devops/server" TargetMode="External"/><Relationship Id="rId6" Type="http://schemas.openxmlformats.org/officeDocument/2006/relationships/hyperlink" Target="https://www.datadoghq.com/" TargetMode="External"/><Relationship Id="rId18" Type="http://schemas.openxmlformats.org/officeDocument/2006/relationships/hyperlink" Target="https://unity.com/solutions/version-control" TargetMode="External"/><Relationship Id="rId7" Type="http://schemas.openxmlformats.org/officeDocument/2006/relationships/hyperlink" Target="https://aws.amazon.com/codecommit/" TargetMode="External"/><Relationship Id="rId8" Type="http://schemas.openxmlformats.org/officeDocument/2006/relationships/hyperlink" Target="https://aws.amazon.com/codecommi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docker.com/desktop/setup/install/windows-install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gec-training/Devops/tree/main/jenkins-docker-installation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1457851"/>
            <a:ext cx="69708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 sz="4000"/>
              <a:t>Module 1 : </a:t>
            </a:r>
            <a:endParaRPr sz="4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 sz="4000"/>
              <a:t>Agile and DevOps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628650" y="256650"/>
            <a:ext cx="8101200" cy="4743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152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Some Best Version Control Tools</a:t>
            </a:r>
            <a:endParaRPr b="1" sz="18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t/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1.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 Relic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Best version control tool for version analysis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2.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Datadog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6"/>
              </a:rPr>
              <a:t>Best for infrastructure and container monitoring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3.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AWS CodeCommit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8"/>
              </a:rPr>
              <a:t>Best for collaborating on code and customizing user-specific access to your repositories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4.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Flyway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10"/>
              </a:rPr>
              <a:t>Best tool for versioning your database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5.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Subversion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12"/>
              </a:rPr>
              <a:t>Best centralized version control system for file locking and merge tracking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6.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14"/>
              </a:rPr>
              <a:t>Best free and open-source version control system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7.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Rational ClearCase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16"/>
              </a:rPr>
              <a:t>Best for meeting compliance requirements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8.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Unity Version Control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18"/>
              </a:rPr>
              <a:t>Best source control system for managing game development projects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9.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Azure DevOps Server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20"/>
              </a:rPr>
              <a:t>Best tool for fostering collaboration among developers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None/>
            </a:pP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10. </a:t>
            </a:r>
            <a:r>
              <a:rPr lang="en-GB" sz="1200" u="sng">
                <a:solidFill>
                  <a:srgbClr val="7D39FF"/>
                </a:solidFill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  <a:hlinkClick r:id="rId2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CVS</a:t>
            </a:r>
            <a:r>
              <a:rPr lang="en-GB" sz="135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highlight>
                  <a:srgbClr val="F7F9FB"/>
                </a:highlight>
                <a:latin typeface="Trebuchet MS"/>
                <a:ea typeface="Trebuchet MS"/>
                <a:cs typeface="Trebuchet MS"/>
                <a:sym typeface="Trebuchet MS"/>
              </a:rPr>
              <a:t>— </a:t>
            </a:r>
            <a:r>
              <a:rPr lang="en-GB" sz="1200">
                <a:highlight>
                  <a:srgbClr val="F7F9FB"/>
                </a:highlight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r:id="rId22"/>
              </a:rPr>
              <a:t>Best for keeping a record of the history of sources files and documents</a:t>
            </a:r>
            <a:endParaRPr sz="1200">
              <a:highlight>
                <a:srgbClr val="F7F9FB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628650" y="913725"/>
            <a:ext cx="8173200" cy="3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1. Version Control Repositories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These are used to manage changes to code over time.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a. Git Repository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Most popular type of version control.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Supports distributed development.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Used by platforms like GitHub, GitLab, Bitbucket.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b. Subversion (SVN) Repository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Centralized version control system.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Less common today but still used in legacy systems.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c. Mercurial Repository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Another distributed version control system like Git.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Easier to learn but less popular than Git.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5"/>
          <p:cNvSpPr txBox="1"/>
          <p:nvPr>
            <p:ph type="title"/>
          </p:nvPr>
        </p:nvSpPr>
        <p:spPr>
          <a:xfrm>
            <a:off x="628650" y="273844"/>
            <a:ext cx="7886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None/>
            </a:pPr>
            <a:r>
              <a:rPr b="1" lang="en-GB" sz="1800">
                <a:solidFill>
                  <a:srgbClr val="C00000"/>
                </a:solidFill>
              </a:rPr>
              <a:t>Different Type of </a:t>
            </a:r>
            <a:r>
              <a:rPr b="1" lang="en-GB" sz="1800">
                <a:solidFill>
                  <a:srgbClr val="C00000"/>
                </a:solidFill>
              </a:rPr>
              <a:t>Repository</a:t>
            </a:r>
            <a:endParaRPr b="1" sz="18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628650" y="513325"/>
            <a:ext cx="81732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2. Code Hosting Repositories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These platforms host version control repositories and offer collaboration tools.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a. GitHub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Most popular platform.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Supports Git, issues, CI/CD, wikis, etc.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b. GitLab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Offers Git hosting with built-in CI/CD.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Can be self-hosted.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c. Bitbucket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Popular with enterprise teams.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Integrates with Atlassian tools (Jira, Trello).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idx="1" type="body"/>
          </p:nvPr>
        </p:nvSpPr>
        <p:spPr>
          <a:xfrm>
            <a:off x="628650" y="51325"/>
            <a:ext cx="8255400" cy="4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3. Artifact Repositories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Used to store compiled binaries, libraries, or packages.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a. Maven Repository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For Java dependencies (e.g., Maven Central).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b. NuGet Repository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For .NET packages.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c. PyPI (Python Package Index)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For Python packages.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d. npm Registry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For Node.js (JavaScript) packages.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e. Docker Registry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For Docker images (e.g., Docker Hub, Amazon ECR).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f. JFrog Artifactory / Nexus Repository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Universal artifact repositories that support multiple languages.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8"/>
          <p:cNvSpPr txBox="1"/>
          <p:nvPr>
            <p:ph idx="1" type="body"/>
          </p:nvPr>
        </p:nvSpPr>
        <p:spPr>
          <a:xfrm>
            <a:off x="628650" y="513325"/>
            <a:ext cx="81732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 4. Package Repositories (OS-level)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Used by operating systems to manage software installations.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a. APT (Debian/Ubuntu)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Advanced Package Tool (e.g.,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apt-get install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).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b. YUM/DNF (Red Hat/CentOS/Fedora)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Package managers for RPM-based systems.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latin typeface="Arial"/>
                <a:ea typeface="Arial"/>
                <a:cs typeface="Arial"/>
                <a:sym typeface="Arial"/>
              </a:rPr>
              <a:t>c. Homebrew (macOS)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For installing Unix tools on macOS.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9"/>
          <p:cNvSpPr txBox="1"/>
          <p:nvPr>
            <p:ph idx="1" type="body"/>
          </p:nvPr>
        </p:nvSpPr>
        <p:spPr>
          <a:xfrm>
            <a:off x="628650" y="513325"/>
            <a:ext cx="81732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9"/>
          <p:cNvSpPr txBox="1"/>
          <p:nvPr/>
        </p:nvSpPr>
        <p:spPr>
          <a:xfrm>
            <a:off x="352475" y="646775"/>
            <a:ext cx="8603400" cy="27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5. Data Repositories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For storing and sharing datasets or research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Examples: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Kaggle Datasets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Zenodo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Figshare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Dataverse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idx="1" type="body"/>
          </p:nvPr>
        </p:nvSpPr>
        <p:spPr>
          <a:xfrm>
            <a:off x="628650" y="513325"/>
            <a:ext cx="81732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latin typeface="Arial"/>
                <a:ea typeface="Arial"/>
                <a:cs typeface="Arial"/>
                <a:sym typeface="Arial"/>
              </a:rPr>
              <a:t> 6. Backup or Mirror Repositories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Mirrors of other repositories for redundancy or read-only access.</a:t>
            </a:r>
            <a:br>
              <a:rPr lang="en-GB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Examples: Git mirrors on GitHub or GitLab.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None/>
            </a:pPr>
            <a:r>
              <a:rPr b="1" lang="en-GB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GitFlow</a:t>
            </a:r>
            <a:endParaRPr b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625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/>
              <a:t>What is GitFlow?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Gitflow is a Git branching model designed to manage the development and release process of software projects. It was popularized by Vincent Driessen and uses a defined set of branches with specific roles and interactions to facilitate parallel development, controlled releases, and hotfixes.</a:t>
            </a:r>
            <a:endParaRPr sz="13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35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Branches:</a:t>
            </a:r>
            <a:endParaRPr b="1" sz="13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None/>
            </a:pP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(or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b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branch represents the official release history. Commits on this branch should always be stable and production-ready.</a:t>
            </a:r>
            <a:endParaRPr sz="1200">
              <a:solidFill>
                <a:srgbClr val="545D7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None/>
            </a:pP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branch serves as the integration branch for all new features. All feature branches are typically branched off </a:t>
            </a:r>
            <a:r>
              <a:rPr lang="en-GB" sz="120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merged back into it.</a:t>
            </a:r>
            <a:endParaRPr sz="1200">
              <a:solidFill>
                <a:srgbClr val="545D7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None/>
            </a:pP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feature/*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branches are created for developing new features or significant changes. They are branched from </a:t>
            </a:r>
            <a:r>
              <a:rPr lang="en-GB" sz="120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merged back into </a:t>
            </a:r>
            <a:r>
              <a:rPr lang="en-GB" sz="120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upon completion.</a:t>
            </a:r>
            <a:endParaRPr sz="1200">
              <a:solidFill>
                <a:srgbClr val="545D7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None/>
            </a:pP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release/*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branches are created from </a:t>
            </a:r>
            <a:r>
              <a:rPr lang="en-GB" sz="120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when a new release is being prepared. They are used for final testing, bug fixes specific to the release, and versioning. Once stable, they are merged into both </a:t>
            </a:r>
            <a:r>
              <a:rPr lang="en-GB" sz="120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20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545D7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None/>
            </a:pP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hotfix/*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These branches are created directly from </a:t>
            </a:r>
            <a:r>
              <a:rPr lang="en-GB" sz="120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address critical bugs in a production release. Once the fix is implemented and tested, they are merged into both </a:t>
            </a:r>
            <a:r>
              <a:rPr lang="en-GB" sz="120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20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545D7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545D7E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83425" y="-516875"/>
            <a:ext cx="11227100" cy="63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/>
          <p:nvPr>
            <p:ph idx="1" type="body"/>
          </p:nvPr>
        </p:nvSpPr>
        <p:spPr>
          <a:xfrm>
            <a:off x="628650" y="87375"/>
            <a:ext cx="8278200" cy="5056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Git Commands:</a:t>
            </a:r>
            <a:endParaRPr b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Initialize a local Git repository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clone ssh://git@github.com/[username]/[repository-name].git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 local copy of a remote repository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Check status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628650" y="273845"/>
            <a:ext cx="7886700" cy="670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Agile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DevOps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GB"/>
              <a:t>DevOps Role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628650" y="513325"/>
            <a:ext cx="81732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User Info Config: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Configuring user information used across all local repositories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SET NAME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git config --global user.name “[firstname lastname]” 		set a name that is identifiable for credit when review version history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SET EMAIL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git config --global user.email “[valid-email]” 		set an email address that will be associated with each history marker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SET COMMAND LINE COLORING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git config --global color.ui auto 	set automatic command line coloring for Git for easy reviewing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add [file-name.txt]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Add a file to the staging area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add -A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Add all new and changed files to the staging area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commit -m "[commit message]"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Commit changes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rm -r [file-name.txt]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Remove a file (or folder)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remote -v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View the remote repository of the currently working file or directory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6"/>
          <p:cNvSpPr txBox="1"/>
          <p:nvPr>
            <p:ph idx="1" type="body"/>
          </p:nvPr>
        </p:nvSpPr>
        <p:spPr>
          <a:xfrm>
            <a:off x="628650" y="51225"/>
            <a:ext cx="8115600" cy="4989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 branches (the asterisk denotes the current branch)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branch -a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List all branches (local and remote)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branch [branch name]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 new branch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branch -d [branch name]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Delete a branch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push origin --delete [branch name]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Delete a remote branch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checkout -b [branch name]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a new branch and switch to it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checkout -b [branch name] origin/[branch name]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Clone a remote branch and switch to it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idx="1" type="body"/>
          </p:nvPr>
        </p:nvSpPr>
        <p:spPr>
          <a:xfrm>
            <a:off x="577500" y="60300"/>
            <a:ext cx="8320500" cy="5143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branch -m [old branch name] [new branch name]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Rename a local branch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checkout [branch name]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Switch to a branch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checkout -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Switch to the branch last checked out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checkout -- [file-name.txt]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Discard changes to a file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merge [branch name]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Merge a branch into the active branch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merge [source branch] [target branch]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8"/>
          <p:cNvSpPr txBox="1"/>
          <p:nvPr>
            <p:ph idx="1" type="body"/>
          </p:nvPr>
        </p:nvSpPr>
        <p:spPr>
          <a:xfrm>
            <a:off x="628650" y="177775"/>
            <a:ext cx="7880700" cy="486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Merge a branch into a target branch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stash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Stash changes in a dirty working directory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stash clear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Remove all stashed entries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rPr lang="en-GB" sz="1000">
                <a:solidFill>
                  <a:srgbClr val="1F232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git stash pop</a:t>
            </a:r>
            <a:endParaRPr sz="1000">
              <a:solidFill>
                <a:srgbClr val="1F232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Apply latest stash to working directory</a:t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push origin [branch name]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Push a branch to your remote repository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push -u origin [branch name]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Push changes to remote repository (and remember the branch)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push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Push changes to remote repository (remembered branch)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push origin --delete [branch name]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Delete a remote branch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/>
          <p:nvPr>
            <p:ph idx="1" type="body"/>
          </p:nvPr>
        </p:nvSpPr>
        <p:spPr>
          <a:xfrm>
            <a:off x="628650" y="711101"/>
            <a:ext cx="7886700" cy="3921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pull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Update local repository to the newest commit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pull origin [branch name]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log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View changes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log --summary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View changes (detailed)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log --oneline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View changes (briefly)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1F232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git diff [source branch] [target branch]</a:t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Preview changes before merging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F232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0"/>
          <p:cNvSpPr txBox="1"/>
          <p:nvPr>
            <p:ph idx="1" type="body"/>
          </p:nvPr>
        </p:nvSpPr>
        <p:spPr>
          <a:xfrm>
            <a:off x="628650" y="87375"/>
            <a:ext cx="7998000" cy="4971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0" rtl="0" algn="l">
              <a:lnSpc>
                <a:spcPct val="14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Workflow Overview:</a:t>
            </a:r>
            <a:endParaRPr sz="13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b="1"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Start a new feature: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Create a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branch from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b="1"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 the feature: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Work on the feature within its dedicated branch.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b="1"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Integrate the feature: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Merge the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branch back into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b="1"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Prepare a release: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Create a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release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branch from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b="1"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Finalize the release: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Perform testing and bug fixes on the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release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branch.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b="1"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Release: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Merge the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release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branch into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b="1"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Hotfix: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If a critical bug is found in production, create a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hotfix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branch from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fix the bug, and merge it back into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GB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develop</a:t>
            </a: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Advantages:</a:t>
            </a:r>
            <a:endParaRPr sz="13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Provides a structured and predictable release cycle.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Facilitates parallel development by isolating feature work.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Clearly separates development from releases and hotfixes.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t/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Disadvantages:</a:t>
            </a:r>
            <a:endParaRPr sz="13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 be more complex than simpler models like GitHub Flow, especially for smaller teams or projects aiming for continuous delivery.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33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●"/>
            </a:pPr>
            <a:r>
              <a:rPr lang="en-GB" sz="120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Requires strict adherence to the branching pattern to be effective.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1"/>
          <p:cNvSpPr txBox="1"/>
          <p:nvPr>
            <p:ph idx="1" type="body"/>
          </p:nvPr>
        </p:nvSpPr>
        <p:spPr>
          <a:xfrm>
            <a:off x="628650" y="87375"/>
            <a:ext cx="7998000" cy="49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ctr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3200400" rtl="0" algn="l">
              <a:lnSpc>
                <a:spcPct val="1375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45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Jenkins</a:t>
            </a:r>
            <a:endParaRPr sz="245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51"/>
          <p:cNvSpPr txBox="1"/>
          <p:nvPr/>
        </p:nvSpPr>
        <p:spPr>
          <a:xfrm>
            <a:off x="5548400" y="723025"/>
            <a:ext cx="3608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51" title="jenkins_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50" y="614363"/>
            <a:ext cx="643890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2"/>
          <p:cNvSpPr txBox="1"/>
          <p:nvPr>
            <p:ph idx="1" type="body"/>
          </p:nvPr>
        </p:nvSpPr>
        <p:spPr>
          <a:xfrm>
            <a:off x="628650" y="81727"/>
            <a:ext cx="7886700" cy="455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00000"/>
                </a:solidFill>
              </a:rPr>
              <a:t>Jenkins:</a:t>
            </a:r>
            <a:r>
              <a:rPr lang="en-GB">
                <a:solidFill>
                  <a:srgbClr val="001D35"/>
                </a:solidFill>
              </a:rPr>
              <a:t> </a:t>
            </a:r>
            <a:endParaRPr sz="1300">
              <a:solidFill>
                <a:srgbClr val="001D3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C1A"/>
              </a:buClr>
              <a:buSzPts val="1300"/>
              <a:buFont typeface="Roboto"/>
              <a:buChar char="•"/>
            </a:pPr>
            <a:r>
              <a:rPr lang="en-GB" sz="1300">
                <a:solidFill>
                  <a:srgbClr val="000C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Jenkins is a self-contained, open source automation server which can be used to automate all sorts of tasks related to building, testing, and delivering or deploying software.</a:t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C1A"/>
              </a:buClr>
              <a:buSzPts val="1300"/>
              <a:buFont typeface="Roboto"/>
              <a:buChar char="•"/>
            </a:pPr>
            <a:r>
              <a:rPr lang="en-GB" sz="1300">
                <a:solidFill>
                  <a:srgbClr val="000C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Jenkins can be installed through native system packages, Docker, or even run standalone by any machine with a Java Runtime Environment (JRE) installed.</a:t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1D35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3"/>
          <p:cNvSpPr txBox="1"/>
          <p:nvPr>
            <p:ph idx="1" type="body"/>
          </p:nvPr>
        </p:nvSpPr>
        <p:spPr>
          <a:xfrm>
            <a:off x="628650" y="81727"/>
            <a:ext cx="7886700" cy="455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00000"/>
                </a:solidFill>
              </a:rPr>
              <a:t>Docker </a:t>
            </a:r>
            <a:r>
              <a:rPr lang="en-GB">
                <a:solidFill>
                  <a:srgbClr val="C00000"/>
                </a:solidFill>
              </a:rPr>
              <a:t>Installation:</a:t>
            </a:r>
            <a:r>
              <a:rPr lang="en-GB">
                <a:solidFill>
                  <a:srgbClr val="001D35"/>
                </a:solidFill>
              </a:rPr>
              <a:t> </a:t>
            </a:r>
            <a:endParaRPr sz="1300">
              <a:solidFill>
                <a:srgbClr val="001D3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C1A"/>
              </a:buClr>
              <a:buSzPts val="1300"/>
              <a:buFont typeface="Roboto"/>
              <a:buChar char="•"/>
            </a:pPr>
            <a:r>
              <a:rPr lang="en-GB" sz="1300">
                <a:solidFill>
                  <a:srgbClr val="000C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Install Docker [ </a:t>
            </a:r>
            <a:r>
              <a:rPr lang="en-GB" sz="13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https://docs.docker.com/desktop/setup/install/windows-install/</a:t>
            </a:r>
            <a:r>
              <a:rPr lang="en-GB" sz="1300">
                <a:solidFill>
                  <a:srgbClr val="000C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300">
                <a:solidFill>
                  <a:srgbClr val="000C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C1A"/>
              </a:buClr>
              <a:buSzPts val="1300"/>
              <a:buFont typeface="Roboto"/>
              <a:buChar char="•"/>
            </a:pPr>
            <a:r>
              <a:rPr lang="en-GB" sz="1300">
                <a:solidFill>
                  <a:srgbClr val="000C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wsl.exe --install</a:t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1D35"/>
              </a:solidFill>
            </a:endParaRPr>
          </a:p>
        </p:txBody>
      </p:sp>
      <p:pic>
        <p:nvPicPr>
          <p:cNvPr id="280" name="Google Shape;28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025" y="1620725"/>
            <a:ext cx="6262702" cy="352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628650" y="1180376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GB"/>
              <a:t>DevOps</a:t>
            </a:r>
            <a:r>
              <a:rPr lang="en-GB"/>
              <a:t> is a cultural and technical movement that breaks down silos between development and operations. It aims to enable faster, more reliable software delivery.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GB"/>
              <a:t>Goals: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Improve deployment frequency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Achieve faster time to market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Lower failure rates of new releases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Shorten lead time between fixes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628650" y="273844"/>
            <a:ext cx="7886700" cy="332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None/>
            </a:pPr>
            <a:r>
              <a:rPr b="1" lang="en-GB" sz="1800">
                <a:solidFill>
                  <a:srgbClr val="C00000"/>
                </a:solidFill>
              </a:rPr>
              <a:t>DevOps</a:t>
            </a:r>
            <a:endParaRPr b="1" sz="18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4"/>
          <p:cNvSpPr txBox="1"/>
          <p:nvPr>
            <p:ph idx="1" type="body"/>
          </p:nvPr>
        </p:nvSpPr>
        <p:spPr>
          <a:xfrm>
            <a:off x="628650" y="81727"/>
            <a:ext cx="7886700" cy="455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1D3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1D35"/>
              </a:solidFill>
            </a:endParaRPr>
          </a:p>
        </p:txBody>
      </p:sp>
      <p:pic>
        <p:nvPicPr>
          <p:cNvPr id="286" name="Google Shape;28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50" y="674750"/>
            <a:ext cx="8775450" cy="446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5"/>
          <p:cNvSpPr txBox="1"/>
          <p:nvPr>
            <p:ph idx="1" type="body"/>
          </p:nvPr>
        </p:nvSpPr>
        <p:spPr>
          <a:xfrm>
            <a:off x="628650" y="81727"/>
            <a:ext cx="7886700" cy="455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C00000"/>
                </a:solidFill>
              </a:rPr>
              <a:t>Jenkins </a:t>
            </a:r>
            <a:r>
              <a:rPr lang="en-GB">
                <a:solidFill>
                  <a:srgbClr val="C00000"/>
                </a:solidFill>
              </a:rPr>
              <a:t>Installation:</a:t>
            </a:r>
            <a:r>
              <a:rPr lang="en-GB">
                <a:solidFill>
                  <a:srgbClr val="001D35"/>
                </a:solidFill>
              </a:rPr>
              <a:t> </a:t>
            </a:r>
            <a:endParaRPr sz="1300">
              <a:solidFill>
                <a:srgbClr val="001D3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C1A"/>
              </a:buClr>
              <a:buSzPts val="1300"/>
              <a:buFont typeface="Roboto"/>
              <a:buChar char="•"/>
            </a:pPr>
            <a:r>
              <a:rPr lang="en-GB" sz="1300">
                <a:solidFill>
                  <a:srgbClr val="000C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Follow</a:t>
            </a:r>
            <a:r>
              <a:rPr lang="en-GB" sz="1300">
                <a:solidFill>
                  <a:srgbClr val="000C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steps from </a:t>
            </a:r>
            <a:r>
              <a:rPr lang="en-GB" sz="13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https://github.com/gec-training/Devops/tree/main/jenkins-docker-installation</a:t>
            </a:r>
            <a:r>
              <a:rPr lang="en-GB" sz="1300">
                <a:solidFill>
                  <a:srgbClr val="000C1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C1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1D35"/>
              </a:solidFill>
            </a:endParaRPr>
          </a:p>
        </p:txBody>
      </p:sp>
      <p:pic>
        <p:nvPicPr>
          <p:cNvPr id="292" name="Google Shape;29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" y="1153700"/>
            <a:ext cx="8515348" cy="398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628650" y="273844"/>
            <a:ext cx="7886700" cy="332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None/>
            </a:pPr>
            <a:r>
              <a:rPr b="1" lang="en-GB" sz="1800">
                <a:solidFill>
                  <a:srgbClr val="C00000"/>
                </a:solidFill>
              </a:rPr>
              <a:t>Core DevOps Principles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628650" y="742588"/>
            <a:ext cx="6805819" cy="23544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Automation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build, test, and deployment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Integration / Delivery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Infrastructure as Code (IaC)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Monitoring &amp; Feedback Loops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Collaboration and Shared Responsibility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Shift-Left Testing and Security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ctrTitle"/>
          </p:nvPr>
        </p:nvSpPr>
        <p:spPr>
          <a:xfrm>
            <a:off x="1143000" y="1468102"/>
            <a:ext cx="71148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/>
              <a:t>Module 2 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GB" sz="4000"/>
              <a:t>Repository Management, Git workflow and Github</a:t>
            </a:r>
            <a:endParaRPr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628650" y="118037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6144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b="1" lang="en-GB"/>
              <a:t>Repository is a central location </a:t>
            </a:r>
            <a:r>
              <a:rPr lang="en-GB" sz="1800"/>
              <a:t>which contains all your codes, Readme, all files, each files revision history. </a:t>
            </a:r>
            <a:r>
              <a:rPr lang="en-GB" sz="1800"/>
              <a:t>a cultural and technical movement that breaks down silos between development and operations. It aims to enable faster, more reliable software delivery.</a:t>
            </a:r>
            <a:endParaRPr sz="18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692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Version Control tool.</a:t>
            </a:r>
            <a:endParaRPr/>
          </a:p>
          <a:p>
            <a:pPr indent="-1692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Team can collaborate with each other.</a:t>
            </a:r>
            <a:endParaRPr/>
          </a:p>
          <a:p>
            <a:pPr indent="-1692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Achieve quick development, ship, maintain, monitor the code.</a:t>
            </a:r>
            <a:endParaRPr/>
          </a:p>
          <a:p>
            <a:pPr indent="-14573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77777"/>
              <a:buChar char="•"/>
            </a:pPr>
            <a:r>
              <a:rPr lang="en-GB"/>
              <a:t>Central vs distributed repository</a:t>
            </a:r>
            <a:endParaRPr/>
          </a:p>
          <a:p>
            <a:pPr indent="-14573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77777"/>
              <a:buChar char="•"/>
            </a:pPr>
            <a:r>
              <a:rPr lang="en-GB"/>
              <a:t>Allow</a:t>
            </a:r>
            <a:r>
              <a:rPr lang="en-GB"/>
              <a:t> rollback</a:t>
            </a:r>
            <a:endParaRPr/>
          </a:p>
          <a:p>
            <a:pPr indent="-14573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77777"/>
              <a:buChar char="•"/>
            </a:pPr>
            <a:r>
              <a:rPr lang="en-GB"/>
              <a:t>Enable working offline</a:t>
            </a:r>
            <a:endParaRPr/>
          </a:p>
          <a:p>
            <a:pPr indent="-14573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77777"/>
              <a:buChar char="•"/>
            </a:pPr>
            <a:r>
              <a:rPr lang="en-GB"/>
              <a:t>Private vs Public</a:t>
            </a:r>
            <a:endParaRPr/>
          </a:p>
          <a:p>
            <a:pPr indent="-145732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77777"/>
              <a:buChar char="•"/>
            </a:pPr>
            <a:r>
              <a:rPr lang="en-GB"/>
              <a:t>Local vs Remote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 txBox="1"/>
          <p:nvPr>
            <p:ph type="title"/>
          </p:nvPr>
        </p:nvSpPr>
        <p:spPr>
          <a:xfrm>
            <a:off x="628650" y="273844"/>
            <a:ext cx="7886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alibri"/>
              <a:buNone/>
            </a:pPr>
            <a:r>
              <a:rPr b="1" lang="en-GB" sz="1800">
                <a:solidFill>
                  <a:srgbClr val="C00000"/>
                </a:solidFill>
              </a:rPr>
              <a:t>Repository</a:t>
            </a:r>
            <a:endParaRPr b="1" sz="18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929" y="0"/>
            <a:ext cx="709014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275" y="256675"/>
            <a:ext cx="6529476" cy="552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idx="1" type="body"/>
          </p:nvPr>
        </p:nvSpPr>
        <p:spPr>
          <a:xfrm>
            <a:off x="628650" y="118037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51447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Repository Terminology</a:t>
            </a:r>
            <a:endParaRPr b="1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165" lvl="0" marL="457200" rtl="0" algn="l">
              <a:spcBef>
                <a:spcPts val="80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Branch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Clone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Fork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Merge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Pull request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Remote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Upstream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Commit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Push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Rebase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66666"/>
              <a:buChar char="•"/>
            </a:pPr>
            <a:r>
              <a:rPr lang="en-GB"/>
              <a:t>s</a:t>
            </a:r>
            <a:r>
              <a:rPr lang="en-GB"/>
              <a:t>tash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 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