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18cee4d6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18cee4d6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18cee4d69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18cee4d69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18cee4d6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718cee4d69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18cee4d69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18cee4d69_4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18cee4d69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718cee4d69_4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18cee4d69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718cee4d69_4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18cee4d69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718cee4d69_4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18cee4d69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718cee4d69_4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26f7894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26f7894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26f7894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26f7894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26f7894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26f7894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8cee4d6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718cee4d69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872e3ac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7872e3acf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26f7894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26f7894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26f7894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26f7894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26f7894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26f7894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26f7894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26f7894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26f7894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26f7894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26f7894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26f7894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8cee4d6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18cee4d69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18cee4d6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718cee4d69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18cee4d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718cee4d6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18cee4d6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18cee4d69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18cee4d6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18cee4d6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18cee4d69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18cee4d69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18cee4d6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718cee4d69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azure.microsoft.com/en-us/products/devops/server" TargetMode="External"/><Relationship Id="rId11" Type="http://schemas.openxmlformats.org/officeDocument/2006/relationships/hyperlink" Target="https://subversion.apache.org/" TargetMode="External"/><Relationship Id="rId22" Type="http://schemas.openxmlformats.org/officeDocument/2006/relationships/hyperlink" Target="https://cvs.nongnu.org/" TargetMode="External"/><Relationship Id="rId10" Type="http://schemas.openxmlformats.org/officeDocument/2006/relationships/hyperlink" Target="https://flywaydb.org/" TargetMode="External"/><Relationship Id="rId21" Type="http://schemas.openxmlformats.org/officeDocument/2006/relationships/hyperlink" Target="https://cvs.nongnu.org/" TargetMode="External"/><Relationship Id="rId13" Type="http://schemas.openxmlformats.org/officeDocument/2006/relationships/hyperlink" Target="https://git-scm.com/" TargetMode="External"/><Relationship Id="rId12" Type="http://schemas.openxmlformats.org/officeDocument/2006/relationships/hyperlink" Target="https://subversion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ewrelic.com/lp/developersignup-wglp" TargetMode="External"/><Relationship Id="rId4" Type="http://schemas.openxmlformats.org/officeDocument/2006/relationships/hyperlink" Target="https://newrelic.com/lp/developersignup-wglp" TargetMode="External"/><Relationship Id="rId9" Type="http://schemas.openxmlformats.org/officeDocument/2006/relationships/hyperlink" Target="https://flywaydb.org/" TargetMode="External"/><Relationship Id="rId15" Type="http://schemas.openxmlformats.org/officeDocument/2006/relationships/hyperlink" Target="https://www.ibm.com/products/rational-clearcase" TargetMode="External"/><Relationship Id="rId14" Type="http://schemas.openxmlformats.org/officeDocument/2006/relationships/hyperlink" Target="https://git-scm.com/" TargetMode="External"/><Relationship Id="rId17" Type="http://schemas.openxmlformats.org/officeDocument/2006/relationships/hyperlink" Target="https://unity.com/solutions/version-control" TargetMode="External"/><Relationship Id="rId16" Type="http://schemas.openxmlformats.org/officeDocument/2006/relationships/hyperlink" Target="https://www.ibm.com/products/rational-clearcase" TargetMode="External"/><Relationship Id="rId5" Type="http://schemas.openxmlformats.org/officeDocument/2006/relationships/hyperlink" Target="https://www.datadoghq.com/" TargetMode="External"/><Relationship Id="rId19" Type="http://schemas.openxmlformats.org/officeDocument/2006/relationships/hyperlink" Target="https://azure.microsoft.com/en-us/products/devops/server" TargetMode="External"/><Relationship Id="rId6" Type="http://schemas.openxmlformats.org/officeDocument/2006/relationships/hyperlink" Target="https://www.datadoghq.com/" TargetMode="External"/><Relationship Id="rId18" Type="http://schemas.openxmlformats.org/officeDocument/2006/relationships/hyperlink" Target="https://unity.com/solutions/version-control" TargetMode="External"/><Relationship Id="rId7" Type="http://schemas.openxmlformats.org/officeDocument/2006/relationships/hyperlink" Target="https://aws.amazon.com/codecommit/" TargetMode="External"/><Relationship Id="rId8" Type="http://schemas.openxmlformats.org/officeDocument/2006/relationships/hyperlink" Target="https://aws.amazon.com/codecommi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1457851"/>
            <a:ext cx="69708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4000"/>
              <a:t>Module 1 : </a:t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4000"/>
              <a:t>Agile and DevOps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28650" y="256650"/>
            <a:ext cx="8101200" cy="47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Some Best Version Control Tools</a:t>
            </a:r>
            <a:endParaRPr b="1" sz="18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t/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 Relic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Best version control tool for version analysis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Datadog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Best for infrastructure and container monitoring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3.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 CodeCommit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Best for collaborating on code and customizing user-specific access to your repositories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4.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Best tool for versioning your database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Subversion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Best centralized version control system for file locking and merge tracking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6.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Best free and open-source version control system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7.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Rational ClearCase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6"/>
              </a:rPr>
              <a:t>Best for meeting compliance requirements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8.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Unity Version Control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8"/>
              </a:rPr>
              <a:t>Best source control system for managing game development projects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9.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DevOps Server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0"/>
              </a:rPr>
              <a:t>Best tool for fostering collaboration among developers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10.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CVS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2"/>
              </a:rPr>
              <a:t>Best for keeping a record of the history of sources files and documents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628650" y="913725"/>
            <a:ext cx="81732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1. Version Control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These are used to manage changes to code over time.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Git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Most popular type of version control.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Supports distributed development.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Used by platforms like GitHub, GitLab, Bitbucket.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Subversion (SVN)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Centralized version control system.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Less common today but still used in legacy systems.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Mercurial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Another distributed version control system like Git.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Easier to learn but less popular than Git.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>
            <p:ph type="title"/>
          </p:nvPr>
        </p:nvSpPr>
        <p:spPr>
          <a:xfrm>
            <a:off x="628650" y="273844"/>
            <a:ext cx="7886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Different Type of </a:t>
            </a:r>
            <a:r>
              <a:rPr b="1" lang="en-GB" sz="1800">
                <a:solidFill>
                  <a:srgbClr val="C00000"/>
                </a:solidFill>
              </a:rPr>
              <a:t>Repository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2. Code Hosting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These platforms host version control repositories and offer collaboration tools.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GitHub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Most popular platform.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Supports Git, issues, CI/CD, wikis, etc.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GitLab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Offers Git hosting with built-in CI/CD.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Can be self-hosted.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Bitbucket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Popular with enterprise teams.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Integrates with Atlassian tools (Jira, Trello).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628650" y="51325"/>
            <a:ext cx="82554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3. Artifact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Used to store compiled binaries, libraries, or packages.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Maven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Java dependencies (e.g., Maven Central).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NuGet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.NET packages.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PyPI (Python Package Index)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Python packages.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d. npm Registry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Node.js (JavaScript) packages.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e. Docker Registry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Docker images (e.g., Docker Hub, Amazon ECR).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f. JFrog Artifactory / Nexus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Universal artifact repositories that support multiple languages.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 4. Package Repositories (OS-level)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Used by operating systems to manage software installations.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APT (Debian/Ubuntu)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Advanced Package Tool (e.g.,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apt-get install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YUM/DNF (Red Hat/CentOS/Fedora)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Package managers for RPM-based systems.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Homebrew (macOS)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installing Unix tools on macOS.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9"/>
          <p:cNvSpPr txBox="1"/>
          <p:nvPr/>
        </p:nvSpPr>
        <p:spPr>
          <a:xfrm>
            <a:off x="352475" y="646775"/>
            <a:ext cx="86034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5. Data Repositories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For storing and sharing datasets or research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Examples: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Kaggle Datasets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Zenodo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Figshare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Dataverse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628650" y="513325"/>
            <a:ext cx="81732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 6. Backup or Mirror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Mirrors of other repositories for redundancy or read-only access.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Examples: Git mirrors on GitHub or GitLab.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GitFlow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What is GitFlow?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Gitflow is a Git branching model designed to manage the development and release process of software projects. It was popularized by Vincent Driessen and uses a defined set of branches with specific roles and interactions to facilitate parallel development, controlled releases, and hotfixes.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Branches:</a:t>
            </a:r>
            <a:endParaRPr b="1"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branch represents the official release history. Commits on this branch should always be stable and production-ready.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branch serves as the integration branch for all new features. All feature branches are typically branched off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merged back into it.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feature/*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branches are created for developing new features or significant changes. They are branched from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merged back into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upon completion.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release/*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branches are created from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when a new release is being prepared. They are used for final testing, bug fixes specific to the release, and versioning. Once stable, they are merged into both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hotfix/*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branches are created directly from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address critical bugs in a production release. Once the fix is implemented and tested, they are merged into both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3425" y="-516875"/>
            <a:ext cx="11227100" cy="6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628650" y="87375"/>
            <a:ext cx="8278200" cy="50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Git Commands: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Initialize a local Git repository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clone ssh://git@github.com/[username]/[repository-name].git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local copy of a remote repository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status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5"/>
            <a:ext cx="7886700" cy="67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Agile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DevOps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DevOps Role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Info Config: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Configuring user information used across all local repositories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SET NAME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git config --global user.name “[firstname lastname]” 		set a name that is identifiable for credit when review version history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SET EMAIL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git config --global user.email “[valid-email]” 		set an email address that will be associated with each history marker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SET COMMAND LINE COLORING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git config --global color.ui auto 	set automatic command line coloring for Git for easy reviewing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[file-name.txt]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a file to the staging area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-A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all new and changed files to the staging area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"[commit message]"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Commit changes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rm -r [file-name.txt]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a file (or folder)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-v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View the remote repository of the currently working file or directory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628650" y="51225"/>
            <a:ext cx="8115600" cy="498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branches (the asterisk denotes the current branch)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-a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all branches (local and remote)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new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-d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--delete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 remote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-b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new branch and switch to it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-b [branch name] origin/[branch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 a remote branch and switch to it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577500" y="60300"/>
            <a:ext cx="8320500" cy="51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-m [old branch name] [new branch name]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Rename a local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[branch name]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 to a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 to the branch last checked out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-- [file-name.txt]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Discard changes to a file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merge [branch name]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Merge a branch into the active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merge [source branch] [target branch]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628650" y="177775"/>
            <a:ext cx="7880700" cy="48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Merge a branch into a target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stash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Stash changes in a dirty working directory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stash clear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all stashed entries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stash pop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Apply latest stash to working directory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 a branch to your remote repository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-u origin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 changes to remote repository (and remember the branch)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 changes to remote repository (remembered branch)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--delete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 remote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628650" y="711101"/>
            <a:ext cx="7886700" cy="39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local repository to the newest commit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pull origin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changes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 --summary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changes (detailed)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changes (briefly)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diff [source branch] [target branch]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Preview changes before merging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idx="1" type="body"/>
          </p:nvPr>
        </p:nvSpPr>
        <p:spPr>
          <a:xfrm>
            <a:off x="628650" y="87375"/>
            <a:ext cx="7998000" cy="49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Workflow Overview: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 a new feature: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from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the feature: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Work on the feature within its dedicated branch.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Integrate the feature: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Merge the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back into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Prepare a release: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from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Finalize the release: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Perform testing and bug fixes on the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Release: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Merge the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into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Hotfix: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If a critical bug is found in production, create a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hotfix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from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fix the bug, and merge it back into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Advantages: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 structured and predictable release cycle.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Facilitates parallel development by isolating feature work.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Clearly separates development from releases and hotfixes.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Disadvantages: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be more complex than simpler models like GitHub Flow, especially for smaller teams or projects aiming for continuous delivery.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Requires strict adherence to the branching pattern to be effective.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628650" y="118037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GB"/>
              <a:t>DevOps</a:t>
            </a:r>
            <a:r>
              <a:rPr lang="en-GB"/>
              <a:t> is a cultural and technical movement that breaks down silos between development and operations. It aims to enable faster, more reliable software delivery.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GB"/>
              <a:t>Goals: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Improve deployment frequency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Achieve faster time to market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Lower failure rates of new releases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Shorten lead time between fixes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332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DevOps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8650" y="273844"/>
            <a:ext cx="7886700" cy="332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Core DevOps Principles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628650" y="742588"/>
            <a:ext cx="6805819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build, test, and deployment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Integration / Delivery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&amp; Feedback Loops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and Shared Responsibility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Shift-Left Testing and Security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1143000" y="1468102"/>
            <a:ext cx="71148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Module 2 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4000"/>
              <a:t>Repository Management, Git workflow and Github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28650" y="11803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14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b="1" lang="en-GB"/>
              <a:t>Repository is a central location </a:t>
            </a:r>
            <a:r>
              <a:rPr lang="en-GB" sz="1800"/>
              <a:t>which contains all your codes, Readme, all files, each files revision history. </a:t>
            </a:r>
            <a:r>
              <a:rPr lang="en-GB" sz="1800"/>
              <a:t>a cultural and technical movement that breaks down silos between development and operations. It aims to enable faster, more reliable software delivery.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Version Control tool.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Team can collaborate with each other.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Achieve quick development, ship, maintain, monitor the code.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Central vs distributed repository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Allow</a:t>
            </a:r>
            <a:r>
              <a:rPr lang="en-GB"/>
              <a:t> rollback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Enable working offline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Private vs Public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Local vs Remote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628650" y="273844"/>
            <a:ext cx="7886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Repository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29" y="0"/>
            <a:ext cx="70901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75" y="256675"/>
            <a:ext cx="6529476" cy="55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628650" y="11803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14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Repository Terminology</a:t>
            </a:r>
            <a:endParaRPr b="1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165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Branch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Clone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Fork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Merge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Pull request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Remote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Upstream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Commit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Push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Rebase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s</a:t>
            </a:r>
            <a:r>
              <a:rPr lang="en-GB"/>
              <a:t>tash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