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7" r:id="rId7"/>
    <p:sldId id="371" r:id="rId8"/>
    <p:sldId id="373" r:id="rId9"/>
    <p:sldId id="372" r:id="rId10"/>
    <p:sldId id="375" r:id="rId11"/>
    <p:sldId id="374" r:id="rId12"/>
  </p:sldIdLst>
  <p:sldSz cx="12192000" cy="6858000"/>
  <p:notesSz cx="9925050" cy="6665913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Steinhorst" initials="SS" lastIdx="1" clrIdx="0">
    <p:extLst>
      <p:ext uri="{19B8F6BF-5375-455C-9EA6-DF929625EA0E}">
        <p15:presenceInfo xmlns:p15="http://schemas.microsoft.com/office/powerpoint/2012/main" userId="cee41d825b250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3956" autoAdjust="0"/>
  </p:normalViewPr>
  <p:slideViewPr>
    <p:cSldViewPr snapToGrid="0">
      <p:cViewPr varScale="1">
        <p:scale>
          <a:sx n="85" d="100"/>
          <a:sy n="85" d="100"/>
        </p:scale>
        <p:origin x="48" y="66"/>
      </p:cViewPr>
      <p:guideLst>
        <p:guide orient="horz" pos="1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15/09/2022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15/09/2022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6256" y="1557994"/>
            <a:ext cx="12192000" cy="4739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3187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220269" y="1557994"/>
            <a:ext cx="5859475" cy="473977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1557994"/>
            <a:ext cx="5659200" cy="47397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66223"/>
            <a:ext cx="1173704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220270" y="1626682"/>
            <a:ext cx="11737049" cy="462815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73704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0270" y="794411"/>
            <a:ext cx="11748497" cy="5511943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74849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B679D-7806-41CD-A0FD-2D71B137C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5333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 | Date | Title | www.ei.tum.de/esi/</a:t>
            </a:r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53337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10FFB683-560E-4C00-8AE4-215E6B7508DF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</p:spTree>
    <p:extLst>
      <p:ext uri="{BB962C8B-B14F-4D97-AF65-F5344CB8AC3E}">
        <p14:creationId xmlns:p14="http://schemas.microsoft.com/office/powerpoint/2010/main" val="373803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Name | Date | Title | www.ei.tum.de/esi/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Name | Date | Title | www.ei.tum.de/esi/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Name | Date | Title | www.ei.tum.de/esi/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20268" y="1983014"/>
            <a:ext cx="1163401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33577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20269" y="811369"/>
            <a:ext cx="11771392" cy="554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20269" y="210345"/>
            <a:ext cx="1177139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20270" y="1665667"/>
            <a:ext cx="11550516" cy="464927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845086"/>
            <a:ext cx="1134533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220270" y="699752"/>
            <a:ext cx="5779732" cy="55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699752"/>
            <a:ext cx="5574547" cy="55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0270" y="727586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 | Date | Title | www.ei.tum.de/esi/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220269" y="1549408"/>
            <a:ext cx="5859475" cy="4756947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1549408"/>
            <a:ext cx="5659200" cy="4756947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4" descr="TUM-blau-Jubiläumsbadge-blau-A4-oben.png"/>
          <p:cNvPicPr>
            <a:picLocks noChangeAspect="1"/>
          </p:cNvPicPr>
          <p:nvPr userDrawn="1"/>
        </p:nvPicPr>
        <p:blipFill rotWithShape="1">
          <a:blip r:embed="rId3"/>
          <a:srcRect l="55115"/>
          <a:stretch/>
        </p:blipFill>
        <p:spPr>
          <a:xfrm>
            <a:off x="11016342" y="0"/>
            <a:ext cx="1175657" cy="960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45779"/>
            <a:ext cx="1487168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56709" y="0"/>
            <a:ext cx="12246708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Name | Date | Title | www.ei.tum.de/esi/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err="1">
                <a:solidFill>
                  <a:schemeClr val="tx2"/>
                </a:solidFill>
                <a:latin typeface="+mn-lt"/>
              </a:rPr>
              <a:t>Associate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Professorship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Embedded Systems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Internet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Things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Bild 4" descr="TUM-blau-Jubiläumsbadge-blau-A4-oben.png"/>
          <p:cNvPicPr>
            <a:picLocks noChangeAspect="1"/>
          </p:cNvPicPr>
          <p:nvPr userDrawn="1"/>
        </p:nvPicPr>
        <p:blipFill rotWithShape="1">
          <a:blip r:embed="rId3"/>
          <a:srcRect l="53869"/>
          <a:stretch/>
        </p:blipFill>
        <p:spPr>
          <a:xfrm>
            <a:off x="10983686" y="0"/>
            <a:ext cx="1208314" cy="960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  <p:pic>
        <p:nvPicPr>
          <p:cNvPr id="12" name="Bild 2" descr="20150416 tum logo blau png fina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17705" y="6465624"/>
            <a:ext cx="608352" cy="320400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10068027" y="6496714"/>
            <a:ext cx="1478467" cy="28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Embedded Systems </a:t>
            </a:r>
          </a:p>
          <a:p>
            <a:pPr>
              <a:lnSpc>
                <a:spcPct val="94000"/>
              </a:lnSpc>
              <a:tabLst/>
            </a:pPr>
            <a:r>
              <a:rPr lang="de-DE" sz="1000" baseline="0" dirty="0" err="1">
                <a:solidFill>
                  <a:schemeClr val="bg2"/>
                </a:solidFill>
                <a:latin typeface="+mn-lt"/>
              </a:rPr>
              <a:t>and</a:t>
            </a: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 Internet </a:t>
            </a:r>
            <a:r>
              <a:rPr lang="de-DE" sz="1000" baseline="0" dirty="0" err="1">
                <a:solidFill>
                  <a:schemeClr val="bg2"/>
                </a:solidFill>
                <a:latin typeface="+mn-lt"/>
              </a:rPr>
              <a:t>of</a:t>
            </a:r>
            <a:r>
              <a:rPr lang="de-DE" sz="1000" baseline="0" dirty="0">
                <a:solidFill>
                  <a:schemeClr val="bg2"/>
                </a:solidFill>
                <a:latin typeface="+mn-lt"/>
              </a:rPr>
              <a:t> Things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3" r:id="rId2"/>
    <p:sldLayoutId id="2147483654" r:id="rId3"/>
    <p:sldLayoutId id="2147483704" r:id="rId4"/>
    <p:sldLayoutId id="2147483657" r:id="rId5"/>
    <p:sldLayoutId id="2147483711" r:id="rId6"/>
    <p:sldLayoutId id="2147483703" r:id="rId7"/>
    <p:sldLayoutId id="2147483653" r:id="rId8"/>
    <p:sldLayoutId id="2147483656" r:id="rId9"/>
    <p:sldLayoutId id="2147483712" r:id="rId10"/>
    <p:sldLayoutId id="2147483714" r:id="rId11"/>
    <p:sldLayoutId id="2147483715" r:id="rId1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1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63505" y="324650"/>
            <a:ext cx="799631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Date | Title | www.ei.tum.de/esi/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1994" y="1236798"/>
            <a:ext cx="11255425" cy="52014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/>
              <a:t>Authentication &amp; Authorization Mechanisms in the Web of Things</a:t>
            </a:r>
            <a:br>
              <a:rPr lang="en-US" sz="4400" b="1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sz="2000" dirty="0">
                <a:latin typeface="+mn-lt"/>
              </a:rPr>
              <a:t>Monika Singh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monika.singh@tum.de</a:t>
            </a: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br>
              <a:rPr lang="de-DE" sz="2000" dirty="0"/>
            </a:br>
            <a:br>
              <a:rPr lang="de-DE" sz="2000" dirty="0"/>
            </a:br>
            <a:endParaRPr lang="de-DE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80" y="2622454"/>
            <a:ext cx="6490889" cy="43272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16 Sept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Exercise: Things Simulations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Things can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measure the Temperature (used </a:t>
            </a:r>
            <a:r>
              <a:rPr lang="en-GB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OpenWeatherMap</a:t>
            </a: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GB" i="0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Soil humidity (random number to pick any number between 1 to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Start and stop the sprinkler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1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16 Sept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Exercise: Things Simulations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5897970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Soil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Humidity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Start Sprinkler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Stop Sprinkler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tooDry (humidity &lt;humidity Threhold)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tooWet (humidity &gt; 90%)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16 Sept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Exercise: Things Simulations</a:t>
            </a:r>
            <a:endParaRPr lang="en-DE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38952-F5B3-E708-8B79-B20C4D6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9" y="811370"/>
            <a:ext cx="11771392" cy="1254912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Prediction algorithm to predict the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Used the </a:t>
            </a:r>
            <a:r>
              <a:rPr lang="en-GB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OpenWeatherMap</a:t>
            </a: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api to get the forcast for next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As mentioned in question, humidity &gt; 50% is high and humidity &lt; 20%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Calling this the prediction algorithm every 12 hrs.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8A965D-9DD4-50BB-CCC6-3416E6D3C326}"/>
              </a:ext>
            </a:extLst>
          </p:cNvPr>
          <p:cNvSpPr/>
          <p:nvPr/>
        </p:nvSpPr>
        <p:spPr>
          <a:xfrm>
            <a:off x="4285899" y="2608564"/>
            <a:ext cx="1980265" cy="746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Measure Soil humidity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9F3D5-C106-DDA2-1E5B-11C993D69584}"/>
              </a:ext>
            </a:extLst>
          </p:cNvPr>
          <p:cNvSpPr/>
          <p:nvPr/>
        </p:nvSpPr>
        <p:spPr>
          <a:xfrm>
            <a:off x="4286834" y="3860488"/>
            <a:ext cx="1980265" cy="746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Rain predicted for next day?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E28EE-C9A3-3250-F585-9FF128E76230}"/>
              </a:ext>
            </a:extLst>
          </p:cNvPr>
          <p:cNvSpPr txBox="1"/>
          <p:nvPr/>
        </p:nvSpPr>
        <p:spPr>
          <a:xfrm>
            <a:off x="6515228" y="2724382"/>
            <a:ext cx="173904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Greater than 50%</a:t>
            </a:r>
            <a:endParaRPr lang="en-DE" sz="1600" dirty="0" err="1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94E0F-1D13-18FA-E593-E61F48C81D28}"/>
              </a:ext>
            </a:extLst>
          </p:cNvPr>
          <p:cNvSpPr txBox="1"/>
          <p:nvPr/>
        </p:nvSpPr>
        <p:spPr>
          <a:xfrm>
            <a:off x="3536988" y="3442423"/>
            <a:ext cx="173904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Less than 20%</a:t>
            </a:r>
            <a:endParaRPr lang="en-DE" sz="1600" dirty="0" err="1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C432F-253F-F0F2-B9FD-D784E9396ECA}"/>
              </a:ext>
            </a:extLst>
          </p:cNvPr>
          <p:cNvSpPr/>
          <p:nvPr/>
        </p:nvSpPr>
        <p:spPr>
          <a:xfrm>
            <a:off x="3539797" y="5486400"/>
            <a:ext cx="1436112" cy="678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Start Sprinkler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4C9B7-590E-39CB-B814-77278BCD436F}"/>
              </a:ext>
            </a:extLst>
          </p:cNvPr>
          <p:cNvSpPr/>
          <p:nvPr/>
        </p:nvSpPr>
        <p:spPr>
          <a:xfrm>
            <a:off x="8656881" y="2598279"/>
            <a:ext cx="1436112" cy="678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Stop Sprinkler</a:t>
            </a:r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76876-3BBB-1023-036F-6AB7B91D7158}"/>
              </a:ext>
            </a:extLst>
          </p:cNvPr>
          <p:cNvSpPr/>
          <p:nvPr/>
        </p:nvSpPr>
        <p:spPr>
          <a:xfrm>
            <a:off x="5740714" y="5486400"/>
            <a:ext cx="1436112" cy="678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Stop Sprinkler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E10BCA-6ACB-C9AC-419E-0C9C46EA643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76032" y="3354669"/>
            <a:ext cx="0" cy="610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69778E-0B94-0131-C6AF-BC5486AC8B87}"/>
              </a:ext>
            </a:extLst>
          </p:cNvPr>
          <p:cNvCxnSpPr>
            <a:cxnSpLocks/>
          </p:cNvCxnSpPr>
          <p:nvPr/>
        </p:nvCxnSpPr>
        <p:spPr>
          <a:xfrm flipV="1">
            <a:off x="6238114" y="2946089"/>
            <a:ext cx="2535637" cy="35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17F466-37E7-F3AE-1F2D-E0FA524EE672}"/>
              </a:ext>
            </a:extLst>
          </p:cNvPr>
          <p:cNvCxnSpPr>
            <a:cxnSpLocks/>
          </p:cNvCxnSpPr>
          <p:nvPr/>
        </p:nvCxnSpPr>
        <p:spPr>
          <a:xfrm>
            <a:off x="4504682" y="4606593"/>
            <a:ext cx="0" cy="992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EE18C2-1EA8-CF96-1247-CD915F82B87F}"/>
              </a:ext>
            </a:extLst>
          </p:cNvPr>
          <p:cNvCxnSpPr>
            <a:cxnSpLocks/>
          </p:cNvCxnSpPr>
          <p:nvPr/>
        </p:nvCxnSpPr>
        <p:spPr>
          <a:xfrm>
            <a:off x="6096000" y="4606592"/>
            <a:ext cx="0" cy="992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949E36-5993-31F5-4062-3947B7B0A13B}"/>
              </a:ext>
            </a:extLst>
          </p:cNvPr>
          <p:cNvSpPr txBox="1"/>
          <p:nvPr/>
        </p:nvSpPr>
        <p:spPr>
          <a:xfrm>
            <a:off x="4009145" y="4905048"/>
            <a:ext cx="45065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Yes</a:t>
            </a:r>
            <a:endParaRPr lang="en-DE" sz="1600" dirty="0" err="1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40FFA7-F62B-5CBE-32BD-6B1054D82A38}"/>
              </a:ext>
            </a:extLst>
          </p:cNvPr>
          <p:cNvSpPr txBox="1"/>
          <p:nvPr/>
        </p:nvSpPr>
        <p:spPr>
          <a:xfrm>
            <a:off x="6185759" y="4856830"/>
            <a:ext cx="45065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No</a:t>
            </a:r>
            <a:endParaRPr lang="en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824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16 Sept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Prediction Algorithm </a:t>
            </a:r>
            <a:endParaRPr lang="en-DE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41CE1A-6358-A241-E8F5-729ABA287589}"/>
              </a:ext>
            </a:extLst>
          </p:cNvPr>
          <p:cNvSpPr/>
          <p:nvPr/>
        </p:nvSpPr>
        <p:spPr>
          <a:xfrm>
            <a:off x="7795483" y="2224010"/>
            <a:ext cx="1884898" cy="6229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Start Sprinkler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9AAF7-091A-6D29-DDD8-C6AA4F8D3FCC}"/>
              </a:ext>
            </a:extLst>
          </p:cNvPr>
          <p:cNvSpPr/>
          <p:nvPr/>
        </p:nvSpPr>
        <p:spPr>
          <a:xfrm>
            <a:off x="7795483" y="1073426"/>
            <a:ext cx="1884898" cy="884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sz="1200" dirty="0"/>
          </a:p>
          <a:p>
            <a:pPr algn="ctr">
              <a:lnSpc>
                <a:spcPct val="114000"/>
              </a:lnSpc>
            </a:pPr>
            <a:r>
              <a:rPr lang="de-DE" dirty="0"/>
              <a:t>Stop Sprinkler</a:t>
            </a:r>
            <a:endParaRPr lang="en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A4E19-9D78-10B3-8846-042D2088CFAD}"/>
              </a:ext>
            </a:extLst>
          </p:cNvPr>
          <p:cNvSpPr/>
          <p:nvPr/>
        </p:nvSpPr>
        <p:spPr>
          <a:xfrm>
            <a:off x="2548085" y="1190505"/>
            <a:ext cx="2042211" cy="1659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r>
              <a:rPr lang="de-DE" dirty="0"/>
              <a:t>Weather Prediction Algorithm (12 hrs)</a:t>
            </a:r>
            <a:endParaRPr lang="en-D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55515-5470-6819-8893-BB5E90048029}"/>
              </a:ext>
            </a:extLst>
          </p:cNvPr>
          <p:cNvSpPr/>
          <p:nvPr/>
        </p:nvSpPr>
        <p:spPr>
          <a:xfrm>
            <a:off x="264422" y="1429794"/>
            <a:ext cx="1055581" cy="476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State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5A2FBD-B38B-E3BC-413E-5E5D943140B8}"/>
              </a:ext>
            </a:extLst>
          </p:cNvPr>
          <p:cNvSpPr/>
          <p:nvPr/>
        </p:nvSpPr>
        <p:spPr>
          <a:xfrm>
            <a:off x="8098145" y="5232789"/>
            <a:ext cx="1472458" cy="103033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r>
              <a:rPr lang="de-DE" dirty="0"/>
              <a:t>tooWet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77DCE-61DD-5147-AD36-5559F7842E07}"/>
              </a:ext>
            </a:extLst>
          </p:cNvPr>
          <p:cNvSpPr/>
          <p:nvPr/>
        </p:nvSpPr>
        <p:spPr>
          <a:xfrm>
            <a:off x="7795482" y="3313527"/>
            <a:ext cx="2077785" cy="1091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Humidity increases by 1% every 5 sec.</a:t>
            </a:r>
            <a:endParaRPr lang="en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070C8F-207E-8417-258C-81D124209E8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320003" y="1667951"/>
            <a:ext cx="12048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193AE0-C9C8-E5CD-9212-F656B8CD48AF}"/>
              </a:ext>
            </a:extLst>
          </p:cNvPr>
          <p:cNvCxnSpPr>
            <a:cxnSpLocks/>
          </p:cNvCxnSpPr>
          <p:nvPr/>
        </p:nvCxnSpPr>
        <p:spPr>
          <a:xfrm>
            <a:off x="4461672" y="1335133"/>
            <a:ext cx="3380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6CA5F-C079-89CD-B8B9-E6403EBB077C}"/>
              </a:ext>
            </a:extLst>
          </p:cNvPr>
          <p:cNvCxnSpPr>
            <a:cxnSpLocks/>
          </p:cNvCxnSpPr>
          <p:nvPr/>
        </p:nvCxnSpPr>
        <p:spPr>
          <a:xfrm>
            <a:off x="4572909" y="1758565"/>
            <a:ext cx="3222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2EE9DB-8F7E-A054-47E0-512F15FED935}"/>
              </a:ext>
            </a:extLst>
          </p:cNvPr>
          <p:cNvCxnSpPr>
            <a:cxnSpLocks/>
          </p:cNvCxnSpPr>
          <p:nvPr/>
        </p:nvCxnSpPr>
        <p:spPr>
          <a:xfrm>
            <a:off x="4562944" y="2518080"/>
            <a:ext cx="32795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357F99-09F5-5C7F-3574-9607CFEAF635}"/>
              </a:ext>
            </a:extLst>
          </p:cNvPr>
          <p:cNvCxnSpPr>
            <a:cxnSpLocks/>
          </p:cNvCxnSpPr>
          <p:nvPr/>
        </p:nvCxnSpPr>
        <p:spPr>
          <a:xfrm>
            <a:off x="8822079" y="2710481"/>
            <a:ext cx="0" cy="60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2A18F-5B7A-5C86-F206-FA951FE48990}"/>
              </a:ext>
            </a:extLst>
          </p:cNvPr>
          <p:cNvCxnSpPr>
            <a:cxnSpLocks/>
          </p:cNvCxnSpPr>
          <p:nvPr/>
        </p:nvCxnSpPr>
        <p:spPr>
          <a:xfrm flipH="1">
            <a:off x="8824241" y="4252372"/>
            <a:ext cx="10133" cy="980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F785977-2059-2BC5-1557-4F45F0887E42}"/>
              </a:ext>
            </a:extLst>
          </p:cNvPr>
          <p:cNvCxnSpPr>
            <a:cxnSpLocks/>
            <a:stCxn id="30" idx="3"/>
            <a:endCxn id="18" idx="3"/>
          </p:cNvCxnSpPr>
          <p:nvPr/>
        </p:nvCxnSpPr>
        <p:spPr>
          <a:xfrm flipV="1">
            <a:off x="9570603" y="1515624"/>
            <a:ext cx="109778" cy="4232333"/>
          </a:xfrm>
          <a:prstGeom prst="bentConnector3">
            <a:avLst>
              <a:gd name="adj1" fmla="val 1958816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FF6EC2-1561-2D96-3250-3FB5365C5ECB}"/>
              </a:ext>
            </a:extLst>
          </p:cNvPr>
          <p:cNvSpPr txBox="1"/>
          <p:nvPr/>
        </p:nvSpPr>
        <p:spPr>
          <a:xfrm>
            <a:off x="8923056" y="4644889"/>
            <a:ext cx="151465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Humidity &gt; 90%</a:t>
            </a:r>
            <a:endParaRPr lang="en-DE" sz="1600" dirty="0" err="1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22C06A-F1A7-980D-963F-E7284ACDD28D}"/>
              </a:ext>
            </a:extLst>
          </p:cNvPr>
          <p:cNvSpPr txBox="1"/>
          <p:nvPr/>
        </p:nvSpPr>
        <p:spPr>
          <a:xfrm>
            <a:off x="1420768" y="1317848"/>
            <a:ext cx="151465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automatic</a:t>
            </a:r>
            <a:endParaRPr lang="en-DE" sz="1600" dirty="0" err="1"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EAC8A2-D5A6-0383-C8E2-E98FEEEC41FF}"/>
              </a:ext>
            </a:extLst>
          </p:cNvPr>
          <p:cNvSpPr txBox="1"/>
          <p:nvPr/>
        </p:nvSpPr>
        <p:spPr>
          <a:xfrm>
            <a:off x="4981470" y="1439231"/>
            <a:ext cx="305964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Humidity &lt; 20 &amp;&amp; Rain</a:t>
            </a:r>
            <a:endParaRPr lang="en-DE" sz="1600" dirty="0" err="1"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DB84BE-AA51-CD86-CF22-A00E733D977F}"/>
              </a:ext>
            </a:extLst>
          </p:cNvPr>
          <p:cNvSpPr txBox="1"/>
          <p:nvPr/>
        </p:nvSpPr>
        <p:spPr>
          <a:xfrm>
            <a:off x="4663067" y="1047990"/>
            <a:ext cx="305964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Humidity &gt; 50 &amp;&amp; Rain || No Rain</a:t>
            </a:r>
            <a:endParaRPr lang="en-DE" sz="1600" dirty="0" err="1"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38C646-1908-0632-089F-ECDE9DB9FC5A}"/>
              </a:ext>
            </a:extLst>
          </p:cNvPr>
          <p:cNvSpPr txBox="1"/>
          <p:nvPr/>
        </p:nvSpPr>
        <p:spPr>
          <a:xfrm>
            <a:off x="4965639" y="2154798"/>
            <a:ext cx="305964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Humidity &lt; 20 &amp;&amp; No Rain</a:t>
            </a:r>
            <a:endParaRPr lang="en-DE" sz="1600" dirty="0" err="1">
              <a:latin typeface="+mn-l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34E7FB-18A6-B74D-FF22-403B5D7EAFA8}"/>
              </a:ext>
            </a:extLst>
          </p:cNvPr>
          <p:cNvCxnSpPr>
            <a:stCxn id="26" idx="2"/>
          </p:cNvCxnSpPr>
          <p:nvPr/>
        </p:nvCxnSpPr>
        <p:spPr>
          <a:xfrm flipH="1">
            <a:off x="792212" y="1906109"/>
            <a:ext cx="1" cy="1880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6E3D4F-6A02-00E0-10A5-136A1B43C6B0}"/>
              </a:ext>
            </a:extLst>
          </p:cNvPr>
          <p:cNvSpPr txBox="1"/>
          <p:nvPr/>
        </p:nvSpPr>
        <p:spPr>
          <a:xfrm>
            <a:off x="4606874" y="1742140"/>
            <a:ext cx="305964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Humidity &lt; 20 &amp;&amp; Rain</a:t>
            </a:r>
            <a:endParaRPr lang="en-DE" sz="1600" dirty="0" err="1"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B7F0AC-1DAF-0AD0-5080-8E7C349689EB}"/>
              </a:ext>
            </a:extLst>
          </p:cNvPr>
          <p:cNvSpPr/>
          <p:nvPr/>
        </p:nvSpPr>
        <p:spPr>
          <a:xfrm>
            <a:off x="142187" y="3825841"/>
            <a:ext cx="2042211" cy="1194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Stop the weather prediction Algorithm</a:t>
            </a:r>
            <a:endParaRPr lang="en-D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5DE43-CCE6-2D50-22C7-DCD7D5F9CF75}"/>
              </a:ext>
            </a:extLst>
          </p:cNvPr>
          <p:cNvSpPr txBox="1"/>
          <p:nvPr/>
        </p:nvSpPr>
        <p:spPr>
          <a:xfrm>
            <a:off x="855800" y="2649978"/>
            <a:ext cx="151465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manual</a:t>
            </a:r>
            <a:endParaRPr lang="en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26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6FE6-69BE-CA71-14C5-DF16188C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4760" y="5878672"/>
            <a:ext cx="1132479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A2294-5AB7-0ECD-A2F6-74B20ED5C6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Monika Singh | 16 Sept 2022 | Authentication &amp; Authorization Mechanisms in the Web of Things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07883-6DE1-7D2D-2BE4-AF49D57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Exercise: Things Simulations</a:t>
            </a:r>
            <a:endParaRPr lang="en-DE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41CE1A-6358-A241-E8F5-729ABA287589}"/>
              </a:ext>
            </a:extLst>
          </p:cNvPr>
          <p:cNvSpPr/>
          <p:nvPr/>
        </p:nvSpPr>
        <p:spPr>
          <a:xfrm>
            <a:off x="5959162" y="2323072"/>
            <a:ext cx="1884898" cy="6229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Start Sprinkler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9AAF7-091A-6D29-DDD8-C6AA4F8D3FCC}"/>
              </a:ext>
            </a:extLst>
          </p:cNvPr>
          <p:cNvSpPr/>
          <p:nvPr/>
        </p:nvSpPr>
        <p:spPr>
          <a:xfrm>
            <a:off x="8444215" y="5519571"/>
            <a:ext cx="1884898" cy="6229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Stop Sprinkler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A25E5F-2504-603D-D1DA-E6F702BF882C}"/>
              </a:ext>
            </a:extLst>
          </p:cNvPr>
          <p:cNvSpPr/>
          <p:nvPr/>
        </p:nvSpPr>
        <p:spPr>
          <a:xfrm>
            <a:off x="6176924" y="1183275"/>
            <a:ext cx="1258640" cy="5431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tooDry</a:t>
            </a:r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F2974B-4840-5CAF-6BA1-790FAF8AF27D}"/>
              </a:ext>
            </a:extLst>
          </p:cNvPr>
          <p:cNvSpPr/>
          <p:nvPr/>
        </p:nvSpPr>
        <p:spPr>
          <a:xfrm>
            <a:off x="1078034" y="992532"/>
            <a:ext cx="2881210" cy="1032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Humidity Calculation based on the temperature (every hr)</a:t>
            </a:r>
            <a:endParaRPr lang="en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B90328-E900-4D56-062B-6A7E814CCE2E}"/>
              </a:ext>
            </a:extLst>
          </p:cNvPr>
          <p:cNvSpPr/>
          <p:nvPr/>
        </p:nvSpPr>
        <p:spPr>
          <a:xfrm>
            <a:off x="6154644" y="5203694"/>
            <a:ext cx="1472458" cy="103033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  <a:p>
            <a:pPr algn="ctr">
              <a:lnSpc>
                <a:spcPct val="114000"/>
              </a:lnSpc>
            </a:pPr>
            <a:r>
              <a:rPr lang="de-DE" dirty="0"/>
              <a:t>tooWet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61E188-20B5-E671-C184-FA70ABD3F922}"/>
              </a:ext>
            </a:extLst>
          </p:cNvPr>
          <p:cNvSpPr/>
          <p:nvPr/>
        </p:nvSpPr>
        <p:spPr>
          <a:xfrm>
            <a:off x="5851981" y="3284432"/>
            <a:ext cx="2077785" cy="1091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Humidity increases by 1% every 5 sec.</a:t>
            </a:r>
            <a:endParaRPr lang="en-D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9FA6C1-0032-54DE-4C1D-68CD85AA0DC5}"/>
              </a:ext>
            </a:extLst>
          </p:cNvPr>
          <p:cNvCxnSpPr>
            <a:cxnSpLocks/>
          </p:cNvCxnSpPr>
          <p:nvPr/>
        </p:nvCxnSpPr>
        <p:spPr>
          <a:xfrm flipH="1">
            <a:off x="6880740" y="4223277"/>
            <a:ext cx="10133" cy="980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62DB3E-CE07-2320-2FF2-2786CA95B70A}"/>
              </a:ext>
            </a:extLst>
          </p:cNvPr>
          <p:cNvSpPr txBox="1"/>
          <p:nvPr/>
        </p:nvSpPr>
        <p:spPr>
          <a:xfrm>
            <a:off x="7086735" y="4630258"/>
            <a:ext cx="151465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Humidity &gt; 90%</a:t>
            </a:r>
            <a:endParaRPr lang="en-DE" sz="1600" dirty="0" err="1">
              <a:latin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B2595E-DA24-C10A-8825-755A569F40F7}"/>
              </a:ext>
            </a:extLst>
          </p:cNvPr>
          <p:cNvSpPr/>
          <p:nvPr/>
        </p:nvSpPr>
        <p:spPr>
          <a:xfrm>
            <a:off x="2111170" y="3436832"/>
            <a:ext cx="2077785" cy="1091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Check for Rain/Snow/Hail</a:t>
            </a:r>
            <a:endParaRPr lang="en-DE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E28777-7969-845E-D013-EF2741FFE1D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188955" y="3969578"/>
            <a:ext cx="1663026" cy="1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924F29-052E-ABA8-F13C-5F60743D2A77}"/>
              </a:ext>
            </a:extLst>
          </p:cNvPr>
          <p:cNvCxnSpPr>
            <a:cxnSpLocks/>
          </p:cNvCxnSpPr>
          <p:nvPr/>
        </p:nvCxnSpPr>
        <p:spPr>
          <a:xfrm>
            <a:off x="3959244" y="1417004"/>
            <a:ext cx="226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EB63F-20CA-AAF2-765F-6F43D6B67D28}"/>
              </a:ext>
            </a:extLst>
          </p:cNvPr>
          <p:cNvCxnSpPr>
            <a:stCxn id="28" idx="2"/>
          </p:cNvCxnSpPr>
          <p:nvPr/>
        </p:nvCxnSpPr>
        <p:spPr>
          <a:xfrm>
            <a:off x="6806244" y="1726404"/>
            <a:ext cx="0" cy="59666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AECE5-0D17-A4FB-055D-31F38A325BD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901611" y="2946048"/>
            <a:ext cx="0" cy="33838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B4F950-D6A6-0A5F-C18B-B036AEB6E57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627102" y="5831059"/>
            <a:ext cx="81711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DC7223-00EA-9642-F117-C68896EF9D13}"/>
              </a:ext>
            </a:extLst>
          </p:cNvPr>
          <p:cNvSpPr txBox="1"/>
          <p:nvPr/>
        </p:nvSpPr>
        <p:spPr>
          <a:xfrm>
            <a:off x="4080392" y="1076125"/>
            <a:ext cx="288121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Humidity &lt; Threshold</a:t>
            </a:r>
            <a:endParaRPr lang="en-DE" sz="1600" dirty="0" err="1"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5BCF53-A97C-DADF-E20A-EDAFD1B337F3}"/>
              </a:ext>
            </a:extLst>
          </p:cNvPr>
          <p:cNvSpPr txBox="1"/>
          <p:nvPr/>
        </p:nvSpPr>
        <p:spPr>
          <a:xfrm>
            <a:off x="4124507" y="1549492"/>
            <a:ext cx="288121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State = automatic</a:t>
            </a:r>
            <a:endParaRPr lang="en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43134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366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Symbol</vt:lpstr>
      <vt:lpstr>Courier New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Authentication &amp; Authorization Mechanisms in the Web of Things    Monika Singh monika.singh@tum.de      </vt:lpstr>
      <vt:lpstr>Exercise: Things Simulations</vt:lpstr>
      <vt:lpstr>Exercise: Things Simulations</vt:lpstr>
      <vt:lpstr>Exercise: Things Simulations</vt:lpstr>
      <vt:lpstr>Prediction Algorithm </vt:lpstr>
      <vt:lpstr>Exercise: Things Simulations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Introduction - Sebastian Steinhorst</dc:title>
  <dc:creator>Sebastian Steinhorst</dc:creator>
  <cp:lastModifiedBy>Monika Singh</cp:lastModifiedBy>
  <cp:revision>224</cp:revision>
  <cp:lastPrinted>2015-07-30T14:04:45Z</cp:lastPrinted>
  <dcterms:created xsi:type="dcterms:W3CDTF">2017-01-26T15:34:34Z</dcterms:created>
  <dcterms:modified xsi:type="dcterms:W3CDTF">2022-09-15T23:27:57Z</dcterms:modified>
</cp:coreProperties>
</file>