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7" r:id="rId7"/>
    <p:sldId id="382" r:id="rId8"/>
    <p:sldId id="383" r:id="rId9"/>
    <p:sldId id="393" r:id="rId10"/>
    <p:sldId id="395" r:id="rId11"/>
    <p:sldId id="396" r:id="rId12"/>
    <p:sldId id="397" r:id="rId13"/>
    <p:sldId id="398" r:id="rId14"/>
    <p:sldId id="392" r:id="rId15"/>
    <p:sldId id="388" r:id="rId16"/>
    <p:sldId id="390" r:id="rId17"/>
    <p:sldId id="394" r:id="rId18"/>
  </p:sldIdLst>
  <p:sldSz cx="12192000" cy="6858000"/>
  <p:notesSz cx="9925050" cy="66659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Steinhorst" initials="SS" lastIdx="1" clrIdx="0">
    <p:extLst>
      <p:ext uri="{19B8F6BF-5375-455C-9EA6-DF929625EA0E}">
        <p15:presenceInfo xmlns:p15="http://schemas.microsoft.com/office/powerpoint/2012/main" userId="cee41d825b2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3956" autoAdjust="0"/>
  </p:normalViewPr>
  <p:slideViewPr>
    <p:cSldViewPr snapToGrid="0">
      <p:cViewPr varScale="1">
        <p:scale>
          <a:sx n="86" d="100"/>
          <a:sy n="86" d="100"/>
        </p:scale>
        <p:origin x="48" y="96"/>
      </p:cViewPr>
      <p:guideLst>
        <p:guide orient="horz" pos="1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16/10/2022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4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6256" y="1557994"/>
            <a:ext cx="12192000" cy="4739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3187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57994"/>
            <a:ext cx="5859475" cy="473977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57994"/>
            <a:ext cx="5659200" cy="47397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66223"/>
            <a:ext cx="1173704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220270" y="1626682"/>
            <a:ext cx="11737049" cy="462815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3704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0270" y="794411"/>
            <a:ext cx="11748497" cy="5511943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4849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B679D-7806-41CD-A0FD-2D71B137C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| Date | Title | www.ei.tum.de/esi/</a:t>
            </a:r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10FFB683-560E-4C00-8AE4-215E6B7508D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</p:spTree>
    <p:extLst>
      <p:ext uri="{BB962C8B-B14F-4D97-AF65-F5344CB8AC3E}">
        <p14:creationId xmlns:p14="http://schemas.microsoft.com/office/powerpoint/2010/main" val="37380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| Date | Title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20268" y="1983014"/>
            <a:ext cx="1163401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3357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69" y="811369"/>
            <a:ext cx="11771392" cy="55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20269" y="210345"/>
            <a:ext cx="1177139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70" y="1665667"/>
            <a:ext cx="11550516" cy="464927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845086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220270" y="699752"/>
            <a:ext cx="5779732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699752"/>
            <a:ext cx="5574547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27586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49408"/>
            <a:ext cx="5859475" cy="4756947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49408"/>
            <a:ext cx="5659200" cy="4756947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5115"/>
          <a:stretch/>
        </p:blipFill>
        <p:spPr>
          <a:xfrm>
            <a:off x="11016342" y="0"/>
            <a:ext cx="1175657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45779"/>
            <a:ext cx="1487168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56709" y="0"/>
            <a:ext cx="12246708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tx2"/>
                </a:solidFill>
                <a:latin typeface="+mn-lt"/>
              </a:rPr>
              <a:t>Associate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Professorship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Embedded Systems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Internet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Things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3869"/>
          <a:stretch/>
        </p:blipFill>
        <p:spPr>
          <a:xfrm>
            <a:off x="10983686" y="0"/>
            <a:ext cx="1208314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pic>
        <p:nvPicPr>
          <p:cNvPr id="12" name="Bild 2" descr="20150416 tum logo blau png fina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17705" y="6465624"/>
            <a:ext cx="608352" cy="32040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10068027" y="6496714"/>
            <a:ext cx="1478467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Embedded Systems </a:t>
            </a:r>
          </a:p>
          <a:p>
            <a:pPr>
              <a:lnSpc>
                <a:spcPct val="94000"/>
              </a:lnSpc>
              <a:tabLst/>
            </a:pP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and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Internet </a:t>
            </a: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of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3" r:id="rId2"/>
    <p:sldLayoutId id="2147483654" r:id="rId3"/>
    <p:sldLayoutId id="2147483704" r:id="rId4"/>
    <p:sldLayoutId id="2147483657" r:id="rId5"/>
    <p:sldLayoutId id="2147483711" r:id="rId6"/>
    <p:sldLayoutId id="2147483703" r:id="rId7"/>
    <p:sldLayoutId id="2147483653" r:id="rId8"/>
    <p:sldLayoutId id="2147483656" r:id="rId9"/>
    <p:sldLayoutId id="2147483712" r:id="rId10"/>
    <p:sldLayoutId id="2147483714" r:id="rId11"/>
    <p:sldLayoutId id="2147483715" r:id="rId1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5" y="324650"/>
            <a:ext cx="799631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8252" TargetMode="External"/><Relationship Id="rId2" Type="http://schemas.openxmlformats.org/officeDocument/2006/relationships/hyperlink" Target="https://www.rfc-editor.org/rfc/rfc6749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8252" TargetMode="External"/><Relationship Id="rId2" Type="http://schemas.openxmlformats.org/officeDocument/2006/relationships/hyperlink" Target="https://www.rfc-editor.org/rfc/rfc674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1994" y="1236798"/>
            <a:ext cx="11255425" cy="52014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Authentication &amp; Authorization Mechanisms in the Web of Things</a:t>
            </a:r>
            <a:br>
              <a:rPr lang="en-US" sz="4400" b="1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2000" dirty="0">
                <a:latin typeface="+mn-lt"/>
              </a:rPr>
              <a:t>Monika Singh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monika.singh@tum.de</a:t>
            </a: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/>
            </a:br>
            <a:br>
              <a:rPr lang="de-DE" sz="2000" dirty="0"/>
            </a:b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0" y="2622454"/>
            <a:ext cx="6490889" cy="43272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C0550A-9873-3EEA-CE5D-9FF8D613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814637"/>
            <a:ext cx="2128837" cy="614363"/>
          </a:xfrm>
        </p:spPr>
        <p:txBody>
          <a:bodyPr/>
          <a:lstStyle/>
          <a:p>
            <a:r>
              <a:rPr lang="de-DE" dirty="0"/>
              <a:t>Thank you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97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References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20624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hlinkClick r:id="rId2"/>
              </a:rPr>
              <a:t>https://www.rfc-editor.org/rfc/rfc6749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hlinkClick r:id="rId3"/>
              </a:rPr>
              <a:t>https://www.rfc-editor.org/rfc/rfc8252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https://www.oauth.com/oauth2-servers/authorization/security-considerations/</a:t>
            </a:r>
          </a:p>
        </p:txBody>
      </p:sp>
    </p:spTree>
    <p:extLst>
      <p:ext uri="{BB962C8B-B14F-4D97-AF65-F5344CB8AC3E}">
        <p14:creationId xmlns:p14="http://schemas.microsoft.com/office/powerpoint/2010/main" val="306143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23 Sept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Security Schemes: OAuth2SecurityScheme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4033679" cy="47659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Login to Spotify account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Ask to Authenticate using user‘s gmail account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Spotify will send request to gmail to authenticate the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User will get the popup from gmail to authorise the access of Spotify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Once user allows the access, Spotify get the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Spotify authenticate itself with gmail using the token provided and its id and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If authentication is successful then Spotify get the access token from gmail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This access token can be used to access the users resources for which the user has given the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5401207" y="168682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10029069" y="168682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856" y="748961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9625821" y="893972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79246" y="1124156"/>
            <a:ext cx="3346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93725" y="1917004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5E69E1-C73C-B83E-09C5-DFDFD3124AD9}"/>
              </a:ext>
            </a:extLst>
          </p:cNvPr>
          <p:cNvSpPr/>
          <p:nvPr/>
        </p:nvSpPr>
        <p:spPr>
          <a:xfrm>
            <a:off x="5390244" y="3499648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9003C-043F-2974-3A97-6E8854B8ED4F}"/>
              </a:ext>
            </a:extLst>
          </p:cNvPr>
          <p:cNvSpPr/>
          <p:nvPr/>
        </p:nvSpPr>
        <p:spPr>
          <a:xfrm>
            <a:off x="9540154" y="3499647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29F5B-9637-1D2B-8F71-CFB0B6876FC0}"/>
              </a:ext>
            </a:extLst>
          </p:cNvPr>
          <p:cNvCxnSpPr>
            <a:cxnSpLocks/>
          </p:cNvCxnSpPr>
          <p:nvPr/>
        </p:nvCxnSpPr>
        <p:spPr>
          <a:xfrm>
            <a:off x="6687581" y="3729831"/>
            <a:ext cx="285257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6574508" y="732456"/>
            <a:ext cx="258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Login to Spotify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6720231" y="1455339"/>
            <a:ext cx="334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authorise?client_id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&amp;redirecturi=spotify.com/accept?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761349-3B99-EDF1-CB54-B3592DAF682F}"/>
              </a:ext>
            </a:extLst>
          </p:cNvPr>
          <p:cNvSpPr/>
          <p:nvPr/>
        </p:nvSpPr>
        <p:spPr>
          <a:xfrm>
            <a:off x="5388595" y="275740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4A015A-99DB-7C26-B143-FBB3A1467592}"/>
              </a:ext>
            </a:extLst>
          </p:cNvPr>
          <p:cNvSpPr/>
          <p:nvPr/>
        </p:nvSpPr>
        <p:spPr>
          <a:xfrm>
            <a:off x="10029069" y="277210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2A6CA-E9FD-C803-ACF1-C1C1F86B1F4C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6639339" y="300229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C5323-29DB-1F9B-ADCD-9B385BEE1836}"/>
              </a:ext>
            </a:extLst>
          </p:cNvPr>
          <p:cNvSpPr txBox="1"/>
          <p:nvPr/>
        </p:nvSpPr>
        <p:spPr>
          <a:xfrm>
            <a:off x="7384750" y="2652328"/>
            <a:ext cx="152639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Token</a:t>
            </a:r>
            <a:endParaRPr lang="en-DE" sz="1600" dirty="0" err="1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23096-8884-B40F-8270-07F7141D1C2F}"/>
              </a:ext>
            </a:extLst>
          </p:cNvPr>
          <p:cNvSpPr txBox="1"/>
          <p:nvPr/>
        </p:nvSpPr>
        <p:spPr>
          <a:xfrm>
            <a:off x="6693725" y="3404574"/>
            <a:ext cx="27399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Client_Id=spotify&amp;client_secret=pass&amp;token=token</a:t>
            </a:r>
            <a:endParaRPr lang="en-DE" sz="1600" dirty="0" err="1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5540995" y="470453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10181469" y="471923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6791739" y="494942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6911955" y="459945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8A5012-FDA7-A5F5-193C-D47E0C91423A}"/>
              </a:ext>
            </a:extLst>
          </p:cNvPr>
          <p:cNvSpPr/>
          <p:nvPr/>
        </p:nvSpPr>
        <p:spPr>
          <a:xfrm>
            <a:off x="5542644" y="5634208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5CFA53-B087-1BE6-D17E-B4F567F6B8DD}"/>
              </a:ext>
            </a:extLst>
          </p:cNvPr>
          <p:cNvSpPr/>
          <p:nvPr/>
        </p:nvSpPr>
        <p:spPr>
          <a:xfrm>
            <a:off x="9692554" y="5634207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74A3C-8C58-4443-D843-F04AA85883BA}"/>
              </a:ext>
            </a:extLst>
          </p:cNvPr>
          <p:cNvCxnSpPr>
            <a:cxnSpLocks/>
          </p:cNvCxnSpPr>
          <p:nvPr/>
        </p:nvCxnSpPr>
        <p:spPr>
          <a:xfrm>
            <a:off x="6839981" y="5864391"/>
            <a:ext cx="285257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E433-5880-7EA1-5824-9A0C7F0A5459}"/>
              </a:ext>
            </a:extLst>
          </p:cNvPr>
          <p:cNvSpPr txBox="1"/>
          <p:nvPr/>
        </p:nvSpPr>
        <p:spPr>
          <a:xfrm>
            <a:off x="6846125" y="5539134"/>
            <a:ext cx="273992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/accountInfo?access_token=atoken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25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What is Oauth 2?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46639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Open standard for access delegation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Provides client secure access to the server on behalf of resource owner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Oauth (open authorization) is more of a framework than a protocol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</a:p>
          <a:p>
            <a:pPr marL="461963" lvl="1" indent="-285750"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Resource owner</a:t>
            </a:r>
          </a:p>
          <a:p>
            <a:pPr marL="461963" lvl="1" indent="-285750"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Resource server</a:t>
            </a:r>
          </a:p>
          <a:p>
            <a:pPr marL="461963" lvl="1" indent="-285750"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marL="461963" lvl="1" indent="-285750"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Authorization Server</a:t>
            </a:r>
          </a:p>
          <a:p>
            <a:pPr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Document: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RFC6749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RFC8252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8070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Oauth 2</a:t>
            </a:r>
            <a:endParaRPr lang="en-DE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73ECB6-B11A-2A1C-DB5E-7110F4881EEC}"/>
              </a:ext>
            </a:extLst>
          </p:cNvPr>
          <p:cNvSpPr/>
          <p:nvPr/>
        </p:nvSpPr>
        <p:spPr>
          <a:xfrm>
            <a:off x="1077085" y="1200501"/>
            <a:ext cx="1671725" cy="4734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client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6E8CF-1093-0286-E0E7-DFB0F0F93D01}"/>
              </a:ext>
            </a:extLst>
          </p:cNvPr>
          <p:cNvSpPr/>
          <p:nvPr/>
        </p:nvSpPr>
        <p:spPr>
          <a:xfrm>
            <a:off x="6681291" y="1200501"/>
            <a:ext cx="1935386" cy="1295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Resource </a:t>
            </a:r>
          </a:p>
          <a:p>
            <a:pPr algn="ctr">
              <a:lnSpc>
                <a:spcPct val="114000"/>
              </a:lnSpc>
            </a:pPr>
            <a:r>
              <a:rPr lang="de-DE" dirty="0"/>
              <a:t>Owner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FDBE9-B92F-7C98-65E7-2E38D3996AED}"/>
              </a:ext>
            </a:extLst>
          </p:cNvPr>
          <p:cNvSpPr/>
          <p:nvPr/>
        </p:nvSpPr>
        <p:spPr>
          <a:xfrm>
            <a:off x="6681291" y="2919909"/>
            <a:ext cx="1935386" cy="1295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Authorization server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DE3AA-ECA7-89A3-E442-45CAB02F1C5E}"/>
              </a:ext>
            </a:extLst>
          </p:cNvPr>
          <p:cNvSpPr/>
          <p:nvPr/>
        </p:nvSpPr>
        <p:spPr>
          <a:xfrm>
            <a:off x="6681291" y="4639317"/>
            <a:ext cx="1935386" cy="1295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Resource </a:t>
            </a:r>
          </a:p>
          <a:p>
            <a:pPr algn="ctr">
              <a:lnSpc>
                <a:spcPct val="114000"/>
              </a:lnSpc>
            </a:pPr>
            <a:r>
              <a:rPr lang="de-DE" dirty="0"/>
              <a:t>Server</a:t>
            </a:r>
            <a:endParaRPr lang="en-DE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24A72A-F800-C7B0-A900-C93ED663EE02}"/>
              </a:ext>
            </a:extLst>
          </p:cNvPr>
          <p:cNvSpPr/>
          <p:nvPr/>
        </p:nvSpPr>
        <p:spPr>
          <a:xfrm>
            <a:off x="2827347" y="1458552"/>
            <a:ext cx="3803455" cy="3253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9B10FA6-42C5-AFA1-04B0-43A20AC2DA94}"/>
              </a:ext>
            </a:extLst>
          </p:cNvPr>
          <p:cNvSpPr/>
          <p:nvPr/>
        </p:nvSpPr>
        <p:spPr>
          <a:xfrm>
            <a:off x="2827347" y="3075711"/>
            <a:ext cx="3803455" cy="3253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A458668-1DF4-6DA8-C1E3-DD74E8A997E8}"/>
              </a:ext>
            </a:extLst>
          </p:cNvPr>
          <p:cNvSpPr/>
          <p:nvPr/>
        </p:nvSpPr>
        <p:spPr>
          <a:xfrm>
            <a:off x="2827347" y="4911395"/>
            <a:ext cx="3803455" cy="3253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08196379-4942-102E-3F0A-8AF93CB49117}"/>
              </a:ext>
            </a:extLst>
          </p:cNvPr>
          <p:cNvSpPr/>
          <p:nvPr/>
        </p:nvSpPr>
        <p:spPr>
          <a:xfrm>
            <a:off x="2813323" y="2120147"/>
            <a:ext cx="3803455" cy="26361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EF43B2D-DC8A-FD2D-2834-FD5BBA43DB13}"/>
              </a:ext>
            </a:extLst>
          </p:cNvPr>
          <p:cNvSpPr/>
          <p:nvPr/>
        </p:nvSpPr>
        <p:spPr>
          <a:xfrm>
            <a:off x="2813323" y="3933076"/>
            <a:ext cx="3803455" cy="26361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FD29EF54-1A04-DA03-FC29-5CBEF83C9186}"/>
              </a:ext>
            </a:extLst>
          </p:cNvPr>
          <p:cNvSpPr/>
          <p:nvPr/>
        </p:nvSpPr>
        <p:spPr>
          <a:xfrm>
            <a:off x="2813323" y="5589268"/>
            <a:ext cx="3803455" cy="26361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22365-C640-365D-7C3F-CBD10EDEC81A}"/>
              </a:ext>
            </a:extLst>
          </p:cNvPr>
          <p:cNvSpPr txBox="1"/>
          <p:nvPr/>
        </p:nvSpPr>
        <p:spPr>
          <a:xfrm>
            <a:off x="2827347" y="1181214"/>
            <a:ext cx="373052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Authorization Request</a:t>
            </a:r>
            <a:endParaRPr lang="en-DE" sz="1600" dirty="0" err="1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715F7-EF3E-694A-867E-0E818FAAE892}"/>
              </a:ext>
            </a:extLst>
          </p:cNvPr>
          <p:cNvSpPr txBox="1"/>
          <p:nvPr/>
        </p:nvSpPr>
        <p:spPr>
          <a:xfrm>
            <a:off x="2886251" y="3641276"/>
            <a:ext cx="3730527" cy="263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Access Token(Refresh Token)</a:t>
            </a:r>
            <a:endParaRPr lang="en-DE" sz="1600" dirty="0" err="1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576A0F-4643-8D68-FA03-B0542EF19B8F}"/>
              </a:ext>
            </a:extLst>
          </p:cNvPr>
          <p:cNvSpPr txBox="1"/>
          <p:nvPr/>
        </p:nvSpPr>
        <p:spPr>
          <a:xfrm>
            <a:off x="2979747" y="1893570"/>
            <a:ext cx="3730527" cy="263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Authorization Grant</a:t>
            </a:r>
            <a:endParaRPr lang="en-DE" sz="1600" dirty="0" err="1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24034-E177-91DC-A3C8-9596C187B681}"/>
              </a:ext>
            </a:extLst>
          </p:cNvPr>
          <p:cNvSpPr txBox="1"/>
          <p:nvPr/>
        </p:nvSpPr>
        <p:spPr>
          <a:xfrm>
            <a:off x="2950764" y="2851434"/>
            <a:ext cx="3730527" cy="263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Authorization Grant</a:t>
            </a:r>
            <a:endParaRPr lang="en-DE" sz="1600" dirty="0" err="1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F88BB-EBC2-82F0-3378-DB9D2BB6BAC7}"/>
              </a:ext>
            </a:extLst>
          </p:cNvPr>
          <p:cNvSpPr txBox="1"/>
          <p:nvPr/>
        </p:nvSpPr>
        <p:spPr>
          <a:xfrm>
            <a:off x="2813323" y="5283367"/>
            <a:ext cx="3730527" cy="263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Protected Resource</a:t>
            </a:r>
            <a:endParaRPr lang="en-DE" sz="1600" dirty="0" err="1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43C21B-8A07-3E38-1AAC-2F90F2C25BC6}"/>
              </a:ext>
            </a:extLst>
          </p:cNvPr>
          <p:cNvSpPr txBox="1"/>
          <p:nvPr/>
        </p:nvSpPr>
        <p:spPr>
          <a:xfrm>
            <a:off x="2882043" y="4618883"/>
            <a:ext cx="3730527" cy="263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Access Token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B265EAA-67A5-03C3-F7D4-3D0518983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31" y="2176462"/>
            <a:ext cx="1252538" cy="1252538"/>
          </a:xfrm>
          <a:prstGeom prst="rect">
            <a:avLst/>
          </a:prstGeom>
        </p:spPr>
      </p:pic>
      <p:pic>
        <p:nvPicPr>
          <p:cNvPr id="13" name="Picture 1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212AA764-DB23-CBF1-45C9-3280D6D40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98" y="2176462"/>
            <a:ext cx="4343400" cy="1252538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A963C831-69B2-0CAA-061A-1BFF256C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664" y="1953052"/>
            <a:ext cx="2277943" cy="16993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384750" y="6473314"/>
            <a:ext cx="11324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0269" y="6473314"/>
            <a:ext cx="69698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69" y="210345"/>
            <a:ext cx="11771392" cy="410369"/>
          </a:xfrm>
        </p:spPr>
        <p:txBody>
          <a:bodyPr wrap="square" anchor="t">
            <a:normAutofit/>
          </a:bodyPr>
          <a:lstStyle/>
          <a:p>
            <a:r>
              <a:rPr lang="de-DE" u="sng" dirty="0"/>
              <a:t>Oauth 2 Roles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0698D-5109-1CFD-C04A-4D91D17CC208}"/>
              </a:ext>
            </a:extLst>
          </p:cNvPr>
          <p:cNvSpPr txBox="1"/>
          <p:nvPr/>
        </p:nvSpPr>
        <p:spPr>
          <a:xfrm>
            <a:off x="927917" y="3803862"/>
            <a:ext cx="111324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User</a:t>
            </a:r>
            <a:endParaRPr lang="en-DE" sz="1600" dirty="0" err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0033E-22E8-4AC4-C8ED-6C722EA2C2C5}"/>
              </a:ext>
            </a:extLst>
          </p:cNvPr>
          <p:cNvSpPr txBox="1"/>
          <p:nvPr/>
        </p:nvSpPr>
        <p:spPr>
          <a:xfrm>
            <a:off x="9750760" y="3850512"/>
            <a:ext cx="190358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OAuth Server</a:t>
            </a:r>
            <a:endParaRPr lang="en-DE" sz="160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24116-461A-61E8-9F76-26AE2BCD9652}"/>
              </a:ext>
            </a:extLst>
          </p:cNvPr>
          <p:cNvSpPr txBox="1"/>
          <p:nvPr/>
        </p:nvSpPr>
        <p:spPr>
          <a:xfrm>
            <a:off x="4854082" y="3803862"/>
            <a:ext cx="111324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OAuth client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371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Oauth 2 example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2209314" y="168682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6837176" y="168682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963" y="748961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6433928" y="893972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087353" y="1124156"/>
            <a:ext cx="3346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01832" y="1917004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5E69E1-C73C-B83E-09C5-DFDFD3124AD9}"/>
              </a:ext>
            </a:extLst>
          </p:cNvPr>
          <p:cNvSpPr/>
          <p:nvPr/>
        </p:nvSpPr>
        <p:spPr>
          <a:xfrm>
            <a:off x="2196702" y="358543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9003C-043F-2974-3A97-6E8854B8ED4F}"/>
              </a:ext>
            </a:extLst>
          </p:cNvPr>
          <p:cNvSpPr/>
          <p:nvPr/>
        </p:nvSpPr>
        <p:spPr>
          <a:xfrm>
            <a:off x="6822776" y="3585434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29F5B-9637-1D2B-8F71-CFB0B6876FC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85937" y="3815618"/>
            <a:ext cx="333683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3382615" y="732456"/>
            <a:ext cx="258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Login to Spotify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3582407" y="1585783"/>
            <a:ext cx="3240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authorise?client_id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761349-3B99-EDF1-CB54-B3592DAF682F}"/>
              </a:ext>
            </a:extLst>
          </p:cNvPr>
          <p:cNvSpPr/>
          <p:nvPr/>
        </p:nvSpPr>
        <p:spPr>
          <a:xfrm>
            <a:off x="2196702" y="275740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4A015A-99DB-7C26-B143-FBB3A1467592}"/>
              </a:ext>
            </a:extLst>
          </p:cNvPr>
          <p:cNvSpPr/>
          <p:nvPr/>
        </p:nvSpPr>
        <p:spPr>
          <a:xfrm>
            <a:off x="6837176" y="277210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2A6CA-E9FD-C803-ACF1-C1C1F86B1F4C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447446" y="300229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C5323-29DB-1F9B-ADCD-9B385BEE1836}"/>
              </a:ext>
            </a:extLst>
          </p:cNvPr>
          <p:cNvSpPr txBox="1"/>
          <p:nvPr/>
        </p:nvSpPr>
        <p:spPr>
          <a:xfrm>
            <a:off x="4266691" y="2709852"/>
            <a:ext cx="152639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23096-8884-B40F-8270-07F7141D1C2F}"/>
              </a:ext>
            </a:extLst>
          </p:cNvPr>
          <p:cNvSpPr txBox="1"/>
          <p:nvPr/>
        </p:nvSpPr>
        <p:spPr>
          <a:xfrm>
            <a:off x="4090111" y="3512359"/>
            <a:ext cx="2137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Client_Id=spotify&amp;</a:t>
            </a:r>
            <a:endParaRPr lang="en-DE" sz="1600" dirty="0" err="1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2209314" y="441225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6844251" y="441225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3454521" y="4642442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3743290" y="434259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8A5012-FDA7-A5F5-193C-D47E0C91423A}"/>
              </a:ext>
            </a:extLst>
          </p:cNvPr>
          <p:cNvSpPr/>
          <p:nvPr/>
        </p:nvSpPr>
        <p:spPr>
          <a:xfrm>
            <a:off x="2229877" y="525058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5CFA53-B087-1BE6-D17E-B4F567F6B8DD}"/>
              </a:ext>
            </a:extLst>
          </p:cNvPr>
          <p:cNvSpPr/>
          <p:nvPr/>
        </p:nvSpPr>
        <p:spPr>
          <a:xfrm>
            <a:off x="6837176" y="5251365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74A3C-8C58-4443-D843-F04AA85883B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524804" y="5472553"/>
            <a:ext cx="3312372" cy="89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E433-5880-7EA1-5824-9A0C7F0A5459}"/>
              </a:ext>
            </a:extLst>
          </p:cNvPr>
          <p:cNvSpPr txBox="1"/>
          <p:nvPr/>
        </p:nvSpPr>
        <p:spPr>
          <a:xfrm>
            <a:off x="3565182" y="5169031"/>
            <a:ext cx="320864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/accountInfo?access_token=atoken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39752-93B8-40E4-9B3B-C16EE17C7B44}"/>
              </a:ext>
            </a:extLst>
          </p:cNvPr>
          <p:cNvSpPr txBox="1"/>
          <p:nvPr/>
        </p:nvSpPr>
        <p:spPr>
          <a:xfrm>
            <a:off x="3597472" y="1917004"/>
            <a:ext cx="3200621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&amp;redirecturi=spotify.com/accept?</a:t>
            </a:r>
          </a:p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C6821D-8751-2026-95B4-F7A10BA4C76F}"/>
              </a:ext>
            </a:extLst>
          </p:cNvPr>
          <p:cNvSpPr/>
          <p:nvPr/>
        </p:nvSpPr>
        <p:spPr>
          <a:xfrm>
            <a:off x="8738169" y="447713"/>
            <a:ext cx="3453831" cy="1813253"/>
          </a:xfrm>
          <a:prstGeom prst="wedgeRoundRectCallout">
            <a:avLst>
              <a:gd name="adj1" fmla="val -63537"/>
              <a:gd name="adj2" fmla="val 327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1. Ask to Authenticate using user‘s gmail account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2. Spotify will send request to gmail to authenticate the user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3. User will get the popup from gmail to authorise the access of Spotify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BD4A5-72AA-21B4-3C2E-CA925644BE2A}"/>
              </a:ext>
            </a:extLst>
          </p:cNvPr>
          <p:cNvSpPr txBox="1"/>
          <p:nvPr/>
        </p:nvSpPr>
        <p:spPr>
          <a:xfrm>
            <a:off x="3644051" y="3809207"/>
            <a:ext cx="307387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client_secret=pass&amp;grant=token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6C77FD-1782-CF6A-E171-6649A1F3F419}"/>
              </a:ext>
            </a:extLst>
          </p:cNvPr>
          <p:cNvSpPr/>
          <p:nvPr/>
        </p:nvSpPr>
        <p:spPr>
          <a:xfrm>
            <a:off x="102036" y="2757400"/>
            <a:ext cx="1909965" cy="1118860"/>
          </a:xfrm>
          <a:prstGeom prst="wedgeRoundRectCallout">
            <a:avLst>
              <a:gd name="adj1" fmla="val 57834"/>
              <a:gd name="adj2" fmla="val 409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Spotify authenticate itself with gmail using the token provided and its id &amp; password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0A7C24C-3AF6-3CC0-2808-29AF66A46F00}"/>
              </a:ext>
            </a:extLst>
          </p:cNvPr>
          <p:cNvSpPr/>
          <p:nvPr/>
        </p:nvSpPr>
        <p:spPr>
          <a:xfrm>
            <a:off x="8908230" y="2666423"/>
            <a:ext cx="2771456" cy="671733"/>
          </a:xfrm>
          <a:prstGeom prst="wedgeRoundRectCallout">
            <a:avLst>
              <a:gd name="adj1" fmla="val -71223"/>
              <a:gd name="adj2" fmla="val -18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Once user allows the access, Spotify get the token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E598E40-1016-AA3E-BB0D-534BBC10321F}"/>
              </a:ext>
            </a:extLst>
          </p:cNvPr>
          <p:cNvSpPr/>
          <p:nvPr/>
        </p:nvSpPr>
        <p:spPr>
          <a:xfrm>
            <a:off x="8738169" y="4044808"/>
            <a:ext cx="3146743" cy="931745"/>
          </a:xfrm>
          <a:prstGeom prst="wedgeRoundRectCallout">
            <a:avLst>
              <a:gd name="adj1" fmla="val -63276"/>
              <a:gd name="adj2" fmla="val 1378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If authentication is successful then Spotify get the access token from gmail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520693B-7C70-5605-2E82-05B2A0AF2F4E}"/>
              </a:ext>
            </a:extLst>
          </p:cNvPr>
          <p:cNvSpPr/>
          <p:nvPr/>
        </p:nvSpPr>
        <p:spPr>
          <a:xfrm>
            <a:off x="65767" y="4407686"/>
            <a:ext cx="1946234" cy="1605259"/>
          </a:xfrm>
          <a:prstGeom prst="wedgeRoundRectCallout">
            <a:avLst>
              <a:gd name="adj1" fmla="val 60889"/>
              <a:gd name="adj2" fmla="val 1545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Access token can be used to access the users resources for which the user has given the access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5A3D18-0B02-D8C5-13E8-40D9BD1F3905}"/>
              </a:ext>
            </a:extLst>
          </p:cNvPr>
          <p:cNvSpPr/>
          <p:nvPr/>
        </p:nvSpPr>
        <p:spPr>
          <a:xfrm>
            <a:off x="2223171" y="603878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2FBADA-1EA0-CBCB-BC75-3C4022C887E3}"/>
              </a:ext>
            </a:extLst>
          </p:cNvPr>
          <p:cNvSpPr/>
          <p:nvPr/>
        </p:nvSpPr>
        <p:spPr>
          <a:xfrm>
            <a:off x="6858108" y="603878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96543C-EAEA-AF54-8BC0-5E34EA9C25D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3468378" y="6268964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C07C8C-A332-5E8B-EAD2-6261B9FDD347}"/>
              </a:ext>
            </a:extLst>
          </p:cNvPr>
          <p:cNvSpPr txBox="1"/>
          <p:nvPr/>
        </p:nvSpPr>
        <p:spPr>
          <a:xfrm>
            <a:off x="4014903" y="596402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Protected resource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24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20323FE-A609-6772-3DC4-5577269D77EA}"/>
              </a:ext>
            </a:extLst>
          </p:cNvPr>
          <p:cNvSpPr/>
          <p:nvPr/>
        </p:nvSpPr>
        <p:spPr>
          <a:xfrm>
            <a:off x="2094807" y="1447536"/>
            <a:ext cx="6339840" cy="1907707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Oauth 2 example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2209314" y="168682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6837176" y="168682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963" y="748961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6433928" y="893972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087353" y="1124156"/>
            <a:ext cx="3346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01832" y="1917004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5E69E1-C73C-B83E-09C5-DFDFD3124AD9}"/>
              </a:ext>
            </a:extLst>
          </p:cNvPr>
          <p:cNvSpPr/>
          <p:nvPr/>
        </p:nvSpPr>
        <p:spPr>
          <a:xfrm>
            <a:off x="2196702" y="358543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9003C-043F-2974-3A97-6E8854B8ED4F}"/>
              </a:ext>
            </a:extLst>
          </p:cNvPr>
          <p:cNvSpPr/>
          <p:nvPr/>
        </p:nvSpPr>
        <p:spPr>
          <a:xfrm>
            <a:off x="6822776" y="3585434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29F5B-9637-1D2B-8F71-CFB0B6876FC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85937" y="3815618"/>
            <a:ext cx="333683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3382615" y="732456"/>
            <a:ext cx="258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Login to Spotify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3582407" y="1585783"/>
            <a:ext cx="3240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authorise?client_id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761349-3B99-EDF1-CB54-B3592DAF682F}"/>
              </a:ext>
            </a:extLst>
          </p:cNvPr>
          <p:cNvSpPr/>
          <p:nvPr/>
        </p:nvSpPr>
        <p:spPr>
          <a:xfrm>
            <a:off x="2196702" y="275740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4A015A-99DB-7C26-B143-FBB3A1467592}"/>
              </a:ext>
            </a:extLst>
          </p:cNvPr>
          <p:cNvSpPr/>
          <p:nvPr/>
        </p:nvSpPr>
        <p:spPr>
          <a:xfrm>
            <a:off x="6837176" y="277210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2A6CA-E9FD-C803-ACF1-C1C1F86B1F4C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447446" y="300229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C5323-29DB-1F9B-ADCD-9B385BEE1836}"/>
              </a:ext>
            </a:extLst>
          </p:cNvPr>
          <p:cNvSpPr txBox="1"/>
          <p:nvPr/>
        </p:nvSpPr>
        <p:spPr>
          <a:xfrm>
            <a:off x="4266691" y="2709852"/>
            <a:ext cx="152639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23096-8884-B40F-8270-07F7141D1C2F}"/>
              </a:ext>
            </a:extLst>
          </p:cNvPr>
          <p:cNvSpPr txBox="1"/>
          <p:nvPr/>
        </p:nvSpPr>
        <p:spPr>
          <a:xfrm>
            <a:off x="4090111" y="3512359"/>
            <a:ext cx="2137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Client_Id=spotify&amp;</a:t>
            </a:r>
            <a:endParaRPr lang="en-DE" sz="1600" dirty="0" err="1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2209314" y="441225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6844251" y="441225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3454521" y="4642442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3743290" y="434259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8A5012-FDA7-A5F5-193C-D47E0C91423A}"/>
              </a:ext>
            </a:extLst>
          </p:cNvPr>
          <p:cNvSpPr/>
          <p:nvPr/>
        </p:nvSpPr>
        <p:spPr>
          <a:xfrm>
            <a:off x="2229877" y="525058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5CFA53-B087-1BE6-D17E-B4F567F6B8DD}"/>
              </a:ext>
            </a:extLst>
          </p:cNvPr>
          <p:cNvSpPr/>
          <p:nvPr/>
        </p:nvSpPr>
        <p:spPr>
          <a:xfrm>
            <a:off x="6837176" y="5251365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74A3C-8C58-4443-D843-F04AA85883B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524804" y="5472553"/>
            <a:ext cx="3312372" cy="89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E433-5880-7EA1-5824-9A0C7F0A5459}"/>
              </a:ext>
            </a:extLst>
          </p:cNvPr>
          <p:cNvSpPr txBox="1"/>
          <p:nvPr/>
        </p:nvSpPr>
        <p:spPr>
          <a:xfrm>
            <a:off x="3565182" y="5169031"/>
            <a:ext cx="320864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/accountInfo?access_token=atoken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39752-93B8-40E4-9B3B-C16EE17C7B44}"/>
              </a:ext>
            </a:extLst>
          </p:cNvPr>
          <p:cNvSpPr txBox="1"/>
          <p:nvPr/>
        </p:nvSpPr>
        <p:spPr>
          <a:xfrm>
            <a:off x="3597472" y="1917004"/>
            <a:ext cx="3200621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&amp;redirecturi=spotify.com/accept?</a:t>
            </a:r>
          </a:p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C6821D-8751-2026-95B4-F7A10BA4C76F}"/>
              </a:ext>
            </a:extLst>
          </p:cNvPr>
          <p:cNvSpPr/>
          <p:nvPr/>
        </p:nvSpPr>
        <p:spPr>
          <a:xfrm>
            <a:off x="8738169" y="447713"/>
            <a:ext cx="3453831" cy="1813253"/>
          </a:xfrm>
          <a:prstGeom prst="wedgeRoundRectCallout">
            <a:avLst>
              <a:gd name="adj1" fmla="val -63537"/>
              <a:gd name="adj2" fmla="val 327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1. Ask to Authenticate using user‘s gmail account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2. Spotify will send request to gmail to authenticate the user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3. User will get the popup from gmail to authorise the access of Spotify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BD4A5-72AA-21B4-3C2E-CA925644BE2A}"/>
              </a:ext>
            </a:extLst>
          </p:cNvPr>
          <p:cNvSpPr txBox="1"/>
          <p:nvPr/>
        </p:nvSpPr>
        <p:spPr>
          <a:xfrm>
            <a:off x="3644051" y="3809207"/>
            <a:ext cx="307387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client_secret=pass&amp;grant=token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6C77FD-1782-CF6A-E171-6649A1F3F419}"/>
              </a:ext>
            </a:extLst>
          </p:cNvPr>
          <p:cNvSpPr/>
          <p:nvPr/>
        </p:nvSpPr>
        <p:spPr>
          <a:xfrm>
            <a:off x="102036" y="2757400"/>
            <a:ext cx="1909965" cy="1118860"/>
          </a:xfrm>
          <a:prstGeom prst="wedgeRoundRectCallout">
            <a:avLst>
              <a:gd name="adj1" fmla="val 57834"/>
              <a:gd name="adj2" fmla="val 409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Spotify authenticate itself with gmail using the token provided and its id &amp; password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0A7C24C-3AF6-3CC0-2808-29AF66A46F00}"/>
              </a:ext>
            </a:extLst>
          </p:cNvPr>
          <p:cNvSpPr/>
          <p:nvPr/>
        </p:nvSpPr>
        <p:spPr>
          <a:xfrm>
            <a:off x="8908230" y="2666423"/>
            <a:ext cx="2771456" cy="671733"/>
          </a:xfrm>
          <a:prstGeom prst="wedgeRoundRectCallout">
            <a:avLst>
              <a:gd name="adj1" fmla="val -71223"/>
              <a:gd name="adj2" fmla="val -18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Once user allows the access, Spotify get the token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E598E40-1016-AA3E-BB0D-534BBC10321F}"/>
              </a:ext>
            </a:extLst>
          </p:cNvPr>
          <p:cNvSpPr/>
          <p:nvPr/>
        </p:nvSpPr>
        <p:spPr>
          <a:xfrm>
            <a:off x="8738169" y="4044808"/>
            <a:ext cx="3146743" cy="931745"/>
          </a:xfrm>
          <a:prstGeom prst="wedgeRoundRectCallout">
            <a:avLst>
              <a:gd name="adj1" fmla="val -63276"/>
              <a:gd name="adj2" fmla="val 1378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If authentication is successful then Spotify get the access token from gmail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520693B-7C70-5605-2E82-05B2A0AF2F4E}"/>
              </a:ext>
            </a:extLst>
          </p:cNvPr>
          <p:cNvSpPr/>
          <p:nvPr/>
        </p:nvSpPr>
        <p:spPr>
          <a:xfrm>
            <a:off x="65767" y="4407686"/>
            <a:ext cx="1946234" cy="1605259"/>
          </a:xfrm>
          <a:prstGeom prst="wedgeRoundRectCallout">
            <a:avLst>
              <a:gd name="adj1" fmla="val 60889"/>
              <a:gd name="adj2" fmla="val 1545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Access token can be used to access the users resources for which the user has given the access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5A3D18-0B02-D8C5-13E8-40D9BD1F3905}"/>
              </a:ext>
            </a:extLst>
          </p:cNvPr>
          <p:cNvSpPr/>
          <p:nvPr/>
        </p:nvSpPr>
        <p:spPr>
          <a:xfrm>
            <a:off x="2223171" y="603878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2FBADA-1EA0-CBCB-BC75-3C4022C887E3}"/>
              </a:ext>
            </a:extLst>
          </p:cNvPr>
          <p:cNvSpPr/>
          <p:nvPr/>
        </p:nvSpPr>
        <p:spPr>
          <a:xfrm>
            <a:off x="6858108" y="603878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96543C-EAEA-AF54-8BC0-5E34EA9C25D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3468378" y="6268964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C07C8C-A332-5E8B-EAD2-6261B9FDD347}"/>
              </a:ext>
            </a:extLst>
          </p:cNvPr>
          <p:cNvSpPr txBox="1"/>
          <p:nvPr/>
        </p:nvSpPr>
        <p:spPr>
          <a:xfrm>
            <a:off x="4014903" y="596402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Protected resource</a:t>
            </a:r>
            <a:endParaRPr lang="en-DE" sz="1600" dirty="0" err="1">
              <a:latin typeface="+mn-lt"/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EC55170-2BBE-0C35-E07A-0CA56E9F2C2D}"/>
              </a:ext>
            </a:extLst>
          </p:cNvPr>
          <p:cNvSpPr/>
          <p:nvPr/>
        </p:nvSpPr>
        <p:spPr>
          <a:xfrm>
            <a:off x="6837176" y="2272944"/>
            <a:ext cx="1550911" cy="320756"/>
          </a:xfrm>
          <a:prstGeom prst="foldedCorner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FF0000"/>
                </a:solidFill>
              </a:rPr>
              <a:t>Resource Owner</a:t>
            </a:r>
            <a:endParaRPr lang="en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20323FE-A609-6772-3DC4-5577269D77EA}"/>
              </a:ext>
            </a:extLst>
          </p:cNvPr>
          <p:cNvSpPr/>
          <p:nvPr/>
        </p:nvSpPr>
        <p:spPr>
          <a:xfrm>
            <a:off x="2173763" y="3363907"/>
            <a:ext cx="6339840" cy="1703462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Oauth 2 example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2209314" y="168682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6837176" y="168682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963" y="748961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6433928" y="893972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087353" y="1124156"/>
            <a:ext cx="3346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01832" y="1917004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5E69E1-C73C-B83E-09C5-DFDFD3124AD9}"/>
              </a:ext>
            </a:extLst>
          </p:cNvPr>
          <p:cNvSpPr/>
          <p:nvPr/>
        </p:nvSpPr>
        <p:spPr>
          <a:xfrm>
            <a:off x="2196702" y="358543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9003C-043F-2974-3A97-6E8854B8ED4F}"/>
              </a:ext>
            </a:extLst>
          </p:cNvPr>
          <p:cNvSpPr/>
          <p:nvPr/>
        </p:nvSpPr>
        <p:spPr>
          <a:xfrm>
            <a:off x="6822776" y="3585434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29F5B-9637-1D2B-8F71-CFB0B6876FC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85937" y="3815618"/>
            <a:ext cx="333683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3382615" y="732456"/>
            <a:ext cx="258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Login to Spotify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3582407" y="1585783"/>
            <a:ext cx="3240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authorise?client_id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761349-3B99-EDF1-CB54-B3592DAF682F}"/>
              </a:ext>
            </a:extLst>
          </p:cNvPr>
          <p:cNvSpPr/>
          <p:nvPr/>
        </p:nvSpPr>
        <p:spPr>
          <a:xfrm>
            <a:off x="2196702" y="275740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4A015A-99DB-7C26-B143-FBB3A1467592}"/>
              </a:ext>
            </a:extLst>
          </p:cNvPr>
          <p:cNvSpPr/>
          <p:nvPr/>
        </p:nvSpPr>
        <p:spPr>
          <a:xfrm>
            <a:off x="6837176" y="277210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2A6CA-E9FD-C803-ACF1-C1C1F86B1F4C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447446" y="300229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C5323-29DB-1F9B-ADCD-9B385BEE1836}"/>
              </a:ext>
            </a:extLst>
          </p:cNvPr>
          <p:cNvSpPr txBox="1"/>
          <p:nvPr/>
        </p:nvSpPr>
        <p:spPr>
          <a:xfrm>
            <a:off x="4266691" y="2709852"/>
            <a:ext cx="152639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23096-8884-B40F-8270-07F7141D1C2F}"/>
              </a:ext>
            </a:extLst>
          </p:cNvPr>
          <p:cNvSpPr txBox="1"/>
          <p:nvPr/>
        </p:nvSpPr>
        <p:spPr>
          <a:xfrm>
            <a:off x="4090111" y="3512359"/>
            <a:ext cx="2137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Client_Id=spotify&amp;</a:t>
            </a:r>
            <a:endParaRPr lang="en-DE" sz="1600" dirty="0" err="1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2209314" y="441225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6844251" y="441225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3454521" y="4642442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3743290" y="434259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8A5012-FDA7-A5F5-193C-D47E0C91423A}"/>
              </a:ext>
            </a:extLst>
          </p:cNvPr>
          <p:cNvSpPr/>
          <p:nvPr/>
        </p:nvSpPr>
        <p:spPr>
          <a:xfrm>
            <a:off x="2229877" y="525058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5CFA53-B087-1BE6-D17E-B4F567F6B8DD}"/>
              </a:ext>
            </a:extLst>
          </p:cNvPr>
          <p:cNvSpPr/>
          <p:nvPr/>
        </p:nvSpPr>
        <p:spPr>
          <a:xfrm>
            <a:off x="6837176" y="5251365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74A3C-8C58-4443-D843-F04AA85883B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524804" y="5472553"/>
            <a:ext cx="3312372" cy="89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E433-5880-7EA1-5824-9A0C7F0A5459}"/>
              </a:ext>
            </a:extLst>
          </p:cNvPr>
          <p:cNvSpPr txBox="1"/>
          <p:nvPr/>
        </p:nvSpPr>
        <p:spPr>
          <a:xfrm>
            <a:off x="3565182" y="5169031"/>
            <a:ext cx="320864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/accountInfo?access_token=atoken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39752-93B8-40E4-9B3B-C16EE17C7B44}"/>
              </a:ext>
            </a:extLst>
          </p:cNvPr>
          <p:cNvSpPr txBox="1"/>
          <p:nvPr/>
        </p:nvSpPr>
        <p:spPr>
          <a:xfrm>
            <a:off x="3597472" y="1917004"/>
            <a:ext cx="3200621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&amp;redirecturi=spotify.com/accept?</a:t>
            </a:r>
          </a:p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C6821D-8751-2026-95B4-F7A10BA4C76F}"/>
              </a:ext>
            </a:extLst>
          </p:cNvPr>
          <p:cNvSpPr/>
          <p:nvPr/>
        </p:nvSpPr>
        <p:spPr>
          <a:xfrm>
            <a:off x="8738169" y="447713"/>
            <a:ext cx="3453831" cy="1813253"/>
          </a:xfrm>
          <a:prstGeom prst="wedgeRoundRectCallout">
            <a:avLst>
              <a:gd name="adj1" fmla="val -63537"/>
              <a:gd name="adj2" fmla="val 327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1. Ask to Authenticate using user‘s gmail account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2. Spotify will send request to gmail to authenticate the user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3. User will get the popup from gmail to authorise the access of Spotify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BD4A5-72AA-21B4-3C2E-CA925644BE2A}"/>
              </a:ext>
            </a:extLst>
          </p:cNvPr>
          <p:cNvSpPr txBox="1"/>
          <p:nvPr/>
        </p:nvSpPr>
        <p:spPr>
          <a:xfrm>
            <a:off x="3644051" y="3809207"/>
            <a:ext cx="307387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client_secret=pass&amp;grant=token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6C77FD-1782-CF6A-E171-6649A1F3F419}"/>
              </a:ext>
            </a:extLst>
          </p:cNvPr>
          <p:cNvSpPr/>
          <p:nvPr/>
        </p:nvSpPr>
        <p:spPr>
          <a:xfrm>
            <a:off x="102036" y="2757400"/>
            <a:ext cx="1909965" cy="1118860"/>
          </a:xfrm>
          <a:prstGeom prst="wedgeRoundRectCallout">
            <a:avLst>
              <a:gd name="adj1" fmla="val 57834"/>
              <a:gd name="adj2" fmla="val 409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Spotify authenticate itself with gmail using the token provided and its id &amp; password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0A7C24C-3AF6-3CC0-2808-29AF66A46F00}"/>
              </a:ext>
            </a:extLst>
          </p:cNvPr>
          <p:cNvSpPr/>
          <p:nvPr/>
        </p:nvSpPr>
        <p:spPr>
          <a:xfrm>
            <a:off x="8908230" y="2666423"/>
            <a:ext cx="2771456" cy="671733"/>
          </a:xfrm>
          <a:prstGeom prst="wedgeRoundRectCallout">
            <a:avLst>
              <a:gd name="adj1" fmla="val -71223"/>
              <a:gd name="adj2" fmla="val -18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Once user allows the access, Spotify get the token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E598E40-1016-AA3E-BB0D-534BBC10321F}"/>
              </a:ext>
            </a:extLst>
          </p:cNvPr>
          <p:cNvSpPr/>
          <p:nvPr/>
        </p:nvSpPr>
        <p:spPr>
          <a:xfrm>
            <a:off x="8738169" y="4044808"/>
            <a:ext cx="3146743" cy="931745"/>
          </a:xfrm>
          <a:prstGeom prst="wedgeRoundRectCallout">
            <a:avLst>
              <a:gd name="adj1" fmla="val -63276"/>
              <a:gd name="adj2" fmla="val 1378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If authentication is successful then Spotify get the access token from gmail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520693B-7C70-5605-2E82-05B2A0AF2F4E}"/>
              </a:ext>
            </a:extLst>
          </p:cNvPr>
          <p:cNvSpPr/>
          <p:nvPr/>
        </p:nvSpPr>
        <p:spPr>
          <a:xfrm>
            <a:off x="65767" y="4407686"/>
            <a:ext cx="1946234" cy="1605259"/>
          </a:xfrm>
          <a:prstGeom prst="wedgeRoundRectCallout">
            <a:avLst>
              <a:gd name="adj1" fmla="val 60889"/>
              <a:gd name="adj2" fmla="val 1545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Access token can be used to access the users resources for which the user has given the access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5A3D18-0B02-D8C5-13E8-40D9BD1F3905}"/>
              </a:ext>
            </a:extLst>
          </p:cNvPr>
          <p:cNvSpPr/>
          <p:nvPr/>
        </p:nvSpPr>
        <p:spPr>
          <a:xfrm>
            <a:off x="2223171" y="603878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2FBADA-1EA0-CBCB-BC75-3C4022C887E3}"/>
              </a:ext>
            </a:extLst>
          </p:cNvPr>
          <p:cNvSpPr/>
          <p:nvPr/>
        </p:nvSpPr>
        <p:spPr>
          <a:xfrm>
            <a:off x="6858108" y="603878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96543C-EAEA-AF54-8BC0-5E34EA9C25D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3468378" y="6268964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C07C8C-A332-5E8B-EAD2-6261B9FDD347}"/>
              </a:ext>
            </a:extLst>
          </p:cNvPr>
          <p:cNvSpPr txBox="1"/>
          <p:nvPr/>
        </p:nvSpPr>
        <p:spPr>
          <a:xfrm>
            <a:off x="4014903" y="596402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Protected resource</a:t>
            </a:r>
            <a:endParaRPr lang="en-DE" sz="1600" dirty="0" err="1">
              <a:latin typeface="+mn-lt"/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D7810533-8813-BD8D-88BA-515E6A2C981C}"/>
              </a:ext>
            </a:extLst>
          </p:cNvPr>
          <p:cNvSpPr/>
          <p:nvPr/>
        </p:nvSpPr>
        <p:spPr>
          <a:xfrm>
            <a:off x="8675365" y="3555504"/>
            <a:ext cx="1976977" cy="320756"/>
          </a:xfrm>
          <a:prstGeom prst="foldedCorner">
            <a:avLst>
              <a:gd name="adj" fmla="val 0"/>
            </a:avLst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FF0000"/>
                </a:solidFill>
              </a:rPr>
              <a:t>Authorization Server</a:t>
            </a:r>
            <a:endParaRPr lang="en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20323FE-A609-6772-3DC4-5577269D77EA}"/>
              </a:ext>
            </a:extLst>
          </p:cNvPr>
          <p:cNvSpPr/>
          <p:nvPr/>
        </p:nvSpPr>
        <p:spPr>
          <a:xfrm>
            <a:off x="2173763" y="5076977"/>
            <a:ext cx="6339840" cy="1462368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Oauth 2 example</a:t>
            </a:r>
            <a:endParaRPr lang="en-DE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BA871B-8009-80E9-392E-F2D88C3CAA11}"/>
              </a:ext>
            </a:extLst>
          </p:cNvPr>
          <p:cNvSpPr/>
          <p:nvPr/>
        </p:nvSpPr>
        <p:spPr>
          <a:xfrm>
            <a:off x="2209314" y="168682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F6F13-B1AA-2C74-B7C3-BEC141DA5AB3}"/>
              </a:ext>
            </a:extLst>
          </p:cNvPr>
          <p:cNvSpPr/>
          <p:nvPr/>
        </p:nvSpPr>
        <p:spPr>
          <a:xfrm>
            <a:off x="6837176" y="168682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803F568-4791-FD29-B403-85B74EC1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963" y="748961"/>
            <a:ext cx="750390" cy="7503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247F2A-D2BB-8746-4D62-6C6C1CAD1765}"/>
              </a:ext>
            </a:extLst>
          </p:cNvPr>
          <p:cNvSpPr/>
          <p:nvPr/>
        </p:nvSpPr>
        <p:spPr>
          <a:xfrm>
            <a:off x="6433928" y="893972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011B3-A1D9-B328-0989-656594AAECC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087353" y="1124156"/>
            <a:ext cx="3346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8AE2B-4BBC-1E17-216E-77362056C3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01832" y="1917004"/>
            <a:ext cx="333534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5E69E1-C73C-B83E-09C5-DFDFD3124AD9}"/>
              </a:ext>
            </a:extLst>
          </p:cNvPr>
          <p:cNvSpPr/>
          <p:nvPr/>
        </p:nvSpPr>
        <p:spPr>
          <a:xfrm>
            <a:off x="2196702" y="358543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9003C-043F-2974-3A97-6E8854B8ED4F}"/>
              </a:ext>
            </a:extLst>
          </p:cNvPr>
          <p:cNvSpPr/>
          <p:nvPr/>
        </p:nvSpPr>
        <p:spPr>
          <a:xfrm>
            <a:off x="6822776" y="3585434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29F5B-9637-1D2B-8F71-CFB0B6876FC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85937" y="3815618"/>
            <a:ext cx="333683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124F8-CE2A-9D41-2C75-927E98D67860}"/>
              </a:ext>
            </a:extLst>
          </p:cNvPr>
          <p:cNvSpPr txBox="1"/>
          <p:nvPr/>
        </p:nvSpPr>
        <p:spPr>
          <a:xfrm>
            <a:off x="3382615" y="732456"/>
            <a:ext cx="258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Login to Spotify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3C99B-61CC-6617-E964-D0B596C6CB00}"/>
              </a:ext>
            </a:extLst>
          </p:cNvPr>
          <p:cNvSpPr txBox="1"/>
          <p:nvPr/>
        </p:nvSpPr>
        <p:spPr>
          <a:xfrm>
            <a:off x="3582407" y="1585783"/>
            <a:ext cx="3240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authorise?client_id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761349-3B99-EDF1-CB54-B3592DAF682F}"/>
              </a:ext>
            </a:extLst>
          </p:cNvPr>
          <p:cNvSpPr/>
          <p:nvPr/>
        </p:nvSpPr>
        <p:spPr>
          <a:xfrm>
            <a:off x="2196702" y="2757400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4A015A-99DB-7C26-B143-FBB3A1467592}"/>
              </a:ext>
            </a:extLst>
          </p:cNvPr>
          <p:cNvSpPr/>
          <p:nvPr/>
        </p:nvSpPr>
        <p:spPr>
          <a:xfrm>
            <a:off x="6837176" y="2772106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2A6CA-E9FD-C803-ACF1-C1C1F86B1F4C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3447446" y="3002290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C5323-29DB-1F9B-ADCD-9B385BEE1836}"/>
              </a:ext>
            </a:extLst>
          </p:cNvPr>
          <p:cNvSpPr txBox="1"/>
          <p:nvPr/>
        </p:nvSpPr>
        <p:spPr>
          <a:xfrm>
            <a:off x="4266691" y="2709852"/>
            <a:ext cx="152639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authGrant=token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23096-8884-B40F-8270-07F7141D1C2F}"/>
              </a:ext>
            </a:extLst>
          </p:cNvPr>
          <p:cNvSpPr txBox="1"/>
          <p:nvPr/>
        </p:nvSpPr>
        <p:spPr>
          <a:xfrm>
            <a:off x="4090111" y="3512359"/>
            <a:ext cx="2137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client_Id=spotify&amp;</a:t>
            </a:r>
            <a:endParaRPr lang="en-DE" sz="1600" dirty="0" err="1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36E83-4767-4F64-487D-C1A73FF69B3E}"/>
              </a:ext>
            </a:extLst>
          </p:cNvPr>
          <p:cNvSpPr/>
          <p:nvPr/>
        </p:nvSpPr>
        <p:spPr>
          <a:xfrm>
            <a:off x="2209314" y="4412259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CD7CD1-DF7D-2969-2CD8-D058D0235CF6}"/>
              </a:ext>
            </a:extLst>
          </p:cNvPr>
          <p:cNvSpPr/>
          <p:nvPr/>
        </p:nvSpPr>
        <p:spPr>
          <a:xfrm>
            <a:off x="6844251" y="4412258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AAD75-3A67-3989-FB3F-0024C83B07F6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3454521" y="4642442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5E4ED9-B411-C200-B44F-343D25AB05B9}"/>
              </a:ext>
            </a:extLst>
          </p:cNvPr>
          <p:cNvSpPr txBox="1"/>
          <p:nvPr/>
        </p:nvSpPr>
        <p:spPr>
          <a:xfrm>
            <a:off x="3743290" y="434259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8A5012-FDA7-A5F5-193C-D47E0C91423A}"/>
              </a:ext>
            </a:extLst>
          </p:cNvPr>
          <p:cNvSpPr/>
          <p:nvPr/>
        </p:nvSpPr>
        <p:spPr>
          <a:xfrm>
            <a:off x="2229877" y="5250584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5CFA53-B087-1BE6-D17E-B4F567F6B8DD}"/>
              </a:ext>
            </a:extLst>
          </p:cNvPr>
          <p:cNvSpPr/>
          <p:nvPr/>
        </p:nvSpPr>
        <p:spPr>
          <a:xfrm>
            <a:off x="6837176" y="5251365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A74A3C-8C58-4443-D843-F04AA85883B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524804" y="5472553"/>
            <a:ext cx="3312372" cy="89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E433-5880-7EA1-5824-9A0C7F0A5459}"/>
              </a:ext>
            </a:extLst>
          </p:cNvPr>
          <p:cNvSpPr txBox="1"/>
          <p:nvPr/>
        </p:nvSpPr>
        <p:spPr>
          <a:xfrm>
            <a:off x="3565182" y="5169031"/>
            <a:ext cx="320864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/accountInfo?access_token=atoken</a:t>
            </a:r>
            <a:endParaRPr lang="en-DE" sz="160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39752-93B8-40E4-9B3B-C16EE17C7B44}"/>
              </a:ext>
            </a:extLst>
          </p:cNvPr>
          <p:cNvSpPr txBox="1"/>
          <p:nvPr/>
        </p:nvSpPr>
        <p:spPr>
          <a:xfrm>
            <a:off x="3597472" y="1917004"/>
            <a:ext cx="3200621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&amp;redirecturi=spotify.com/accept?</a:t>
            </a:r>
          </a:p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C6821D-8751-2026-95B4-F7A10BA4C76F}"/>
              </a:ext>
            </a:extLst>
          </p:cNvPr>
          <p:cNvSpPr/>
          <p:nvPr/>
        </p:nvSpPr>
        <p:spPr>
          <a:xfrm>
            <a:off x="8738169" y="447713"/>
            <a:ext cx="3453831" cy="1813253"/>
          </a:xfrm>
          <a:prstGeom prst="wedgeRoundRectCallout">
            <a:avLst>
              <a:gd name="adj1" fmla="val -63537"/>
              <a:gd name="adj2" fmla="val 3275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1. Ask to Authenticate using user‘s gmail account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2. Spotify will send request to gmail to authenticate the user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3. User will get the popup from gmail to authorise the access of Spotify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BD4A5-72AA-21B4-3C2E-CA925644BE2A}"/>
              </a:ext>
            </a:extLst>
          </p:cNvPr>
          <p:cNvSpPr txBox="1"/>
          <p:nvPr/>
        </p:nvSpPr>
        <p:spPr>
          <a:xfrm>
            <a:off x="3485937" y="3809207"/>
            <a:ext cx="335831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client_secret=pass&amp;authGrant=token</a:t>
            </a:r>
            <a:endParaRPr lang="en-DE" sz="1600" dirty="0" err="1">
              <a:latin typeface="+mn-lt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6C77FD-1782-CF6A-E171-6649A1F3F419}"/>
              </a:ext>
            </a:extLst>
          </p:cNvPr>
          <p:cNvSpPr/>
          <p:nvPr/>
        </p:nvSpPr>
        <p:spPr>
          <a:xfrm>
            <a:off x="102036" y="2757400"/>
            <a:ext cx="1909965" cy="1118860"/>
          </a:xfrm>
          <a:prstGeom prst="wedgeRoundRectCallout">
            <a:avLst>
              <a:gd name="adj1" fmla="val 57834"/>
              <a:gd name="adj2" fmla="val 409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Spotify authenticate itself with gmail using the token provided and its id &amp; password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0A7C24C-3AF6-3CC0-2808-29AF66A46F00}"/>
              </a:ext>
            </a:extLst>
          </p:cNvPr>
          <p:cNvSpPr/>
          <p:nvPr/>
        </p:nvSpPr>
        <p:spPr>
          <a:xfrm>
            <a:off x="8908230" y="2666423"/>
            <a:ext cx="2771456" cy="671733"/>
          </a:xfrm>
          <a:prstGeom prst="wedgeRoundRectCallout">
            <a:avLst>
              <a:gd name="adj1" fmla="val -71223"/>
              <a:gd name="adj2" fmla="val -18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Once user allows the access, Spotify get the token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E598E40-1016-AA3E-BB0D-534BBC10321F}"/>
              </a:ext>
            </a:extLst>
          </p:cNvPr>
          <p:cNvSpPr/>
          <p:nvPr/>
        </p:nvSpPr>
        <p:spPr>
          <a:xfrm>
            <a:off x="8738169" y="4044808"/>
            <a:ext cx="3146743" cy="931745"/>
          </a:xfrm>
          <a:prstGeom prst="wedgeRoundRectCallout">
            <a:avLst>
              <a:gd name="adj1" fmla="val -63276"/>
              <a:gd name="adj2" fmla="val 1378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If authentication is successful then Spotify get the access token from gmail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520693B-7C70-5605-2E82-05B2A0AF2F4E}"/>
              </a:ext>
            </a:extLst>
          </p:cNvPr>
          <p:cNvSpPr/>
          <p:nvPr/>
        </p:nvSpPr>
        <p:spPr>
          <a:xfrm>
            <a:off x="65767" y="4407686"/>
            <a:ext cx="1946234" cy="1605259"/>
          </a:xfrm>
          <a:prstGeom prst="wedgeRoundRectCallout">
            <a:avLst>
              <a:gd name="adj1" fmla="val 60889"/>
              <a:gd name="adj2" fmla="val 1545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Access token can be used to access the users resources for which the user has given the access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5A3D18-0B02-D8C5-13E8-40D9BD1F3905}"/>
              </a:ext>
            </a:extLst>
          </p:cNvPr>
          <p:cNvSpPr/>
          <p:nvPr/>
        </p:nvSpPr>
        <p:spPr>
          <a:xfrm>
            <a:off x="2223171" y="6038781"/>
            <a:ext cx="1294927" cy="4603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SPOTIFY</a:t>
            </a:r>
            <a:endParaRPr lang="en-D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2FBADA-1EA0-CBCB-BC75-3C4022C887E3}"/>
              </a:ext>
            </a:extLst>
          </p:cNvPr>
          <p:cNvSpPr/>
          <p:nvPr/>
        </p:nvSpPr>
        <p:spPr>
          <a:xfrm>
            <a:off x="6858108" y="6038780"/>
            <a:ext cx="1466260" cy="4603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GMAIL</a:t>
            </a:r>
            <a:endParaRPr lang="en-DE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96543C-EAEA-AF54-8BC0-5E34EA9C25D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3468378" y="6268964"/>
            <a:ext cx="338973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C07C8C-A332-5E8B-EAD2-6261B9FDD347}"/>
              </a:ext>
            </a:extLst>
          </p:cNvPr>
          <p:cNvSpPr txBox="1"/>
          <p:nvPr/>
        </p:nvSpPr>
        <p:spPr>
          <a:xfrm>
            <a:off x="4014903" y="5964028"/>
            <a:ext cx="32089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Protected resource</a:t>
            </a:r>
            <a:endParaRPr lang="en-DE" sz="1600" dirty="0" err="1">
              <a:latin typeface="+mn-lt"/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F4452A10-C252-5191-977E-59E5C73293ED}"/>
              </a:ext>
            </a:extLst>
          </p:cNvPr>
          <p:cNvSpPr/>
          <p:nvPr/>
        </p:nvSpPr>
        <p:spPr>
          <a:xfrm>
            <a:off x="8618877" y="5643272"/>
            <a:ext cx="1550911" cy="320756"/>
          </a:xfrm>
          <a:prstGeom prst="foldedCorner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FF0000"/>
                </a:solidFill>
              </a:rPr>
              <a:t>Resource Server</a:t>
            </a:r>
            <a:endParaRPr lang="en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17 Oct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 OAuth2 Security 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44478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Access token and Refresh token should be confidential and sent over TLS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Client authentication should be implmented properly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Phishing Attacks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Clickjacking</a:t>
            </a:r>
          </a:p>
          <a:p>
            <a:pPr marL="461963" lvl="1" indent="-285750"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To prevent can set the header: x-frame-options to deny or sameorigin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Cross-Site Request Forgery (CSRF) Attack</a:t>
            </a:r>
          </a:p>
          <a:p>
            <a:pPr marL="461963" lvl="1" indent="-285750">
              <a:buFont typeface="Wingdings" panose="05000000000000000000" pitchFamily="2" charset="2"/>
              <a:buChar char="v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Save the victim credentials in the attackers protected resources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Code injection and Input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Not share the secret in query Parameter as they get saved in browser history, referal header, links, server logs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18844980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1211</Words>
  <Application>Microsoft Office PowerPoint</Application>
  <PresentationFormat>Widescreen</PresentationFormat>
  <Paragraphs>232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Calibri</vt:lpstr>
      <vt:lpstr>Symbol</vt:lpstr>
      <vt:lpstr>system-ui</vt:lpstr>
      <vt:lpstr>Courier New</vt:lpstr>
      <vt:lpstr>Wingdings</vt:lpstr>
      <vt:lpstr>Arial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Authentication &amp; Authorization Mechanisms in the Web of Things    Monika Singh monika.singh@tum.de      </vt:lpstr>
      <vt:lpstr>What is Oauth 2?</vt:lpstr>
      <vt:lpstr>Oauth 2</vt:lpstr>
      <vt:lpstr>Oauth 2 Roles</vt:lpstr>
      <vt:lpstr>Oauth 2 example</vt:lpstr>
      <vt:lpstr>Oauth 2 example</vt:lpstr>
      <vt:lpstr>Oauth 2 example</vt:lpstr>
      <vt:lpstr>Oauth 2 example</vt:lpstr>
      <vt:lpstr> OAuth2 Security </vt:lpstr>
      <vt:lpstr>Thank you</vt:lpstr>
      <vt:lpstr>References</vt:lpstr>
      <vt:lpstr>Security Schemes: OAuth2SecurityScheme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- Sebastian Steinhorst</dc:title>
  <dc:creator>Sebastian Steinhorst</dc:creator>
  <cp:lastModifiedBy>Monika Singh</cp:lastModifiedBy>
  <cp:revision>233</cp:revision>
  <cp:lastPrinted>2015-07-30T14:04:45Z</cp:lastPrinted>
  <dcterms:created xsi:type="dcterms:W3CDTF">2017-01-26T15:34:34Z</dcterms:created>
  <dcterms:modified xsi:type="dcterms:W3CDTF">2022-10-17T11:59:25Z</dcterms:modified>
</cp:coreProperties>
</file>