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7" r:id="rId7"/>
    <p:sldId id="382" r:id="rId8"/>
    <p:sldId id="395" r:id="rId9"/>
    <p:sldId id="399" r:id="rId10"/>
    <p:sldId id="404" r:id="rId11"/>
    <p:sldId id="400" r:id="rId12"/>
    <p:sldId id="403" r:id="rId13"/>
    <p:sldId id="401" r:id="rId14"/>
    <p:sldId id="408" r:id="rId15"/>
    <p:sldId id="402" r:id="rId16"/>
    <p:sldId id="388" r:id="rId17"/>
    <p:sldId id="409" r:id="rId18"/>
    <p:sldId id="410" r:id="rId19"/>
    <p:sldId id="390" r:id="rId20"/>
  </p:sldIdLst>
  <p:sldSz cx="12192000" cy="6858000"/>
  <p:notesSz cx="9925050" cy="6665913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Steinhorst" initials="SS" lastIdx="1" clrIdx="0">
    <p:extLst>
      <p:ext uri="{19B8F6BF-5375-455C-9EA6-DF929625EA0E}">
        <p15:presenceInfo xmlns:p15="http://schemas.microsoft.com/office/powerpoint/2012/main" userId="cee41d825b250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3956" autoAdjust="0"/>
  </p:normalViewPr>
  <p:slideViewPr>
    <p:cSldViewPr snapToGrid="0">
      <p:cViewPr varScale="1">
        <p:scale>
          <a:sx n="86" d="100"/>
          <a:sy n="86" d="100"/>
        </p:scale>
        <p:origin x="48" y="165"/>
      </p:cViewPr>
      <p:guideLst>
        <p:guide orient="horz" pos="18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27/10/2022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27/10/2022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4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16256" y="1557994"/>
            <a:ext cx="12192000" cy="4739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3187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220269" y="1557994"/>
            <a:ext cx="5859475" cy="473977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1557994"/>
            <a:ext cx="5659200" cy="47397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66223"/>
            <a:ext cx="1173704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220270" y="1626682"/>
            <a:ext cx="11737049" cy="462815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73704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0270" y="794411"/>
            <a:ext cx="11748497" cy="5511943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74849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B679D-7806-41CD-A0FD-2D71B137C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5333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Name | Date | Title | www.ei.tum.de/esi/</a:t>
            </a:r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53337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10FFB683-560E-4C00-8AE4-215E6B7508D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</p:spTree>
    <p:extLst>
      <p:ext uri="{BB962C8B-B14F-4D97-AF65-F5344CB8AC3E}">
        <p14:creationId xmlns:p14="http://schemas.microsoft.com/office/powerpoint/2010/main" val="373803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Name | Date | Title | www.ei.tum.de/esi/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Name | Date | Title | www.ei.tum.de/esi/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Name | Date | Title | www.ei.tum.de/esi/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20268" y="1983014"/>
            <a:ext cx="1163401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63401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14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63401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33577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148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20269" y="811369"/>
            <a:ext cx="11771392" cy="554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20269" y="210345"/>
            <a:ext cx="1177139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20270" y="1665667"/>
            <a:ext cx="11550516" cy="464927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845086"/>
            <a:ext cx="1134533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220270" y="699752"/>
            <a:ext cx="5779732" cy="55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699752"/>
            <a:ext cx="5574547" cy="55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27586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220269" y="1549408"/>
            <a:ext cx="5859475" cy="4756947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1549408"/>
            <a:ext cx="5659200" cy="4756947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4" descr="TUM-blau-Jubiläumsbadge-blau-A4-oben.png"/>
          <p:cNvPicPr>
            <a:picLocks noChangeAspect="1"/>
          </p:cNvPicPr>
          <p:nvPr userDrawn="1"/>
        </p:nvPicPr>
        <p:blipFill rotWithShape="1">
          <a:blip r:embed="rId3"/>
          <a:srcRect l="55115"/>
          <a:stretch/>
        </p:blipFill>
        <p:spPr>
          <a:xfrm>
            <a:off x="11016342" y="0"/>
            <a:ext cx="1175657" cy="9604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45779"/>
            <a:ext cx="1487168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56709" y="0"/>
            <a:ext cx="12246708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503" y="324650"/>
            <a:ext cx="799629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Name | Date | Title | www.ei.tum.de/esi/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err="1">
                <a:solidFill>
                  <a:schemeClr val="tx2"/>
                </a:solidFill>
                <a:latin typeface="+mn-lt"/>
              </a:rPr>
              <a:t>Associate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Professorship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Embedded Systems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Internet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Things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7" name="Bild 4" descr="TUM-blau-Jubiläumsbadge-blau-A4-oben.png"/>
          <p:cNvPicPr>
            <a:picLocks noChangeAspect="1"/>
          </p:cNvPicPr>
          <p:nvPr userDrawn="1"/>
        </p:nvPicPr>
        <p:blipFill rotWithShape="1">
          <a:blip r:embed="rId3"/>
          <a:srcRect l="53869"/>
          <a:stretch/>
        </p:blipFill>
        <p:spPr>
          <a:xfrm>
            <a:off x="10983686" y="0"/>
            <a:ext cx="1208314" cy="9604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  <p:pic>
        <p:nvPicPr>
          <p:cNvPr id="12" name="Bild 2" descr="20150416 tum logo blau png fina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17705" y="6465624"/>
            <a:ext cx="608352" cy="320400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10068027" y="6496714"/>
            <a:ext cx="1478467" cy="28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Embedded Systems </a:t>
            </a:r>
          </a:p>
          <a:p>
            <a:pPr>
              <a:lnSpc>
                <a:spcPct val="94000"/>
              </a:lnSpc>
              <a:tabLst/>
            </a:pPr>
            <a:r>
              <a:rPr lang="de-DE" sz="1000" baseline="0" dirty="0" err="1">
                <a:solidFill>
                  <a:schemeClr val="bg2"/>
                </a:solidFill>
                <a:latin typeface="+mn-lt"/>
              </a:rPr>
              <a:t>and</a:t>
            </a: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 Internet </a:t>
            </a:r>
            <a:r>
              <a:rPr lang="de-DE" sz="1000" baseline="0" dirty="0" err="1">
                <a:solidFill>
                  <a:schemeClr val="bg2"/>
                </a:solidFill>
                <a:latin typeface="+mn-lt"/>
              </a:rPr>
              <a:t>of</a:t>
            </a: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 Things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3" r:id="rId2"/>
    <p:sldLayoutId id="2147483654" r:id="rId3"/>
    <p:sldLayoutId id="2147483704" r:id="rId4"/>
    <p:sldLayoutId id="2147483657" r:id="rId5"/>
    <p:sldLayoutId id="2147483711" r:id="rId6"/>
    <p:sldLayoutId id="2147483703" r:id="rId7"/>
    <p:sldLayoutId id="2147483653" r:id="rId8"/>
    <p:sldLayoutId id="2147483656" r:id="rId9"/>
    <p:sldLayoutId id="2147483712" r:id="rId10"/>
    <p:sldLayoutId id="2147483714" r:id="rId11"/>
    <p:sldLayoutId id="2147483715" r:id="rId1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12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63505" y="324650"/>
            <a:ext cx="799631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63503" y="324650"/>
            <a:ext cx="799629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arm.com/what/api-key-meaning-what-is-it-and-what-is-it-for" TargetMode="External"/><Relationship Id="rId2" Type="http://schemas.openxmlformats.org/officeDocument/2006/relationships/hyperlink" Target="https://developer.okta.com/blog/2018/04/10/oauth-authorization-code-grant-typ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reilly.com/library/view/getting-started-with/9781449317843/ch04.html" TargetMode="External"/><Relationship Id="rId5" Type="http://schemas.openxmlformats.org/officeDocument/2006/relationships/hyperlink" Target="https://www.rfc-editor.org/rfc/rfc8252" TargetMode="External"/><Relationship Id="rId4" Type="http://schemas.openxmlformats.org/officeDocument/2006/relationships/hyperlink" Target="https://www.rfc-editor.org/rfc/rfc674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1994" y="1236798"/>
            <a:ext cx="11255425" cy="52014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/>
              <a:t>Authentication &amp; Authorization Mechanisms in the Web of Things</a:t>
            </a:r>
            <a:br>
              <a:rPr lang="en-US" sz="4400" b="1" dirty="0">
                <a:latin typeface="+mn-lt"/>
              </a:rPr>
            </a:b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sz="2000" dirty="0">
                <a:latin typeface="+mn-lt"/>
              </a:rPr>
              <a:t>Monika Singh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monika.singh@tum.de</a:t>
            </a: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br>
              <a:rPr lang="de-DE" sz="2000" dirty="0"/>
            </a:br>
            <a:br>
              <a:rPr lang="de-DE" sz="2000" dirty="0"/>
            </a:br>
            <a:endParaRPr lang="de-DE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80" y="2622454"/>
            <a:ext cx="6490889" cy="43272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Client Credentials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11370"/>
            <a:ext cx="11771392" cy="466394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</a:rPr>
              <a:t>Use cases: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</a:rPr>
              <a:t>Authorization scope is limited to the protected resources under the control of the client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</a:rPr>
              <a:t>Client is also the resource owner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</a:rPr>
              <a:t>Client do not require the permission of a specific user to access data.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498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adlock on computer motherboard">
            <a:extLst>
              <a:ext uri="{FF2B5EF4-FFF2-40B4-BE49-F238E27FC236}">
                <a16:creationId xmlns:a16="http://schemas.microsoft.com/office/drawing/2014/main" id="{942D87B4-1FC5-73DC-388B-51F01C30B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3" r="-1" b="27794"/>
          <a:stretch/>
        </p:blipFill>
        <p:spPr>
          <a:xfrm>
            <a:off x="220270" y="1665667"/>
            <a:ext cx="11550516" cy="464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384750" y="6473314"/>
            <a:ext cx="11324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0269" y="6473314"/>
            <a:ext cx="69698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0C0550A-9873-3EEA-CE5D-9FF8D613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70" y="210345"/>
            <a:ext cx="11345332" cy="410369"/>
          </a:xfrm>
        </p:spPr>
        <p:txBody>
          <a:bodyPr wrap="square" anchor="t">
            <a:normAutofit/>
          </a:bodyPr>
          <a:lstStyle/>
          <a:p>
            <a:pPr algn="ctr"/>
            <a:r>
              <a:rPr lang="de-DE" dirty="0"/>
              <a:t>Security Schemes Comparisons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8972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69" y="166010"/>
            <a:ext cx="11771392" cy="410369"/>
          </a:xfrm>
        </p:spPr>
        <p:txBody>
          <a:bodyPr/>
          <a:lstStyle/>
          <a:p>
            <a:r>
              <a:rPr lang="de-DE" u="sng" dirty="0"/>
              <a:t>Security Scheme Comparison</a:t>
            </a:r>
            <a:endParaRPr lang="en-DE" u="sng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8A8AC7E-8D11-0C14-B457-4FEEF0569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20254"/>
              </p:ext>
            </p:extLst>
          </p:nvPr>
        </p:nvGraphicFramePr>
        <p:xfrm>
          <a:off x="191156" y="707514"/>
          <a:ext cx="11858653" cy="5400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78909">
                  <a:extLst>
                    <a:ext uri="{9D8B030D-6E8A-4147-A177-3AD203B41FA5}">
                      <a16:colId xmlns:a16="http://schemas.microsoft.com/office/drawing/2014/main" val="4226339250"/>
                    </a:ext>
                  </a:extLst>
                </a:gridCol>
                <a:gridCol w="1457499">
                  <a:extLst>
                    <a:ext uri="{9D8B030D-6E8A-4147-A177-3AD203B41FA5}">
                      <a16:colId xmlns:a16="http://schemas.microsoft.com/office/drawing/2014/main" val="2836427879"/>
                    </a:ext>
                  </a:extLst>
                </a:gridCol>
                <a:gridCol w="1834341">
                  <a:extLst>
                    <a:ext uri="{9D8B030D-6E8A-4147-A177-3AD203B41FA5}">
                      <a16:colId xmlns:a16="http://schemas.microsoft.com/office/drawing/2014/main" val="771867074"/>
                    </a:ext>
                  </a:extLst>
                </a:gridCol>
                <a:gridCol w="1778924">
                  <a:extLst>
                    <a:ext uri="{9D8B030D-6E8A-4147-A177-3AD203B41FA5}">
                      <a16:colId xmlns:a16="http://schemas.microsoft.com/office/drawing/2014/main" val="3730864855"/>
                    </a:ext>
                  </a:extLst>
                </a:gridCol>
                <a:gridCol w="1723506">
                  <a:extLst>
                    <a:ext uri="{9D8B030D-6E8A-4147-A177-3AD203B41FA5}">
                      <a16:colId xmlns:a16="http://schemas.microsoft.com/office/drawing/2014/main" val="164239261"/>
                    </a:ext>
                  </a:extLst>
                </a:gridCol>
                <a:gridCol w="2691381">
                  <a:extLst>
                    <a:ext uri="{9D8B030D-6E8A-4147-A177-3AD203B41FA5}">
                      <a16:colId xmlns:a16="http://schemas.microsoft.com/office/drawing/2014/main" val="995709844"/>
                    </a:ext>
                  </a:extLst>
                </a:gridCol>
                <a:gridCol w="1694093">
                  <a:extLst>
                    <a:ext uri="{9D8B030D-6E8A-4147-A177-3AD203B41FA5}">
                      <a16:colId xmlns:a16="http://schemas.microsoft.com/office/drawing/2014/main" val="108604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Basic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Digest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API key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Bearer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OAuth2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PSK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Pros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Simple to implement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Universally supported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More secure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Password are not transmitted directly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Client nonce prevent chosen plaintext attack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Simplicity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Opaque and unguessable key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Fast, popular and easy to integrate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Simple to implement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Scabale and effiicient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Stateless(JWT)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Robust security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Offers both authentication and authorization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Very flexible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Limited access to users data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de-DE" sz="1200" dirty="0"/>
                        <a:t>Read data of a user from another application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Simple and convenient from key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5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Cons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Credentials are transferred as base64 encoded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Not secure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Vulnerable to replay attacks, spooffing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MIM attacks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Password or digested credentials must be recoverable hence strong hash is not possible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Cannot authenticate user but the application sending request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No expiration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de-DE" sz="1200" dirty="0"/>
                        <a:t>No way of knowing if the key is compromised </a:t>
                      </a:r>
                      <a:endParaRPr lang="en-DE" sz="12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No way of knowing if token is compromised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Compromised key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Information overhead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More steps compared to other methods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Own implementation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Token is stolen, can give access for sometime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Key Sharing should be done over a secure channel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Brute force and dictionary attacks are possible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Use Cases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Simple scripts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Identification purpose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E.g. Mac Mail, Thunderbird, outlook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Used when unencrypted HTTP has to be used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E.g Session Initiation Protocol (SIP)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Read-only Data access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API traffic control (block calls, filter)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E.g. google maps, Stripe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Scripting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Integration with external tools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API Authentication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E.g. Twitter (engagement, account, search activity)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to securely access another service on a user’s behalf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needs to be restricted by different permission types, user channels, or data categories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more convenient and/or more secure for users to sign up for a service without sharing the credentials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Embedded devices with less resources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sz="1200" dirty="0"/>
                        <a:t>TLS-PSK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0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1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0C0550A-9873-3EEA-CE5D-9FF8D613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2814637"/>
            <a:ext cx="2128837" cy="614363"/>
          </a:xfrm>
        </p:spPr>
        <p:txBody>
          <a:bodyPr/>
          <a:lstStyle/>
          <a:p>
            <a:r>
              <a:rPr lang="de-DE" dirty="0"/>
              <a:t>Thank you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2647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References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11370"/>
            <a:ext cx="11771392" cy="53788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800" dirty="0">
                <a:hlinkClick r:id="rId2"/>
              </a:rPr>
              <a:t>https://developer.okta.com/blog/2018/04/10/oauth-authorization-code-grant-type</a:t>
            </a:r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Comparison</a:t>
            </a:r>
          </a:p>
          <a:p>
            <a:pPr marL="703263" lvl="2" indent="-342900">
              <a:buFont typeface="+mj-lt"/>
              <a:buAutoNum type="alphaLcPeriod"/>
            </a:pPr>
            <a:r>
              <a:rPr lang="en-GB" sz="1800" dirty="0">
                <a:hlinkClick r:id="rId3"/>
              </a:rPr>
              <a:t>https://www.wallarm.com/what/api-key-meaning-what-is-it-and-what-is-it-for</a:t>
            </a:r>
            <a:endParaRPr lang="en-GB" sz="1800" dirty="0"/>
          </a:p>
          <a:p>
            <a:pPr marL="703263" lvl="2" indent="-342900">
              <a:buFont typeface="+mj-lt"/>
              <a:buAutoNum type="alphaLcPeriod"/>
            </a:pPr>
            <a:r>
              <a:rPr lang="en-GB" sz="1800" dirty="0"/>
              <a:t>https://cloud.google.com/endpoints/docs/openapi/when-why-api-key#security_of_api_keys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hlinkClick r:id="rId4"/>
              </a:rPr>
              <a:t>https://www.rfc-editor.org/rfc/rfc6749</a:t>
            </a:r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hlinkClick r:id="rId5"/>
              </a:rPr>
              <a:t>https://www.rfc-editor.org/rfc/rfc8252</a:t>
            </a:r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https://www.oauth.com/oauth2-servers/authorization/security-considerations/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ROPC</a:t>
            </a:r>
          </a:p>
          <a:p>
            <a:pPr marL="703263" lvl="2" indent="-342900">
              <a:buFont typeface="+mj-lt"/>
              <a:buAutoNum type="alphaLcPeriod"/>
            </a:pPr>
            <a:r>
              <a:rPr lang="en-GB" sz="1800" dirty="0">
                <a:hlinkClick r:id="rId6"/>
              </a:rPr>
              <a:t>https://www.oreilly.com/library/view/getting-started-with/9781449317843/ch04.html</a:t>
            </a:r>
            <a:endParaRPr lang="en-GB" sz="1800" dirty="0"/>
          </a:p>
          <a:p>
            <a:pPr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6143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Content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11370"/>
            <a:ext cx="11771392" cy="466394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 dirty="0"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cs typeface="Calibri" panose="020F0502020204030204" pitchFamily="34" charset="0"/>
              </a:rPr>
              <a:t>Authorization Grant flow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de-DE" dirty="0">
                <a:cs typeface="Calibri" panose="020F0502020204030204" pitchFamily="34" charset="0"/>
              </a:rPr>
              <a:t>Code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de-DE" dirty="0">
                <a:cs typeface="Calibri" panose="020F0502020204030204" pitchFamily="34" charset="0"/>
              </a:rPr>
              <a:t>Implicit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de-DE" dirty="0">
                <a:cs typeface="Calibri" panose="020F0502020204030204" pitchFamily="34" charset="0"/>
              </a:rPr>
              <a:t>Resource owner password credentials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de-DE" dirty="0">
                <a:cs typeface="Calibri" panose="020F0502020204030204" pitchFamily="34" charset="0"/>
              </a:rPr>
              <a:t>Client credentials</a:t>
            </a:r>
          </a:p>
          <a:p>
            <a:endParaRPr lang="de-DE" dirty="0"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cs typeface="Calibri" panose="020F0502020204030204" pitchFamily="34" charset="0"/>
              </a:rPr>
              <a:t>Comparsion of all security Scheme</a:t>
            </a:r>
          </a:p>
          <a:p>
            <a:pPr lvl="2" indent="0">
              <a:buNone/>
            </a:pPr>
            <a:br>
              <a:rPr lang="de-DE" dirty="0">
                <a:cs typeface="Calibri" panose="020F0502020204030204" pitchFamily="34" charset="0"/>
              </a:rPr>
            </a:br>
            <a:endParaRPr lang="de-DE" dirty="0"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b="0" i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070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Authentication Code Flow</a:t>
            </a:r>
            <a:endParaRPr lang="en-DE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BA871B-8009-80E9-392E-F2D88C3CAA11}"/>
              </a:ext>
            </a:extLst>
          </p:cNvPr>
          <p:cNvSpPr/>
          <p:nvPr/>
        </p:nvSpPr>
        <p:spPr>
          <a:xfrm>
            <a:off x="3487777" y="1286592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F6F13-B1AA-2C74-B7C3-BEC141DA5AB3}"/>
              </a:ext>
            </a:extLst>
          </p:cNvPr>
          <p:cNvSpPr/>
          <p:nvPr/>
        </p:nvSpPr>
        <p:spPr>
          <a:xfrm>
            <a:off x="8178289" y="1282271"/>
            <a:ext cx="2011791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803F568-4791-FD29-B403-85B74EC1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24" y="1177700"/>
            <a:ext cx="750390" cy="7503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247F2A-D2BB-8746-4D62-6C6C1CAD1765}"/>
              </a:ext>
            </a:extLst>
          </p:cNvPr>
          <p:cNvSpPr/>
          <p:nvPr/>
        </p:nvSpPr>
        <p:spPr>
          <a:xfrm>
            <a:off x="3487777" y="1281907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011B3-A1D9-B328-0989-656594AAECC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253014" y="1512091"/>
            <a:ext cx="2234763" cy="408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8AE2B-4BBC-1E17-216E-77362056C34C}"/>
              </a:ext>
            </a:extLst>
          </p:cNvPr>
          <p:cNvCxnSpPr>
            <a:cxnSpLocks/>
          </p:cNvCxnSpPr>
          <p:nvPr/>
        </p:nvCxnSpPr>
        <p:spPr>
          <a:xfrm>
            <a:off x="4842946" y="1512455"/>
            <a:ext cx="319887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5E69E1-C73C-B83E-09C5-DFDFD3124AD9}"/>
              </a:ext>
            </a:extLst>
          </p:cNvPr>
          <p:cNvSpPr/>
          <p:nvPr/>
        </p:nvSpPr>
        <p:spPr>
          <a:xfrm>
            <a:off x="3587698" y="3973369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F9003C-043F-2974-3A97-6E8854B8ED4F}"/>
              </a:ext>
            </a:extLst>
          </p:cNvPr>
          <p:cNvSpPr/>
          <p:nvPr/>
        </p:nvSpPr>
        <p:spPr>
          <a:xfrm>
            <a:off x="8213772" y="3973369"/>
            <a:ext cx="2041122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929F5B-9637-1D2B-8F71-CFB0B6876FC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876933" y="4203553"/>
            <a:ext cx="3336839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0124F8-CE2A-9D41-2C75-927E98D67860}"/>
              </a:ext>
            </a:extLst>
          </p:cNvPr>
          <p:cNvSpPr txBox="1"/>
          <p:nvPr/>
        </p:nvSpPr>
        <p:spPr>
          <a:xfrm>
            <a:off x="1253015" y="1132955"/>
            <a:ext cx="1935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n-lt"/>
                <a:cs typeface="Calibri" panose="020F0502020204030204" pitchFamily="34" charset="0"/>
              </a:rPr>
              <a:t>Login to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3C99B-61CC-6617-E964-D0B596C6CB00}"/>
              </a:ext>
            </a:extLst>
          </p:cNvPr>
          <p:cNvSpPr txBox="1"/>
          <p:nvPr/>
        </p:nvSpPr>
        <p:spPr>
          <a:xfrm>
            <a:off x="5134286" y="1177700"/>
            <a:ext cx="254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n-lt"/>
                <a:cs typeface="Calibri" panose="020F0502020204030204" pitchFamily="34" charset="0"/>
              </a:rPr>
              <a:t>clientId&amp;redirectURI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761349-3B99-EDF1-CB54-B3592DAF682F}"/>
              </a:ext>
            </a:extLst>
          </p:cNvPr>
          <p:cNvSpPr/>
          <p:nvPr/>
        </p:nvSpPr>
        <p:spPr>
          <a:xfrm>
            <a:off x="3587698" y="3344840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4A015A-99DB-7C26-B143-FBB3A1467592}"/>
              </a:ext>
            </a:extLst>
          </p:cNvPr>
          <p:cNvSpPr/>
          <p:nvPr/>
        </p:nvSpPr>
        <p:spPr>
          <a:xfrm>
            <a:off x="8228172" y="3359546"/>
            <a:ext cx="2026722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2A6CA-E9FD-C803-ACF1-C1C1F86B1F4C}"/>
              </a:ext>
            </a:extLst>
          </p:cNvPr>
          <p:cNvCxnSpPr>
            <a:cxnSpLocks/>
          </p:cNvCxnSpPr>
          <p:nvPr/>
        </p:nvCxnSpPr>
        <p:spPr>
          <a:xfrm flipH="1">
            <a:off x="4838442" y="3589730"/>
            <a:ext cx="320337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3C5323-29DB-1F9B-ADCD-9B385BEE1836}"/>
              </a:ext>
            </a:extLst>
          </p:cNvPr>
          <p:cNvSpPr txBox="1"/>
          <p:nvPr/>
        </p:nvSpPr>
        <p:spPr>
          <a:xfrm>
            <a:off x="1424059" y="2580906"/>
            <a:ext cx="66177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>
                <a:latin typeface="+mn-lt"/>
                <a:cs typeface="Calibri" panose="020F0502020204030204" pitchFamily="34" charset="0"/>
              </a:rPr>
              <a:t>Authenticate and Authorize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423096-8884-B40F-8270-07F7141D1C2F}"/>
              </a:ext>
            </a:extLst>
          </p:cNvPr>
          <p:cNvSpPr txBox="1"/>
          <p:nvPr/>
        </p:nvSpPr>
        <p:spPr>
          <a:xfrm>
            <a:off x="5481107" y="3900294"/>
            <a:ext cx="21379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Client_Id=client&amp;</a:t>
            </a:r>
            <a:endParaRPr lang="en-DE" sz="1600" dirty="0" err="1"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E36E83-4767-4F64-487D-C1A73FF69B3E}"/>
              </a:ext>
            </a:extLst>
          </p:cNvPr>
          <p:cNvSpPr/>
          <p:nvPr/>
        </p:nvSpPr>
        <p:spPr>
          <a:xfrm>
            <a:off x="3600310" y="4689357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CD7CD1-DF7D-2969-2CD8-D058D0235CF6}"/>
              </a:ext>
            </a:extLst>
          </p:cNvPr>
          <p:cNvSpPr/>
          <p:nvPr/>
        </p:nvSpPr>
        <p:spPr>
          <a:xfrm>
            <a:off x="8235247" y="4689356"/>
            <a:ext cx="2094702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AAD75-3A67-3989-FB3F-0024C83B07F6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845517" y="4919540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5E4ED9-B411-C200-B44F-343D25AB05B9}"/>
              </a:ext>
            </a:extLst>
          </p:cNvPr>
          <p:cNvSpPr txBox="1"/>
          <p:nvPr/>
        </p:nvSpPr>
        <p:spPr>
          <a:xfrm>
            <a:off x="5134286" y="4619696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access_token</a:t>
            </a:r>
            <a:endParaRPr lang="en-DE" sz="1600" dirty="0" err="1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BD4A5-72AA-21B4-3C2E-CA925644BE2A}"/>
              </a:ext>
            </a:extLst>
          </p:cNvPr>
          <p:cNvSpPr txBox="1"/>
          <p:nvPr/>
        </p:nvSpPr>
        <p:spPr>
          <a:xfrm>
            <a:off x="5035047" y="4233694"/>
            <a:ext cx="300676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client_secret=pass&amp;grant=token</a:t>
            </a:r>
            <a:endParaRPr lang="en-DE" sz="1600" dirty="0" err="1">
              <a:latin typeface="+mn-lt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465CE4-F70E-F533-8B49-D3EE97CF35C0}"/>
              </a:ext>
            </a:extLst>
          </p:cNvPr>
          <p:cNvSpPr/>
          <p:nvPr/>
        </p:nvSpPr>
        <p:spPr>
          <a:xfrm>
            <a:off x="8212863" y="1969794"/>
            <a:ext cx="2011791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477B8F-8AB7-04D3-4EB0-4095F56027DA}"/>
              </a:ext>
            </a:extLst>
          </p:cNvPr>
          <p:cNvSpPr/>
          <p:nvPr/>
        </p:nvSpPr>
        <p:spPr>
          <a:xfrm>
            <a:off x="8243104" y="2649735"/>
            <a:ext cx="2011791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908B452A-39E5-76D5-2E2E-3AB64BFD9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24" y="1853488"/>
            <a:ext cx="750390" cy="750390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FD61AB15-CC26-FA64-3291-0ACCEAA7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24" y="2545205"/>
            <a:ext cx="750390" cy="75039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9FFF11-5129-376A-10AC-7972DFCF6C1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1253014" y="2210590"/>
            <a:ext cx="6788802" cy="1809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202A149-0646-703A-B470-B3A7E44FCA02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1253014" y="2880697"/>
            <a:ext cx="6855910" cy="397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059CBDA-2E19-A33F-844B-2A766816AFDA}"/>
              </a:ext>
            </a:extLst>
          </p:cNvPr>
          <p:cNvSpPr txBox="1"/>
          <p:nvPr/>
        </p:nvSpPr>
        <p:spPr>
          <a:xfrm>
            <a:off x="3188780" y="1894069"/>
            <a:ext cx="49504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>
                <a:latin typeface="+mn-lt"/>
                <a:cs typeface="Calibri" panose="020F0502020204030204" pitchFamily="34" charset="0"/>
              </a:rPr>
              <a:t>Redirects to login and authorization window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A79FFE-EEC4-EB80-DD5C-F5BBA2B7CDA1}"/>
              </a:ext>
            </a:extLst>
          </p:cNvPr>
          <p:cNvSpPr txBox="1"/>
          <p:nvPr/>
        </p:nvSpPr>
        <p:spPr>
          <a:xfrm>
            <a:off x="5797304" y="3295801"/>
            <a:ext cx="152639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grant=token</a:t>
            </a:r>
            <a:endParaRPr lang="en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2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Authentication Code Flow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11370"/>
            <a:ext cx="11771392" cy="466394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en-GB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</a:rPr>
              <a:t>Extra step of exchanging the authorization code for the access token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</a:rPr>
              <a:t>Code exchange step ensures that an attacker isn’t able to intercept the access token</a:t>
            </a:r>
            <a:r>
              <a:rPr lang="en-GB" dirty="0"/>
              <a:t> (</a:t>
            </a:r>
            <a:r>
              <a:rPr lang="en-GB" b="0" i="0" dirty="0">
                <a:effectLst/>
              </a:rPr>
              <a:t>token is always sent via a secure backchannel between the application and server)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dirty="0"/>
              <a:t>Provides refresh token</a:t>
            </a:r>
          </a:p>
          <a:p>
            <a:pPr algn="l"/>
            <a:endParaRPr lang="de-DE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dirty="0"/>
              <a:t>Use case: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</a:rPr>
              <a:t>Native applications (cannot store client credentials confidential) that use the authorization code grant type should do so without using client credentials</a:t>
            </a:r>
            <a:endParaRPr lang="de-DE" dirty="0"/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</a:rPr>
              <a:t>Best used in web and mobile apps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de-DE" dirty="0"/>
              <a:t>Confidential Clients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518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Implicit Flow</a:t>
            </a:r>
            <a:endParaRPr lang="en-DE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BA871B-8009-80E9-392E-F2D88C3CAA11}"/>
              </a:ext>
            </a:extLst>
          </p:cNvPr>
          <p:cNvSpPr/>
          <p:nvPr/>
        </p:nvSpPr>
        <p:spPr>
          <a:xfrm>
            <a:off x="4459289" y="2119083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F6F13-B1AA-2C74-B7C3-BEC141DA5AB3}"/>
              </a:ext>
            </a:extLst>
          </p:cNvPr>
          <p:cNvSpPr/>
          <p:nvPr/>
        </p:nvSpPr>
        <p:spPr>
          <a:xfrm>
            <a:off x="9087151" y="2119082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803F568-4791-FD29-B403-85B74EC1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9684" y="1181223"/>
            <a:ext cx="750390" cy="7503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247F2A-D2BB-8746-4D62-6C6C1CAD1765}"/>
              </a:ext>
            </a:extLst>
          </p:cNvPr>
          <p:cNvSpPr/>
          <p:nvPr/>
        </p:nvSpPr>
        <p:spPr>
          <a:xfrm>
            <a:off x="4468973" y="1310371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011B3-A1D9-B328-0989-656594AAECC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90074" y="1556418"/>
            <a:ext cx="245660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8AE2B-4BBC-1E17-216E-77362056C3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51807" y="2349266"/>
            <a:ext cx="3335344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0124F8-CE2A-9D41-2C75-927E98D67860}"/>
              </a:ext>
            </a:extLst>
          </p:cNvPr>
          <p:cNvSpPr txBox="1"/>
          <p:nvPr/>
        </p:nvSpPr>
        <p:spPr>
          <a:xfrm>
            <a:off x="1892887" y="1174301"/>
            <a:ext cx="2586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+mn-lt"/>
                <a:cs typeface="Calibri" panose="020F0502020204030204" pitchFamily="34" charset="0"/>
              </a:rPr>
              <a:t>Login to the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3C99B-61CC-6617-E964-D0B596C6CB00}"/>
              </a:ext>
            </a:extLst>
          </p:cNvPr>
          <p:cNvSpPr txBox="1"/>
          <p:nvPr/>
        </p:nvSpPr>
        <p:spPr>
          <a:xfrm>
            <a:off x="5685906" y="2018045"/>
            <a:ext cx="338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+mn-lt"/>
                <a:cs typeface="Calibri" panose="020F0502020204030204" pitchFamily="34" charset="0"/>
              </a:rPr>
              <a:t>Client identifier&amp;redirection URI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E36E83-4767-4F64-487D-C1A73FF69B3E}"/>
              </a:ext>
            </a:extLst>
          </p:cNvPr>
          <p:cNvSpPr/>
          <p:nvPr/>
        </p:nvSpPr>
        <p:spPr>
          <a:xfrm>
            <a:off x="4459289" y="4656094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CD7CD1-DF7D-2969-2CD8-D058D0235CF6}"/>
              </a:ext>
            </a:extLst>
          </p:cNvPr>
          <p:cNvSpPr/>
          <p:nvPr/>
        </p:nvSpPr>
        <p:spPr>
          <a:xfrm>
            <a:off x="9094226" y="4656093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AAD75-3A67-3989-FB3F-0024C83B07F6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5754216" y="4886278"/>
            <a:ext cx="334001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5E4ED9-B411-C200-B44F-343D25AB05B9}"/>
              </a:ext>
            </a:extLst>
          </p:cNvPr>
          <p:cNvSpPr txBox="1"/>
          <p:nvPr/>
        </p:nvSpPr>
        <p:spPr>
          <a:xfrm>
            <a:off x="6009890" y="4592940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access_token</a:t>
            </a:r>
            <a:endParaRPr lang="en-DE" sz="1600" dirty="0" err="1">
              <a:latin typeface="+mn-lt"/>
            </a:endParaRPr>
          </a:p>
        </p:txBody>
      </p:sp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A9792875-0B98-BB48-49AC-8EBAF9D6D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9684" y="2789567"/>
            <a:ext cx="750390" cy="75039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383310-EBB7-2B13-CAF3-88FF2E40FF45}"/>
              </a:ext>
            </a:extLst>
          </p:cNvPr>
          <p:cNvSpPr/>
          <p:nvPr/>
        </p:nvSpPr>
        <p:spPr>
          <a:xfrm>
            <a:off x="9108083" y="2941084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F6B144-F04B-9AE1-7441-D78E15DB49FF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flipH="1" flipV="1">
            <a:off x="1990074" y="3164762"/>
            <a:ext cx="7118009" cy="65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B89695-F221-C420-A2F6-9C88FD670AA7}"/>
              </a:ext>
            </a:extLst>
          </p:cNvPr>
          <p:cNvSpPr txBox="1"/>
          <p:nvPr/>
        </p:nvSpPr>
        <p:spPr>
          <a:xfrm>
            <a:off x="2366357" y="2773597"/>
            <a:ext cx="6269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+mn-lt"/>
                <a:cs typeface="Calibri" panose="020F0502020204030204" pitchFamily="34" charset="0"/>
              </a:rPr>
              <a:t>Redirects to login and authorization window</a:t>
            </a:r>
          </a:p>
        </p:txBody>
      </p:sp>
      <p:pic>
        <p:nvPicPr>
          <p:cNvPr id="40" name="Graphic 39" descr="User with solid fill">
            <a:extLst>
              <a:ext uri="{FF2B5EF4-FFF2-40B4-BE49-F238E27FC236}">
                <a16:creationId xmlns:a16="http://schemas.microsoft.com/office/drawing/2014/main" id="{ED376F5A-319E-753F-A18E-15CFDDCD6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455" y="3623611"/>
            <a:ext cx="750390" cy="750390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C28F2FB-D304-19B0-9F64-E9B7CF7AADDF}"/>
              </a:ext>
            </a:extLst>
          </p:cNvPr>
          <p:cNvSpPr/>
          <p:nvPr/>
        </p:nvSpPr>
        <p:spPr>
          <a:xfrm>
            <a:off x="9110854" y="3775128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AD148C-A1AD-DE91-269C-5E8E5EB86155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1992845" y="3998806"/>
            <a:ext cx="7118009" cy="65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6BF39C-87B6-AE7A-9057-80E19CC248BC}"/>
              </a:ext>
            </a:extLst>
          </p:cNvPr>
          <p:cNvSpPr txBox="1"/>
          <p:nvPr/>
        </p:nvSpPr>
        <p:spPr>
          <a:xfrm>
            <a:off x="2369128" y="3607641"/>
            <a:ext cx="6269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+mn-lt"/>
                <a:cs typeface="Calibri" panose="020F0502020204030204" pitchFamily="34" charset="0"/>
              </a:rPr>
              <a:t>Authenticate and Authorize</a:t>
            </a:r>
          </a:p>
        </p:txBody>
      </p:sp>
    </p:spTree>
    <p:extLst>
      <p:ext uri="{BB962C8B-B14F-4D97-AF65-F5344CB8AC3E}">
        <p14:creationId xmlns:p14="http://schemas.microsoft.com/office/powerpoint/2010/main" val="108402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Implicit Flow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36815"/>
            <a:ext cx="11771392" cy="538110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5D5D5D"/>
                </a:solidFill>
              </a:rPr>
              <a:t>Simple but less secure than Code </a:t>
            </a:r>
            <a:endParaRPr lang="en-GB" b="0" i="0" dirty="0">
              <a:solidFill>
                <a:srgbClr val="5D5D5D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5D5D5D"/>
                </a:solidFill>
                <a:effectLst/>
              </a:rPr>
              <a:t>No Refresh token is returned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5D5D5D"/>
                </a:solidFill>
                <a:effectLst/>
              </a:rPr>
              <a:t>Client authentication is not included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5D5D5D"/>
                </a:solidFill>
                <a:effectLst/>
              </a:rPr>
              <a:t>Improve the responsiveness and efficiency of some clients (such as a client implemented as an in-browser application), since it reduces the number of round trips required to obtain an access token.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dirty="0">
              <a:solidFill>
                <a:srgbClr val="5D5D5D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333333"/>
                </a:solidFill>
                <a:effectLst/>
              </a:rPr>
              <a:t>Use Case:</a:t>
            </a:r>
          </a:p>
          <a:p>
            <a:pPr marL="646113" lvl="2" indent="-285750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333333"/>
                </a:solidFill>
                <a:effectLst/>
              </a:rPr>
              <a:t>single-page JavaScript app which is easily accessible and doesn't have a way to store client secrets safely.</a:t>
            </a:r>
          </a:p>
          <a:p>
            <a:pPr marL="646113" lvl="2" indent="-285750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4D4D4D"/>
                </a:solidFill>
                <a:effectLst/>
              </a:rPr>
              <a:t>web applications that need access tokens and cannot make use of a backend</a:t>
            </a:r>
            <a:endParaRPr lang="en-GB" b="0" i="0" dirty="0">
              <a:solidFill>
                <a:srgbClr val="5D5D5D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b="0" i="0" dirty="0">
              <a:solidFill>
                <a:srgbClr val="5D5D5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400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>
                <a:latin typeface="+mn-lt"/>
              </a:rPr>
              <a:t>Resource Owner Password Credential</a:t>
            </a:r>
            <a:endParaRPr lang="en-DE" u="sng" dirty="0">
              <a:latin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BA871B-8009-80E9-392E-F2D88C3CAA11}"/>
              </a:ext>
            </a:extLst>
          </p:cNvPr>
          <p:cNvSpPr/>
          <p:nvPr/>
        </p:nvSpPr>
        <p:spPr>
          <a:xfrm>
            <a:off x="3539347" y="2440509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F6F13-B1AA-2C74-B7C3-BEC141DA5AB3}"/>
              </a:ext>
            </a:extLst>
          </p:cNvPr>
          <p:cNvSpPr/>
          <p:nvPr/>
        </p:nvSpPr>
        <p:spPr>
          <a:xfrm>
            <a:off x="8167209" y="2440508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803F568-4791-FD29-B403-85B74EC1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742" y="1502649"/>
            <a:ext cx="750390" cy="7503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247F2A-D2BB-8746-4D62-6C6C1CAD1765}"/>
              </a:ext>
            </a:extLst>
          </p:cNvPr>
          <p:cNvSpPr/>
          <p:nvPr/>
        </p:nvSpPr>
        <p:spPr>
          <a:xfrm>
            <a:off x="3549031" y="1631797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011B3-A1D9-B328-0989-656594AAECC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70132" y="1877844"/>
            <a:ext cx="245660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8AE2B-4BBC-1E17-216E-77362056C3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31865" y="2670692"/>
            <a:ext cx="3335344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0124F8-CE2A-9D41-2C75-927E98D67860}"/>
              </a:ext>
            </a:extLst>
          </p:cNvPr>
          <p:cNvSpPr txBox="1"/>
          <p:nvPr/>
        </p:nvSpPr>
        <p:spPr>
          <a:xfrm>
            <a:off x="972945" y="1495727"/>
            <a:ext cx="2586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+mn-lt"/>
                <a:cs typeface="Calibri" panose="020F0502020204030204" pitchFamily="34" charset="0"/>
              </a:rPr>
              <a:t>Login to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3C99B-61CC-6617-E964-D0B596C6CB00}"/>
              </a:ext>
            </a:extLst>
          </p:cNvPr>
          <p:cNvSpPr txBox="1"/>
          <p:nvPr/>
        </p:nvSpPr>
        <p:spPr>
          <a:xfrm>
            <a:off x="4912440" y="2339471"/>
            <a:ext cx="3240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+mn-lt"/>
                <a:cs typeface="Calibri" panose="020F0502020204030204" pitchFamily="34" charset="0"/>
              </a:rPr>
              <a:t>Authenticate with username + password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E36E83-4767-4F64-487D-C1A73FF69B3E}"/>
              </a:ext>
            </a:extLst>
          </p:cNvPr>
          <p:cNvSpPr/>
          <p:nvPr/>
        </p:nvSpPr>
        <p:spPr>
          <a:xfrm>
            <a:off x="3539347" y="3359307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CD7CD1-DF7D-2969-2CD8-D058D0235CF6}"/>
              </a:ext>
            </a:extLst>
          </p:cNvPr>
          <p:cNvSpPr/>
          <p:nvPr/>
        </p:nvSpPr>
        <p:spPr>
          <a:xfrm>
            <a:off x="8174284" y="3359306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  <a:p>
            <a:pPr algn="ctr">
              <a:lnSpc>
                <a:spcPct val="114000"/>
              </a:lnSpc>
            </a:pP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AAD75-3A67-3989-FB3F-0024C83B07F6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4784554" y="3589490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5E4ED9-B411-C200-B44F-343D25AB05B9}"/>
              </a:ext>
            </a:extLst>
          </p:cNvPr>
          <p:cNvSpPr txBox="1"/>
          <p:nvPr/>
        </p:nvSpPr>
        <p:spPr>
          <a:xfrm>
            <a:off x="5073323" y="3289646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access_token</a:t>
            </a:r>
            <a:endParaRPr lang="en-DE" sz="1600" dirty="0" err="1">
              <a:latin typeface="+mn-lt"/>
            </a:endParaRP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A42ACE8C-29C3-6D32-0247-2C6FFB155E38}"/>
              </a:ext>
            </a:extLst>
          </p:cNvPr>
          <p:cNvSpPr/>
          <p:nvPr/>
        </p:nvSpPr>
        <p:spPr>
          <a:xfrm>
            <a:off x="9966957" y="2353615"/>
            <a:ext cx="1372158" cy="878906"/>
          </a:xfrm>
          <a:prstGeom prst="wedgeRoundRectCallout">
            <a:avLst>
              <a:gd name="adj1" fmla="val -75262"/>
              <a:gd name="adj2" fmla="val -1509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cs typeface="Calibri" panose="020F0502020204030204" pitchFamily="34" charset="0"/>
              </a:rPr>
              <a:t>Validate the credentials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E39DFC6F-2D2F-6798-2B08-576E74425D0E}"/>
              </a:ext>
            </a:extLst>
          </p:cNvPr>
          <p:cNvSpPr/>
          <p:nvPr/>
        </p:nvSpPr>
        <p:spPr>
          <a:xfrm>
            <a:off x="1029449" y="2480400"/>
            <a:ext cx="2132411" cy="878906"/>
          </a:xfrm>
          <a:prstGeom prst="wedgeRoundRectCallout">
            <a:avLst>
              <a:gd name="adj1" fmla="val 69003"/>
              <a:gd name="adj2" fmla="val -3526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cs typeface="Calibri" panose="020F0502020204030204" pitchFamily="34" charset="0"/>
              </a:rPr>
              <a:t>Client forwards the users credential to auth server</a:t>
            </a:r>
          </a:p>
        </p:txBody>
      </p:sp>
    </p:spTree>
    <p:extLst>
      <p:ext uri="{BB962C8B-B14F-4D97-AF65-F5344CB8AC3E}">
        <p14:creationId xmlns:p14="http://schemas.microsoft.com/office/powerpoint/2010/main" val="391935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Resource Owner Password Credentials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11370"/>
            <a:ext cx="11771392" cy="466394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cs typeface="Calibri" panose="020F0502020204030204" pitchFamily="34" charset="0"/>
              </a:rPr>
              <a:t>Resource owner password credentials can be used directly as an authorization grant to obtain an access token.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cs typeface="Calibri" panose="020F0502020204030204" pitchFamily="34" charset="0"/>
              </a:rPr>
              <a:t>Because the resource owner’s password is exposed to the application, this flow should be used sparingly.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dirty="0">
                <a:cs typeface="Calibri" panose="020F0502020204030204" pitchFamily="34" charset="0"/>
              </a:rPr>
              <a:t>C</a:t>
            </a:r>
            <a:r>
              <a:rPr lang="en-GB" b="0" i="0" dirty="0">
                <a:effectLst/>
                <a:cs typeface="Calibri" panose="020F0502020204030204" pitchFamily="34" charset="0"/>
              </a:rPr>
              <a:t>lient could abuse the password, or the password could unintentionally be disclosed to an attacker (e.g., via log files or other records kept by the client)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dirty="0">
                <a:cs typeface="Calibri" panose="020F0502020204030204" pitchFamily="34" charset="0"/>
              </a:rPr>
              <a:t>C</a:t>
            </a:r>
            <a:r>
              <a:rPr lang="en-GB" b="0" i="0" dirty="0">
                <a:effectLst/>
                <a:cs typeface="Calibri" panose="020F0502020204030204" pitchFamily="34" charset="0"/>
              </a:rPr>
              <a:t>lient can obtain access tokens with a broader scope than desired by the resource owner</a:t>
            </a:r>
            <a:r>
              <a:rPr lang="en-GB" dirty="0">
                <a:cs typeface="Calibri" panose="020F0502020204030204" pitchFamily="34" charset="0"/>
              </a:rPr>
              <a:t>(</a:t>
            </a:r>
            <a:r>
              <a:rPr lang="en-GB" b="0" i="0" dirty="0">
                <a:effectLst/>
                <a:cs typeface="Calibri" panose="020F0502020204030204" pitchFamily="34" charset="0"/>
              </a:rPr>
              <a:t>resource owner does not have control over the authorization process</a:t>
            </a:r>
            <a:r>
              <a:rPr lang="en-GB" dirty="0">
                <a:cs typeface="Calibri" panose="020F0502020204030204" pitchFamily="34" charset="0"/>
              </a:rPr>
              <a:t>)</a:t>
            </a:r>
            <a:endParaRPr lang="en-GB" b="0" i="0" dirty="0">
              <a:effectLst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cs typeface="Calibri" panose="020F0502020204030204" pitchFamily="34" charset="0"/>
              </a:rPr>
              <a:t>The authorization server should consider the scope and lifetime of access tokens issued via this grant type.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dirty="0"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cs typeface="Calibri" panose="020F0502020204030204" pitchFamily="34" charset="0"/>
              </a:rPr>
              <a:t>Use Cases: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  <a:cs typeface="Calibri" panose="020F0502020204030204" pitchFamily="34" charset="0"/>
              </a:rPr>
              <a:t>High degree of trust between the resource owner and the client (e.g., the client is part of the device operating system or a highly privileged application)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  <a:cs typeface="Calibri" panose="020F0502020204030204" pitchFamily="34" charset="0"/>
              </a:rPr>
              <a:t>Other authorization grant types are not available 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33333"/>
                </a:solidFill>
              </a:rPr>
              <a:t>C</a:t>
            </a:r>
            <a:r>
              <a:rPr lang="en-GB" b="0" i="0" dirty="0">
                <a:solidFill>
                  <a:srgbClr val="333333"/>
                </a:solidFill>
                <a:effectLst/>
              </a:rPr>
              <a:t>lients who use direct authentication schemes but want to migrate to OAuth can consider using this grant type.</a:t>
            </a:r>
          </a:p>
          <a:p>
            <a:pPr marL="646113" lvl="2" indent="-285750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33333"/>
                </a:solidFill>
                <a:effectLst/>
              </a:rPr>
              <a:t>Both web and native device applications are suitable to acquire access token through this grant type.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b="0" i="0" dirty="0">
              <a:effectLst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b="0" i="0" dirty="0">
              <a:effectLst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b="0" i="0" dirty="0">
              <a:effectLst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b="0" i="0" dirty="0"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3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28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Client Credential</a:t>
            </a:r>
            <a:endParaRPr lang="en-DE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BA871B-8009-80E9-392E-F2D88C3CAA11}"/>
              </a:ext>
            </a:extLst>
          </p:cNvPr>
          <p:cNvSpPr/>
          <p:nvPr/>
        </p:nvSpPr>
        <p:spPr>
          <a:xfrm>
            <a:off x="1788135" y="1686821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F6F13-B1AA-2C74-B7C3-BEC141DA5AB3}"/>
              </a:ext>
            </a:extLst>
          </p:cNvPr>
          <p:cNvSpPr/>
          <p:nvPr/>
        </p:nvSpPr>
        <p:spPr>
          <a:xfrm>
            <a:off x="6415997" y="1686820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8AE2B-4BBC-1E17-216E-77362056C3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80653" y="1917004"/>
            <a:ext cx="3335344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E3C99B-61CC-6617-E964-D0B596C6CB00}"/>
              </a:ext>
            </a:extLst>
          </p:cNvPr>
          <p:cNvSpPr txBox="1"/>
          <p:nvPr/>
        </p:nvSpPr>
        <p:spPr>
          <a:xfrm>
            <a:off x="3064628" y="1578449"/>
            <a:ext cx="33698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+mn-lt"/>
                <a:cs typeface="Calibri" panose="020F0502020204030204" pitchFamily="34" charset="0"/>
              </a:rPr>
              <a:t>Authenticate with client Credentials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E36E83-4767-4F64-487D-C1A73FF69B3E}"/>
              </a:ext>
            </a:extLst>
          </p:cNvPr>
          <p:cNvSpPr/>
          <p:nvPr/>
        </p:nvSpPr>
        <p:spPr>
          <a:xfrm>
            <a:off x="1788135" y="2605619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CD7CD1-DF7D-2969-2CD8-D058D0235CF6}"/>
              </a:ext>
            </a:extLst>
          </p:cNvPr>
          <p:cNvSpPr/>
          <p:nvPr/>
        </p:nvSpPr>
        <p:spPr>
          <a:xfrm>
            <a:off x="6423072" y="2605618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  <a:p>
            <a:pPr algn="ctr">
              <a:lnSpc>
                <a:spcPct val="114000"/>
              </a:lnSpc>
            </a:pP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AAD75-3A67-3989-FB3F-0024C83B07F6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3033342" y="2835802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5E4ED9-B411-C200-B44F-343D25AB05B9}"/>
              </a:ext>
            </a:extLst>
          </p:cNvPr>
          <p:cNvSpPr txBox="1"/>
          <p:nvPr/>
        </p:nvSpPr>
        <p:spPr>
          <a:xfrm>
            <a:off x="3322111" y="2535958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access_token</a:t>
            </a:r>
            <a:endParaRPr lang="en-DE" sz="1600" dirty="0" err="1">
              <a:latin typeface="+mn-lt"/>
            </a:endParaRP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A42ACE8C-29C3-6D32-0247-2C6FFB155E38}"/>
              </a:ext>
            </a:extLst>
          </p:cNvPr>
          <p:cNvSpPr/>
          <p:nvPr/>
        </p:nvSpPr>
        <p:spPr>
          <a:xfrm>
            <a:off x="8398624" y="1547691"/>
            <a:ext cx="2413464" cy="738625"/>
          </a:xfrm>
          <a:prstGeom prst="wedgeRoundRectCallout">
            <a:avLst>
              <a:gd name="adj1" fmla="val -71223"/>
              <a:gd name="adj2" fmla="val -18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cs typeface="Calibri" panose="020F0502020204030204" pitchFamily="34" charset="0"/>
              </a:rPr>
              <a:t>Validate the username + password</a:t>
            </a:r>
          </a:p>
        </p:txBody>
      </p:sp>
    </p:spTree>
    <p:extLst>
      <p:ext uri="{BB962C8B-B14F-4D97-AF65-F5344CB8AC3E}">
        <p14:creationId xmlns:p14="http://schemas.microsoft.com/office/powerpoint/2010/main" val="237178164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1206</Words>
  <Application>Microsoft Office PowerPoint</Application>
  <PresentationFormat>Widescreen</PresentationFormat>
  <Paragraphs>200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Symbol</vt:lpstr>
      <vt:lpstr>Calibri</vt:lpstr>
      <vt:lpstr>Wingdings</vt:lpstr>
      <vt:lpstr>Courier New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Authentication &amp; Authorization Mechanisms in the Web of Things    Monika Singh monika.singh@tum.de      </vt:lpstr>
      <vt:lpstr>Content</vt:lpstr>
      <vt:lpstr>Authentication Code Flow</vt:lpstr>
      <vt:lpstr>Authentication Code Flow</vt:lpstr>
      <vt:lpstr>Implicit Flow</vt:lpstr>
      <vt:lpstr>Implicit Flow</vt:lpstr>
      <vt:lpstr>Resource Owner Password Credential</vt:lpstr>
      <vt:lpstr>Resource Owner Password Credentials</vt:lpstr>
      <vt:lpstr>Client Credential</vt:lpstr>
      <vt:lpstr>Client Credentials</vt:lpstr>
      <vt:lpstr>Security Schemes Comparisons </vt:lpstr>
      <vt:lpstr>Security Scheme Comparison</vt:lpstr>
      <vt:lpstr>Thank you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Introduction - Sebastian Steinhorst</dc:title>
  <dc:creator>Sebastian Steinhorst</dc:creator>
  <cp:lastModifiedBy>Monika Singh</cp:lastModifiedBy>
  <cp:revision>243</cp:revision>
  <cp:lastPrinted>2015-07-30T14:04:45Z</cp:lastPrinted>
  <dcterms:created xsi:type="dcterms:W3CDTF">2017-01-26T15:34:34Z</dcterms:created>
  <dcterms:modified xsi:type="dcterms:W3CDTF">2022-10-28T09:04:10Z</dcterms:modified>
</cp:coreProperties>
</file>