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20"/>
  </p:notesMasterIdLst>
  <p:handoutMasterIdLst>
    <p:handoutMasterId r:id="rId21"/>
  </p:handoutMasterIdLst>
  <p:sldIdLst>
    <p:sldId id="357" r:id="rId7"/>
    <p:sldId id="413" r:id="rId8"/>
    <p:sldId id="414" r:id="rId9"/>
    <p:sldId id="416" r:id="rId10"/>
    <p:sldId id="417" r:id="rId11"/>
    <p:sldId id="415" r:id="rId12"/>
    <p:sldId id="420" r:id="rId13"/>
    <p:sldId id="421" r:id="rId14"/>
    <p:sldId id="411" r:id="rId15"/>
    <p:sldId id="418" r:id="rId16"/>
    <p:sldId id="412" r:id="rId17"/>
    <p:sldId id="410" r:id="rId18"/>
    <p:sldId id="390" r:id="rId19"/>
  </p:sldIdLst>
  <p:sldSz cx="12192000" cy="6858000"/>
  <p:notesSz cx="9925050" cy="6665913"/>
  <p:embeddedFontLst>
    <p:embeddedFont>
      <p:font typeface="Calibri" panose="020F0502020204030204" pitchFamily="34" charset="0"/>
      <p:regular r:id="rId22"/>
      <p:bold r:id="rId23"/>
      <p:italic r:id="rId24"/>
      <p:boldItalic r:id="rId25"/>
    </p:embeddedFont>
  </p:embeddedFontLst>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87"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Steinhorst" initials="SS" lastIdx="1" clrIdx="0">
    <p:extLst>
      <p:ext uri="{19B8F6BF-5375-455C-9EA6-DF929625EA0E}">
        <p15:presenceInfo xmlns:p15="http://schemas.microsoft.com/office/powerpoint/2012/main" userId="cee41d825b2507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3956" autoAdjust="0"/>
  </p:normalViewPr>
  <p:slideViewPr>
    <p:cSldViewPr snapToGrid="0">
      <p:cViewPr>
        <p:scale>
          <a:sx n="86" d="100"/>
          <a:sy n="86" d="100"/>
        </p:scale>
        <p:origin x="48" y="165"/>
      </p:cViewPr>
      <p:guideLst>
        <p:guide orient="horz" pos="187"/>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font" Target="fonts/font3.fntdata"/><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10/11/2022</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10/11/2022</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2322546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425451" y="1978721"/>
            <a:ext cx="11345332"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11130180" y="6408271"/>
            <a:ext cx="766981"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en-US" dirty="0"/>
              <a:t>Name | Date | Title | www.ei.tum.de/esi/</a:t>
            </a:r>
          </a:p>
        </p:txBody>
      </p:sp>
      <p:sp>
        <p:nvSpPr>
          <p:cNvPr id="8" name="Titel 1"/>
          <p:cNvSpPr>
            <a:spLocks noGrp="1"/>
          </p:cNvSpPr>
          <p:nvPr>
            <p:ph type="title" hasCustomPrompt="1"/>
          </p:nvPr>
        </p:nvSpPr>
        <p:spPr>
          <a:xfrm>
            <a:off x="425454" y="994335"/>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16256" y="1557994"/>
            <a:ext cx="12192000" cy="473977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220270" y="731879"/>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en-US" dirty="0"/>
              <a:t>Name | Date | Title | www.ei.tum.de/esi/</a:t>
            </a:r>
            <a:endParaRPr lang="de-DE" dirty="0"/>
          </a:p>
        </p:txBody>
      </p:sp>
      <p:sp>
        <p:nvSpPr>
          <p:cNvPr id="8" name="Inhaltsplatzhalter 9"/>
          <p:cNvSpPr>
            <a:spLocks noGrp="1"/>
          </p:cNvSpPr>
          <p:nvPr>
            <p:ph sz="quarter" idx="18"/>
          </p:nvPr>
        </p:nvSpPr>
        <p:spPr>
          <a:xfrm>
            <a:off x="220269" y="1557994"/>
            <a:ext cx="5859475" cy="473977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6112256" y="1557994"/>
            <a:ext cx="5659200" cy="4739775"/>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220270" y="210345"/>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220270" y="766223"/>
            <a:ext cx="1173704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en-US" dirty="0"/>
              <a:t>Name | Date | Title | www.ei.tum.de/esi/</a:t>
            </a:r>
            <a:endParaRPr lang="de-DE" dirty="0"/>
          </a:p>
        </p:txBody>
      </p:sp>
      <p:sp>
        <p:nvSpPr>
          <p:cNvPr id="9" name="Bildplatzhalter 8"/>
          <p:cNvSpPr>
            <a:spLocks noGrp="1"/>
          </p:cNvSpPr>
          <p:nvPr>
            <p:ph type="pic" sz="quarter" idx="17"/>
          </p:nvPr>
        </p:nvSpPr>
        <p:spPr>
          <a:xfrm>
            <a:off x="220270" y="1626682"/>
            <a:ext cx="11737049" cy="4628157"/>
          </a:xfrm>
          <a:prstGeom prst="rect">
            <a:avLst/>
          </a:prstGeom>
        </p:spPr>
        <p:txBody>
          <a:bodyPr/>
          <a:lstStyle/>
          <a:p>
            <a:endParaRPr lang="de-DE"/>
          </a:p>
        </p:txBody>
      </p:sp>
      <p:sp>
        <p:nvSpPr>
          <p:cNvPr id="8" name="Titel 1"/>
          <p:cNvSpPr>
            <a:spLocks noGrp="1"/>
          </p:cNvSpPr>
          <p:nvPr>
            <p:ph type="title" hasCustomPrompt="1"/>
          </p:nvPr>
        </p:nvSpPr>
        <p:spPr>
          <a:xfrm>
            <a:off x="220270" y="210345"/>
            <a:ext cx="1173704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220270" y="794411"/>
            <a:ext cx="11748497" cy="5511943"/>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en-US" dirty="0"/>
              <a:t>Name | Date | Title | www.ei.tum.de/esi/</a:t>
            </a:r>
          </a:p>
        </p:txBody>
      </p:sp>
      <p:sp>
        <p:nvSpPr>
          <p:cNvPr id="7" name="Titel 1"/>
          <p:cNvSpPr>
            <a:spLocks noGrp="1"/>
          </p:cNvSpPr>
          <p:nvPr>
            <p:ph type="title" hasCustomPrompt="1"/>
          </p:nvPr>
        </p:nvSpPr>
        <p:spPr>
          <a:xfrm>
            <a:off x="220270" y="210345"/>
            <a:ext cx="11748497"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0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Slide Number Placeholder 3"/>
          <p:cNvSpPr>
            <a:spLocks noGrp="1"/>
          </p:cNvSpPr>
          <p:nvPr>
            <p:ph type="sldNum" sz="quarter" idx="11"/>
          </p:nvPr>
        </p:nvSpPr>
        <p:spPr/>
        <p:txBody>
          <a:bodyPr/>
          <a:lstStyle/>
          <a:p>
            <a:fld id="{589B679D-7806-41CD-A0FD-2D71B137C757}" type="slidenum">
              <a:rPr lang="en-US" smtClean="0"/>
              <a:pPr/>
              <a:t>‹#›</a:t>
            </a:fld>
            <a:endParaRPr lang="en-US"/>
          </a:p>
        </p:txBody>
      </p:sp>
    </p:spTree>
    <p:extLst>
      <p:ext uri="{BB962C8B-B14F-4D97-AF65-F5344CB8AC3E}">
        <p14:creationId xmlns:p14="http://schemas.microsoft.com/office/powerpoint/2010/main" val="1904390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10" name="Date Placeholder 3"/>
          <p:cNvSpPr>
            <a:spLocks noGrp="1"/>
          </p:cNvSpPr>
          <p:nvPr>
            <p:ph type="dt" sz="half" idx="2"/>
          </p:nvPr>
        </p:nvSpPr>
        <p:spPr>
          <a:xfrm>
            <a:off x="609600" y="6453337"/>
            <a:ext cx="2844800" cy="365125"/>
          </a:xfrm>
          <a:prstGeom prst="rect">
            <a:avLst/>
          </a:prstGeom>
        </p:spPr>
        <p:txBody>
          <a:bodyPr/>
          <a:lstStyle>
            <a:lvl1pPr>
              <a:defRPr sz="1200"/>
            </a:lvl1pPr>
          </a:lstStyle>
          <a:p>
            <a:endParaRPr lang="en-SG" dirty="0">
              <a:solidFill>
                <a:prstClr val="black">
                  <a:tint val="75000"/>
                </a:prstClr>
              </a:solidFill>
            </a:endParaRPr>
          </a:p>
        </p:txBody>
      </p:sp>
      <p:sp>
        <p:nvSpPr>
          <p:cNvPr id="11" name="Footer Placeholder 4"/>
          <p:cNvSpPr>
            <a:spLocks noGrp="1"/>
          </p:cNvSpPr>
          <p:nvPr>
            <p:ph type="ftr" sz="quarter" idx="3"/>
          </p:nvPr>
        </p:nvSpPr>
        <p:spPr>
          <a:xfrm>
            <a:off x="4165600" y="6453337"/>
            <a:ext cx="3860800" cy="365125"/>
          </a:xfrm>
          <a:prstGeom prst="rect">
            <a:avLst/>
          </a:prstGeom>
        </p:spPr>
        <p:txBody>
          <a:bodyPr/>
          <a:lstStyle>
            <a:lvl1pPr>
              <a:defRPr sz="1200"/>
            </a:lvl1pPr>
          </a:lstStyle>
          <a:p>
            <a:r>
              <a:rPr lang="en-US" dirty="0">
                <a:solidFill>
                  <a:prstClr val="black">
                    <a:tint val="75000"/>
                  </a:prstClr>
                </a:solidFill>
              </a:rPr>
              <a:t>Name | Date | Title | www.ei.tum.de/esi/</a:t>
            </a:r>
            <a:endParaRPr lang="en-SG" dirty="0">
              <a:solidFill>
                <a:prstClr val="black">
                  <a:tint val="75000"/>
                </a:prstClr>
              </a:solidFill>
            </a:endParaRPr>
          </a:p>
        </p:txBody>
      </p:sp>
      <p:sp>
        <p:nvSpPr>
          <p:cNvPr id="12" name="Slide Number Placeholder 5"/>
          <p:cNvSpPr>
            <a:spLocks noGrp="1"/>
          </p:cNvSpPr>
          <p:nvPr>
            <p:ph type="sldNum" sz="quarter" idx="4"/>
          </p:nvPr>
        </p:nvSpPr>
        <p:spPr>
          <a:xfrm>
            <a:off x="8737600" y="6453337"/>
            <a:ext cx="2844800" cy="365125"/>
          </a:xfrm>
          <a:prstGeom prst="rect">
            <a:avLst/>
          </a:prstGeom>
        </p:spPr>
        <p:txBody>
          <a:bodyPr/>
          <a:lstStyle>
            <a:lvl1pPr algn="r">
              <a:defRPr sz="1200"/>
            </a:lvl1pPr>
          </a:lstStyle>
          <a:p>
            <a:fld id="{10FFB683-560E-4C00-8AE4-215E6B7508DF}"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737240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CE58CB1E-F828-4F11-99E0-327109AF9DA4}" type="slidenum">
              <a:rPr lang="de-DE" smtClean="0"/>
              <a:pPr/>
              <a:t>‹#›</a:t>
            </a:fld>
            <a:endParaRPr lang="de-DE" dirty="0"/>
          </a:p>
        </p:txBody>
      </p:sp>
      <p:sp>
        <p:nvSpPr>
          <p:cNvPr id="3" name="Fußzeilenplatzhalter 2"/>
          <p:cNvSpPr>
            <a:spLocks noGrp="1"/>
          </p:cNvSpPr>
          <p:nvPr>
            <p:ph type="ftr" sz="quarter" idx="11"/>
          </p:nvPr>
        </p:nvSpPr>
        <p:spPr/>
        <p:txBody>
          <a:bodyPr/>
          <a:lstStyle/>
          <a:p>
            <a:r>
              <a:rPr lang="en-US" dirty="0"/>
              <a:t>Name | Date | Title | www.ei.tum.de/esi/</a:t>
            </a:r>
          </a:p>
        </p:txBody>
      </p:sp>
    </p:spTree>
    <p:extLst>
      <p:ext uri="{BB962C8B-B14F-4D97-AF65-F5344CB8AC3E}">
        <p14:creationId xmlns:p14="http://schemas.microsoft.com/office/powerpoint/2010/main" val="3738037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425454" y="994334"/>
            <a:ext cx="11345332"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en-US"/>
              <a:t>Name | Date | Title | www.ei.tum.de/esi/</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en-US"/>
              <a:t>Name | Date | Title | www.ei.tum.de/esi/</a:t>
            </a:r>
            <a:endParaRPr lang="en-US" dirty="0"/>
          </a:p>
        </p:txBody>
      </p:sp>
      <p:sp>
        <p:nvSpPr>
          <p:cNvPr id="5" name="Titel 1"/>
          <p:cNvSpPr>
            <a:spLocks noGrp="1"/>
          </p:cNvSpPr>
          <p:nvPr>
            <p:ph type="title" hasCustomPrompt="1"/>
          </p:nvPr>
        </p:nvSpPr>
        <p:spPr>
          <a:xfrm>
            <a:off x="425454" y="994334"/>
            <a:ext cx="11345332"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425454" y="994334"/>
            <a:ext cx="11345332"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425451" y="1978721"/>
            <a:ext cx="11345332"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en-US"/>
              <a:t>Name | Date | Title | www.ei.tum.de/esi/</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425451" y="1978721"/>
            <a:ext cx="11345332"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11130180" y="6408271"/>
            <a:ext cx="766981"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en-US" dirty="0"/>
              <a:t>Name | Date | Title | www.ei.tum.de/esi/</a:t>
            </a:r>
          </a:p>
        </p:txBody>
      </p:sp>
      <p:sp>
        <p:nvSpPr>
          <p:cNvPr id="7" name="Titel 1"/>
          <p:cNvSpPr>
            <a:spLocks noGrp="1"/>
          </p:cNvSpPr>
          <p:nvPr>
            <p:ph type="title" hasCustomPrompt="1"/>
          </p:nvPr>
        </p:nvSpPr>
        <p:spPr>
          <a:xfrm>
            <a:off x="425454" y="994335"/>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220268" y="1983014"/>
            <a:ext cx="1163401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en-US" dirty="0"/>
              <a:t>Name | Date | Title | www.ei.tum.de/esi/</a:t>
            </a:r>
          </a:p>
        </p:txBody>
      </p:sp>
      <p:sp>
        <p:nvSpPr>
          <p:cNvPr id="7" name="Titel 1"/>
          <p:cNvSpPr>
            <a:spLocks noGrp="1"/>
          </p:cNvSpPr>
          <p:nvPr>
            <p:ph type="title" hasCustomPrompt="1"/>
          </p:nvPr>
        </p:nvSpPr>
        <p:spPr>
          <a:xfrm>
            <a:off x="220270" y="210345"/>
            <a:ext cx="11634017"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extLst>
    <p:ext uri="{DCECCB84-F9BA-43D5-87BE-67443E8EF086}">
      <p15:sldGuideLst xmlns:p15="http://schemas.microsoft.com/office/powerpoint/2012/main">
        <p15:guide id="1" orient="horz" pos="391" userDrawn="1">
          <p15:clr>
            <a:srgbClr val="FBAE40"/>
          </p15:clr>
        </p15:guide>
        <p15:guide id="2" pos="148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en-US" dirty="0"/>
              <a:t>Name | Date | Title | www.ei.tum.de/esi/</a:t>
            </a:r>
          </a:p>
        </p:txBody>
      </p:sp>
      <p:sp>
        <p:nvSpPr>
          <p:cNvPr id="7" name="Titel 1"/>
          <p:cNvSpPr>
            <a:spLocks noGrp="1"/>
          </p:cNvSpPr>
          <p:nvPr>
            <p:ph type="title" hasCustomPrompt="1"/>
          </p:nvPr>
        </p:nvSpPr>
        <p:spPr>
          <a:xfrm>
            <a:off x="220270" y="210345"/>
            <a:ext cx="11634017"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533577583"/>
      </p:ext>
    </p:extLst>
  </p:cSld>
  <p:clrMapOvr>
    <a:masterClrMapping/>
  </p:clrMapOvr>
  <p:extLst>
    <p:ext uri="{DCECCB84-F9BA-43D5-87BE-67443E8EF086}">
      <p15:sldGuideLst xmlns:p15="http://schemas.microsoft.com/office/powerpoint/2012/main">
        <p15:guide id="1" orient="horz" pos="391" userDrawn="1">
          <p15:clr>
            <a:srgbClr val="FBAE40"/>
          </p15:clr>
        </p15:guide>
        <p15:guide id="2" pos="148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220269" y="811369"/>
            <a:ext cx="11771392" cy="55465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en-US" dirty="0"/>
              <a:t>Name | Date | Title | www.ei.tum.de/esi/</a:t>
            </a:r>
          </a:p>
        </p:txBody>
      </p:sp>
      <p:sp>
        <p:nvSpPr>
          <p:cNvPr id="6" name="Titel 1"/>
          <p:cNvSpPr>
            <a:spLocks noGrp="1"/>
          </p:cNvSpPr>
          <p:nvPr>
            <p:ph type="title" hasCustomPrompt="1"/>
          </p:nvPr>
        </p:nvSpPr>
        <p:spPr>
          <a:xfrm>
            <a:off x="220269" y="210345"/>
            <a:ext cx="1177139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220270" y="1665667"/>
            <a:ext cx="11550516" cy="4649273"/>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en-US" dirty="0"/>
              <a:t>Name | Date | Title | www.ei.tum.de/esi/</a:t>
            </a:r>
          </a:p>
        </p:txBody>
      </p:sp>
      <p:sp useBgFill="1">
        <p:nvSpPr>
          <p:cNvPr id="6" name="Textplatzhalter 7"/>
          <p:cNvSpPr>
            <a:spLocks noGrp="1"/>
          </p:cNvSpPr>
          <p:nvPr>
            <p:ph type="body" sz="quarter" idx="13" hasCustomPrompt="1"/>
          </p:nvPr>
        </p:nvSpPr>
        <p:spPr>
          <a:xfrm>
            <a:off x="220270" y="845086"/>
            <a:ext cx="11345332"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220270" y="210345"/>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220270" y="699752"/>
            <a:ext cx="5779732" cy="55937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6196239" y="699752"/>
            <a:ext cx="5574547" cy="55937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en-US" dirty="0"/>
              <a:t>Name | Date | Title | www.ei.tum.de/esi/</a:t>
            </a:r>
          </a:p>
        </p:txBody>
      </p:sp>
      <p:sp>
        <p:nvSpPr>
          <p:cNvPr id="7" name="Titel 1"/>
          <p:cNvSpPr>
            <a:spLocks noGrp="1"/>
          </p:cNvSpPr>
          <p:nvPr>
            <p:ph type="title" hasCustomPrompt="1"/>
          </p:nvPr>
        </p:nvSpPr>
        <p:spPr>
          <a:xfrm>
            <a:off x="220270" y="210345"/>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220270" y="727586"/>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en-US" dirty="0"/>
              <a:t>Name | Date | Title | www.ei.tum.de/esi/</a:t>
            </a:r>
            <a:endParaRPr lang="de-DE" dirty="0"/>
          </a:p>
        </p:txBody>
      </p:sp>
      <p:sp>
        <p:nvSpPr>
          <p:cNvPr id="8" name="Inhaltsplatzhalter 9"/>
          <p:cNvSpPr>
            <a:spLocks noGrp="1"/>
          </p:cNvSpPr>
          <p:nvPr>
            <p:ph sz="quarter" idx="18"/>
          </p:nvPr>
        </p:nvSpPr>
        <p:spPr>
          <a:xfrm>
            <a:off x="220269" y="1549408"/>
            <a:ext cx="5859475" cy="4756947"/>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6112256" y="1549408"/>
            <a:ext cx="5659200" cy="4756947"/>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220270" y="210345"/>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4.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4.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414883" y="6473314"/>
            <a:ext cx="10439384" cy="384687"/>
          </a:xfrm>
          <a:prstGeom prst="rect">
            <a:avLst/>
          </a:prstGeom>
        </p:spPr>
        <p:txBody>
          <a:bodyPr vert="horz" lIns="0" tIns="45720" rIns="0" bIns="45720" rtlCol="0" anchor="ctr"/>
          <a:lstStyle>
            <a:lvl1pPr algn="l">
              <a:defRPr sz="1200">
                <a:solidFill>
                  <a:schemeClr val="tx1"/>
                </a:solidFill>
              </a:defRPr>
            </a:lvl1pPr>
          </a:lstStyle>
          <a:p>
            <a:r>
              <a:rPr lang="en-US" dirty="0"/>
              <a:t>Name | Date | Title | www.ei.tum.de/esi/</a:t>
            </a:r>
          </a:p>
        </p:txBody>
      </p:sp>
      <p:sp>
        <p:nvSpPr>
          <p:cNvPr id="11" name="Foliennummernplatzhalter 4"/>
          <p:cNvSpPr>
            <a:spLocks noGrp="1"/>
          </p:cNvSpPr>
          <p:nvPr>
            <p:ph type="sldNum" sz="quarter" idx="4"/>
          </p:nvPr>
        </p:nvSpPr>
        <p:spPr>
          <a:xfrm>
            <a:off x="9033245" y="6473314"/>
            <a:ext cx="2736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pic>
        <p:nvPicPr>
          <p:cNvPr id="5" name="Bild 4" descr="TUM-blau-Jubiläumsbadge-blau-A4-oben.png"/>
          <p:cNvPicPr>
            <a:picLocks noChangeAspect="1"/>
          </p:cNvPicPr>
          <p:nvPr userDrawn="1"/>
        </p:nvPicPr>
        <p:blipFill rotWithShape="1">
          <a:blip r:embed="rId3"/>
          <a:srcRect l="55115"/>
          <a:stretch/>
        </p:blipFill>
        <p:spPr>
          <a:xfrm>
            <a:off x="11016342" y="0"/>
            <a:ext cx="1175657" cy="960408"/>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10284440" y="6545779"/>
            <a:ext cx="1487168"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56709" y="0"/>
            <a:ext cx="12246708"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10963503" y="324650"/>
            <a:ext cx="799629" cy="320400"/>
          </a:xfrm>
          <a:prstGeom prst="rect">
            <a:avLst/>
          </a:prstGeom>
        </p:spPr>
      </p:pic>
      <p:sp>
        <p:nvSpPr>
          <p:cNvPr id="8" name="Foliennummernplatzhalter 4"/>
          <p:cNvSpPr>
            <a:spLocks noGrp="1"/>
          </p:cNvSpPr>
          <p:nvPr>
            <p:ph type="sldNum" sz="quarter" idx="4"/>
          </p:nvPr>
        </p:nvSpPr>
        <p:spPr>
          <a:xfrm>
            <a:off x="9033245" y="6473314"/>
            <a:ext cx="2736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414883" y="6473314"/>
            <a:ext cx="8619040" cy="365125"/>
          </a:xfrm>
          <a:prstGeom prst="rect">
            <a:avLst/>
          </a:prstGeom>
        </p:spPr>
        <p:txBody>
          <a:bodyPr vert="horz" lIns="0" tIns="45720" rIns="0" bIns="45720" rtlCol="0" anchor="ctr"/>
          <a:lstStyle>
            <a:lvl1pPr algn="l">
              <a:defRPr sz="1200">
                <a:solidFill>
                  <a:schemeClr val="bg1"/>
                </a:solidFill>
              </a:defRPr>
            </a:lvl1pPr>
          </a:lstStyle>
          <a:p>
            <a:r>
              <a:rPr lang="en-US"/>
              <a:t>Name | Date | Title | www.ei.tum.de/esi/</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9033245" y="6473314"/>
            <a:ext cx="2736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414883" y="6473314"/>
            <a:ext cx="8619040" cy="365125"/>
          </a:xfrm>
          <a:prstGeom prst="rect">
            <a:avLst/>
          </a:prstGeom>
        </p:spPr>
        <p:txBody>
          <a:bodyPr vert="horz" lIns="0" tIns="45720" rIns="0" bIns="45720" rtlCol="0" anchor="ctr"/>
          <a:lstStyle>
            <a:lvl1pPr algn="l">
              <a:defRPr sz="1200">
                <a:solidFill>
                  <a:schemeClr val="tx1"/>
                </a:solidFill>
              </a:defRPr>
            </a:lvl1pPr>
          </a:lstStyle>
          <a:p>
            <a:r>
              <a:rPr lang="en-US" dirty="0"/>
              <a:t>Name | Date | Title | www.ei.tum.de/esi/</a:t>
            </a:r>
          </a:p>
        </p:txBody>
      </p:sp>
      <p:sp>
        <p:nvSpPr>
          <p:cNvPr id="11" name="Textfeld 10"/>
          <p:cNvSpPr txBox="1"/>
          <p:nvPr userDrawn="1"/>
        </p:nvSpPr>
        <p:spPr>
          <a:xfrm>
            <a:off x="427201" y="314326"/>
            <a:ext cx="10266200" cy="348403"/>
          </a:xfrm>
          <a:prstGeom prst="rect">
            <a:avLst/>
          </a:prstGeom>
          <a:noFill/>
        </p:spPr>
        <p:txBody>
          <a:bodyPr wrap="square" lIns="0" tIns="0" rIns="0" bIns="0" rtlCol="0">
            <a:spAutoFit/>
          </a:bodyPr>
          <a:lstStyle/>
          <a:p>
            <a:pPr>
              <a:lnSpc>
                <a:spcPct val="94000"/>
              </a:lnSpc>
              <a:tabLst/>
            </a:pPr>
            <a:r>
              <a:rPr lang="de-DE" sz="800" dirty="0" err="1">
                <a:solidFill>
                  <a:schemeClr val="tx2"/>
                </a:solidFill>
                <a:latin typeface="+mn-lt"/>
              </a:rPr>
              <a:t>Associate</a:t>
            </a:r>
            <a:r>
              <a:rPr lang="de-DE" sz="800" dirty="0">
                <a:solidFill>
                  <a:schemeClr val="tx2"/>
                </a:solidFill>
                <a:latin typeface="+mn-lt"/>
              </a:rPr>
              <a:t> </a:t>
            </a:r>
            <a:r>
              <a:rPr lang="de-DE" sz="800" dirty="0" err="1">
                <a:solidFill>
                  <a:schemeClr val="tx2"/>
                </a:solidFill>
                <a:latin typeface="+mn-lt"/>
              </a:rPr>
              <a:t>Professorship</a:t>
            </a:r>
            <a:r>
              <a:rPr lang="de-DE" sz="800" dirty="0">
                <a:solidFill>
                  <a:schemeClr val="tx2"/>
                </a:solidFill>
                <a:latin typeface="+mn-lt"/>
              </a:rPr>
              <a:t> </a:t>
            </a:r>
            <a:r>
              <a:rPr lang="de-DE" sz="800" dirty="0" err="1">
                <a:solidFill>
                  <a:schemeClr val="tx2"/>
                </a:solidFill>
                <a:latin typeface="+mn-lt"/>
              </a:rPr>
              <a:t>of</a:t>
            </a:r>
            <a:r>
              <a:rPr lang="de-DE" sz="800" baseline="0" dirty="0">
                <a:solidFill>
                  <a:schemeClr val="tx2"/>
                </a:solidFill>
                <a:latin typeface="+mn-lt"/>
              </a:rPr>
              <a:t> Embedded Systems </a:t>
            </a:r>
            <a:r>
              <a:rPr lang="de-DE" sz="800" baseline="0" dirty="0" err="1">
                <a:solidFill>
                  <a:schemeClr val="tx2"/>
                </a:solidFill>
                <a:latin typeface="+mn-lt"/>
              </a:rPr>
              <a:t>and</a:t>
            </a:r>
            <a:r>
              <a:rPr lang="de-DE" sz="800" baseline="0" dirty="0">
                <a:solidFill>
                  <a:schemeClr val="tx2"/>
                </a:solidFill>
                <a:latin typeface="+mn-lt"/>
              </a:rPr>
              <a:t> Internet </a:t>
            </a:r>
            <a:r>
              <a:rPr lang="de-DE" sz="800" baseline="0" dirty="0" err="1">
                <a:solidFill>
                  <a:schemeClr val="tx2"/>
                </a:solidFill>
                <a:latin typeface="+mn-lt"/>
              </a:rPr>
              <a:t>of</a:t>
            </a:r>
            <a:r>
              <a:rPr lang="de-DE" sz="800" baseline="0" dirty="0">
                <a:solidFill>
                  <a:schemeClr val="tx2"/>
                </a:solidFill>
                <a:latin typeface="+mn-lt"/>
              </a:rPr>
              <a:t> Things</a:t>
            </a:r>
            <a:endParaRPr lang="de-DE" sz="800" dirty="0">
              <a:solidFill>
                <a:schemeClr val="tx2"/>
              </a:solidFill>
              <a:latin typeface="+mn-lt"/>
            </a:endParaRPr>
          </a:p>
          <a:p>
            <a:pPr>
              <a:lnSpc>
                <a:spcPct val="94000"/>
              </a:lnSpc>
              <a:tabLst/>
            </a:pPr>
            <a:r>
              <a:rPr lang="de-DE" sz="800" dirty="0">
                <a:solidFill>
                  <a:schemeClr val="tx2"/>
                </a:solidFill>
                <a:latin typeface="+mn-lt"/>
              </a:rPr>
              <a:t>Department </a:t>
            </a:r>
            <a:r>
              <a:rPr lang="de-DE" sz="800" dirty="0" err="1">
                <a:solidFill>
                  <a:schemeClr val="tx2"/>
                </a:solidFill>
                <a:latin typeface="+mn-lt"/>
              </a:rPr>
              <a:t>of</a:t>
            </a:r>
            <a:r>
              <a:rPr lang="de-DE" sz="800" dirty="0">
                <a:solidFill>
                  <a:schemeClr val="tx2"/>
                </a:solidFill>
                <a:latin typeface="+mn-lt"/>
              </a:rPr>
              <a:t> </a:t>
            </a:r>
            <a:r>
              <a:rPr lang="de-DE" sz="800" dirty="0" err="1">
                <a:solidFill>
                  <a:schemeClr val="tx2"/>
                </a:solidFill>
                <a:latin typeface="+mn-lt"/>
              </a:rPr>
              <a:t>Electrical</a:t>
            </a:r>
            <a:r>
              <a:rPr lang="de-DE" sz="800" dirty="0">
                <a:solidFill>
                  <a:schemeClr val="tx2"/>
                </a:solidFill>
                <a:latin typeface="+mn-lt"/>
              </a:rPr>
              <a:t> </a:t>
            </a:r>
            <a:r>
              <a:rPr lang="de-DE" sz="800" dirty="0" err="1">
                <a:solidFill>
                  <a:schemeClr val="tx2"/>
                </a:solidFill>
                <a:latin typeface="+mn-lt"/>
              </a:rPr>
              <a:t>and</a:t>
            </a:r>
            <a:r>
              <a:rPr lang="de-DE" sz="800" dirty="0">
                <a:solidFill>
                  <a:schemeClr val="tx2"/>
                </a:solidFill>
                <a:latin typeface="+mn-lt"/>
              </a:rPr>
              <a:t> Computer Engineering</a:t>
            </a:r>
          </a:p>
          <a:p>
            <a:pPr>
              <a:lnSpc>
                <a:spcPct val="94000"/>
              </a:lnSpc>
              <a:tabLst/>
            </a:pPr>
            <a:r>
              <a:rPr lang="de-DE" sz="800" dirty="0">
                <a:solidFill>
                  <a:schemeClr val="tx2"/>
                </a:solidFill>
                <a:latin typeface="+mn-lt"/>
              </a:rPr>
              <a:t>Technical University </a:t>
            </a:r>
            <a:r>
              <a:rPr lang="de-DE" sz="800" dirty="0" err="1">
                <a:solidFill>
                  <a:schemeClr val="tx2"/>
                </a:solidFill>
                <a:latin typeface="+mn-lt"/>
              </a:rPr>
              <a:t>of</a:t>
            </a:r>
            <a:r>
              <a:rPr lang="de-DE" sz="800" dirty="0">
                <a:solidFill>
                  <a:schemeClr val="tx2"/>
                </a:solidFill>
                <a:latin typeface="+mn-lt"/>
              </a:rPr>
              <a:t> </a:t>
            </a:r>
            <a:r>
              <a:rPr lang="de-DE" sz="800" dirty="0" err="1">
                <a:solidFill>
                  <a:schemeClr val="tx2"/>
                </a:solidFill>
                <a:latin typeface="+mn-lt"/>
              </a:rPr>
              <a:t>Munich</a:t>
            </a:r>
            <a:endParaRPr lang="de-DE" sz="800" dirty="0">
              <a:solidFill>
                <a:schemeClr val="tx2"/>
              </a:solidFill>
              <a:latin typeface="+mn-lt"/>
            </a:endParaRPr>
          </a:p>
        </p:txBody>
      </p:sp>
      <p:pic>
        <p:nvPicPr>
          <p:cNvPr id="7" name="Bild 4" descr="TUM-blau-Jubiläumsbadge-blau-A4-oben.png"/>
          <p:cNvPicPr>
            <a:picLocks noChangeAspect="1"/>
          </p:cNvPicPr>
          <p:nvPr userDrawn="1"/>
        </p:nvPicPr>
        <p:blipFill rotWithShape="1">
          <a:blip r:embed="rId3"/>
          <a:srcRect l="53869"/>
          <a:stretch/>
        </p:blipFill>
        <p:spPr>
          <a:xfrm>
            <a:off x="10983686" y="0"/>
            <a:ext cx="1208314" cy="960408"/>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liennummernplatzhalter 4"/>
          <p:cNvSpPr>
            <a:spLocks noGrp="1"/>
          </p:cNvSpPr>
          <p:nvPr>
            <p:ph type="sldNum" sz="quarter" idx="4"/>
          </p:nvPr>
        </p:nvSpPr>
        <p:spPr>
          <a:xfrm>
            <a:off x="7384750" y="6473314"/>
            <a:ext cx="1132479" cy="365125"/>
          </a:xfrm>
          <a:prstGeom prst="rect">
            <a:avLst/>
          </a:prstGeom>
        </p:spPr>
        <p:txBody>
          <a:bodyPr vert="horz" lIns="0" tIns="45720" rIns="0" bIns="45720" rtlCol="0" anchor="ctr"/>
          <a:lstStyle>
            <a:lvl1pPr algn="ctr">
              <a:defRPr sz="1000">
                <a:solidFill>
                  <a:schemeClr val="bg2"/>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220269" y="6473314"/>
            <a:ext cx="6969867" cy="365125"/>
          </a:xfrm>
          <a:prstGeom prst="rect">
            <a:avLst/>
          </a:prstGeom>
        </p:spPr>
        <p:txBody>
          <a:bodyPr vert="horz" lIns="0" tIns="45720" rIns="0" bIns="45720" rtlCol="0" anchor="ctr"/>
          <a:lstStyle>
            <a:lvl1pPr algn="l">
              <a:defRPr sz="1000">
                <a:solidFill>
                  <a:schemeClr val="bg2"/>
                </a:solidFill>
              </a:defRPr>
            </a:lvl1pPr>
          </a:lstStyle>
          <a:p>
            <a:r>
              <a:rPr lang="en-US" dirty="0"/>
              <a:t>Name | Date | Title | www.ei.tum.de/esi/</a:t>
            </a:r>
          </a:p>
        </p:txBody>
      </p:sp>
      <p:pic>
        <p:nvPicPr>
          <p:cNvPr id="12" name="Bild 2" descr="20150416 tum logo blau png final.png"/>
          <p:cNvPicPr>
            <a:picLocks noChangeAspect="1"/>
          </p:cNvPicPr>
          <p:nvPr userDrawn="1"/>
        </p:nvPicPr>
        <p:blipFill>
          <a:blip r:embed="rId14"/>
          <a:stretch>
            <a:fillRect/>
          </a:stretch>
        </p:blipFill>
        <p:spPr>
          <a:xfrm>
            <a:off x="11417705" y="6465624"/>
            <a:ext cx="608352" cy="320400"/>
          </a:xfrm>
          <a:prstGeom prst="rect">
            <a:avLst/>
          </a:prstGeom>
        </p:spPr>
      </p:pic>
      <p:sp>
        <p:nvSpPr>
          <p:cNvPr id="13" name="Textfeld 12"/>
          <p:cNvSpPr txBox="1"/>
          <p:nvPr userDrawn="1"/>
        </p:nvSpPr>
        <p:spPr>
          <a:xfrm>
            <a:off x="10068027" y="6496714"/>
            <a:ext cx="1478467" cy="289310"/>
          </a:xfrm>
          <a:prstGeom prst="rect">
            <a:avLst/>
          </a:prstGeom>
          <a:noFill/>
        </p:spPr>
        <p:txBody>
          <a:bodyPr wrap="square" lIns="0" tIns="0" rIns="0" bIns="0" rtlCol="0">
            <a:spAutoFit/>
          </a:bodyPr>
          <a:lstStyle/>
          <a:p>
            <a:pPr>
              <a:lnSpc>
                <a:spcPct val="94000"/>
              </a:lnSpc>
              <a:tabLst/>
            </a:pPr>
            <a:r>
              <a:rPr lang="de-DE" sz="1000" baseline="0" dirty="0">
                <a:solidFill>
                  <a:schemeClr val="bg2"/>
                </a:solidFill>
                <a:latin typeface="+mn-lt"/>
              </a:rPr>
              <a:t>Embedded Systems </a:t>
            </a:r>
          </a:p>
          <a:p>
            <a:pPr>
              <a:lnSpc>
                <a:spcPct val="94000"/>
              </a:lnSpc>
              <a:tabLst/>
            </a:pPr>
            <a:r>
              <a:rPr lang="de-DE" sz="1000" baseline="0" dirty="0" err="1">
                <a:solidFill>
                  <a:schemeClr val="bg2"/>
                </a:solidFill>
                <a:latin typeface="+mn-lt"/>
              </a:rPr>
              <a:t>and</a:t>
            </a:r>
            <a:r>
              <a:rPr lang="de-DE" sz="1000" baseline="0" dirty="0">
                <a:solidFill>
                  <a:schemeClr val="bg2"/>
                </a:solidFill>
                <a:latin typeface="+mn-lt"/>
              </a:rPr>
              <a:t> Internet </a:t>
            </a:r>
            <a:r>
              <a:rPr lang="de-DE" sz="1000" baseline="0" dirty="0" err="1">
                <a:solidFill>
                  <a:schemeClr val="bg2"/>
                </a:solidFill>
                <a:latin typeface="+mn-lt"/>
              </a:rPr>
              <a:t>of</a:t>
            </a:r>
            <a:r>
              <a:rPr lang="de-DE" sz="1000" baseline="0" dirty="0">
                <a:solidFill>
                  <a:schemeClr val="bg2"/>
                </a:solidFill>
                <a:latin typeface="+mn-lt"/>
              </a:rPr>
              <a:t> Things</a:t>
            </a:r>
          </a:p>
        </p:txBody>
      </p:sp>
    </p:spTree>
  </p:cSld>
  <p:clrMap bg1="lt1" tx1="dk1" bg2="lt2" tx2="dk2" accent1="accent1" accent2="accent2" accent3="accent3" accent4="accent4" accent5="accent5" accent6="accent6" hlink="hlink" folHlink="folHlink"/>
  <p:sldLayoutIdLst>
    <p:sldLayoutId id="2147483662" r:id="rId1"/>
    <p:sldLayoutId id="2147483713" r:id="rId2"/>
    <p:sldLayoutId id="2147483654" r:id="rId3"/>
    <p:sldLayoutId id="2147483704" r:id="rId4"/>
    <p:sldLayoutId id="2147483657" r:id="rId5"/>
    <p:sldLayoutId id="2147483711" r:id="rId6"/>
    <p:sldLayoutId id="2147483703" r:id="rId7"/>
    <p:sldLayoutId id="2147483653" r:id="rId8"/>
    <p:sldLayoutId id="2147483656" r:id="rId9"/>
    <p:sldLayoutId id="2147483712" r:id="rId10"/>
    <p:sldLayoutId id="2147483714" r:id="rId11"/>
    <p:sldLayoutId id="2147483715" r:id="rId1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 userDrawn="1">
          <p15:clr>
            <a:srgbClr val="F26B43"/>
          </p15:clr>
        </p15:guide>
        <p15:guide id="2" pos="12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10963505" y="324650"/>
            <a:ext cx="799631" cy="320400"/>
          </a:xfrm>
          <a:prstGeom prst="rect">
            <a:avLst/>
          </a:prstGeom>
        </p:spPr>
      </p:pic>
      <p:sp>
        <p:nvSpPr>
          <p:cNvPr id="7" name="Foliennummernplatzhalter 4"/>
          <p:cNvSpPr>
            <a:spLocks noGrp="1"/>
          </p:cNvSpPr>
          <p:nvPr>
            <p:ph type="sldNum" sz="quarter" idx="4"/>
          </p:nvPr>
        </p:nvSpPr>
        <p:spPr>
          <a:xfrm>
            <a:off x="9033245" y="6473314"/>
            <a:ext cx="2736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414883" y="6473314"/>
            <a:ext cx="8619040" cy="365125"/>
          </a:xfrm>
          <a:prstGeom prst="rect">
            <a:avLst/>
          </a:prstGeom>
        </p:spPr>
        <p:txBody>
          <a:bodyPr vert="horz" lIns="0" tIns="45720" rIns="0" bIns="45720" rtlCol="0" anchor="ctr"/>
          <a:lstStyle>
            <a:lvl1pPr algn="l">
              <a:defRPr sz="1200">
                <a:solidFill>
                  <a:schemeClr val="bg1"/>
                </a:solidFill>
              </a:defRPr>
            </a:lvl1pPr>
          </a:lstStyle>
          <a:p>
            <a:r>
              <a:rPr lang="en-US" dirty="0"/>
              <a:t>Name | Date | Title | www.ei.tum.de/esi/</a:t>
            </a:r>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10963503" y="324650"/>
            <a:ext cx="799629" cy="320400"/>
          </a:xfrm>
          <a:prstGeom prst="rect">
            <a:avLst/>
          </a:prstGeom>
        </p:spPr>
      </p:pic>
      <p:sp>
        <p:nvSpPr>
          <p:cNvPr id="9" name="Foliennummernplatzhalter 4"/>
          <p:cNvSpPr>
            <a:spLocks noGrp="1"/>
          </p:cNvSpPr>
          <p:nvPr>
            <p:ph type="sldNum" sz="quarter" idx="4"/>
          </p:nvPr>
        </p:nvSpPr>
        <p:spPr>
          <a:xfrm>
            <a:off x="9033245" y="6473314"/>
            <a:ext cx="2736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414883" y="6473314"/>
            <a:ext cx="8619040" cy="365125"/>
          </a:xfrm>
          <a:prstGeom prst="rect">
            <a:avLst/>
          </a:prstGeom>
        </p:spPr>
        <p:txBody>
          <a:bodyPr vert="horz" lIns="0" tIns="45720" rIns="0" bIns="45720" rtlCol="0" anchor="ctr"/>
          <a:lstStyle>
            <a:lvl1pPr algn="l">
              <a:defRPr sz="1200">
                <a:solidFill>
                  <a:schemeClr val="bg1"/>
                </a:solidFill>
              </a:defRPr>
            </a:lvl1pPr>
          </a:lstStyle>
          <a:p>
            <a:r>
              <a:rPr lang="en-US" dirty="0"/>
              <a:t>Name | Date | Title | www.ei.tum.de/esi/</a:t>
            </a:r>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clipse/thingweb.node-wot/tree/master/packages/binding-http#oauth20" TargetMode="External"/><Relationship Id="rId2" Type="http://schemas.openxmlformats.org/officeDocument/2006/relationships/hyperlink" Target="https://github.com/eclipse/thingweb.node-wot/blob/master/packages/binding-http/README.md#feature-matrix" TargetMode="External"/><Relationship Id="rId1" Type="http://schemas.openxmlformats.org/officeDocument/2006/relationships/slideLayout" Target="../slideLayouts/slideLayout6.xml"/><Relationship Id="rId5" Type="http://schemas.openxmlformats.org/officeDocument/2006/relationships/hyperlink" Target="https://github.com/eclipse/thingweb.node-wot/blob/b174a3b5eceb5b784457c820bce1b8614e53fa7c/packages/binding-http/src/http-server.ts#L445" TargetMode="External"/><Relationship Id="rId4" Type="http://schemas.openxmlformats.org/officeDocument/2006/relationships/hyperlink" Target="https://github.com/eclipse/thingweb.node-wot/blob/b174a3b5eceb5b784457c820bce1b8614e53fa7c/packages/binding-http/src/oauth-manager.ts#L8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www.rfc-editor.org/rfc/rfc7616#section-3.7" TargetMode="External"/><Relationship Id="rId13" Type="http://schemas.openxmlformats.org/officeDocument/2006/relationships/hyperlink" Target="https://github.com/eclipse/thingweb.node-wot/blob/b174a3b5eceb5b784457c820bce1b8614e53fa7c/packages/binding-http/src/oauth-manager.ts#L86" TargetMode="External"/><Relationship Id="rId3" Type="http://schemas.openxmlformats.org/officeDocument/2006/relationships/hyperlink" Target="https://github.com/eclipse/thingweb.node-wot/blob/master/packages/binding-http/README.md#feature-matrix" TargetMode="External"/><Relationship Id="rId7" Type="http://schemas.openxmlformats.org/officeDocument/2006/relationships/hyperlink" Target="https://github.com/eclipse/thingweb.node-wot/blob/b174a3b5eceb5b784457c820bce1b8614e53fa7c/packages/binding-http/src/credential.ts#L88" TargetMode="External"/><Relationship Id="rId12" Type="http://schemas.openxmlformats.org/officeDocument/2006/relationships/hyperlink" Target="https://github.com/eclipse/thingweb.node-wot/tree/master/packages/binding-http#oauth20" TargetMode="External"/><Relationship Id="rId2" Type="http://schemas.openxmlformats.org/officeDocument/2006/relationships/hyperlink" Target="https://www.npmjs.com/package/basic-auth" TargetMode="External"/><Relationship Id="rId1" Type="http://schemas.openxmlformats.org/officeDocument/2006/relationships/slideLayout" Target="../slideLayouts/slideLayout6.xml"/><Relationship Id="rId6" Type="http://schemas.openxmlformats.org/officeDocument/2006/relationships/hyperlink" Target="https://github.com/eclipse/thingweb.node-wot/blob/b174a3b5eceb5b784457c820bce1b8614e53fa7c/packages/binding-coap/src/coaps-client.ts#L148" TargetMode="External"/><Relationship Id="rId11" Type="http://schemas.openxmlformats.org/officeDocument/2006/relationships/hyperlink" Target="https://github.com/eclipse/thingweb.node-wot/blob/b174a3b5eceb5b784457c820bce1b8614e53fa7c/packages/binding-http/src/http-server.ts#L453" TargetMode="External"/><Relationship Id="rId5" Type="http://schemas.openxmlformats.org/officeDocument/2006/relationships/hyperlink" Target="https://github.com/eclipse/thingweb.node-wot/blob/b174a3b5eceb5b784457c820bce1b8614e53fa7c/packages/binding-mqtt/src/mqtt-client.ts#L138" TargetMode="External"/><Relationship Id="rId10" Type="http://schemas.openxmlformats.org/officeDocument/2006/relationships/hyperlink" Target="https://github.com/eclipse/thingweb.node-wot/blob/b174a3b5eceb5b784457c820bce1b8614e53fa7c/packages/binding-http/src/credential.ts#L62" TargetMode="External"/><Relationship Id="rId4" Type="http://schemas.openxmlformats.org/officeDocument/2006/relationships/hyperlink" Target="https://github.com/eclipse/thingweb.node-wot/blob/b174a3b5eceb5b784457c820bce1b8614e53fa7c/packages/binding-http/src/credential.ts#L49" TargetMode="External"/><Relationship Id="rId9" Type="http://schemas.openxmlformats.org/officeDocument/2006/relationships/hyperlink" Target="https://www.rfc-editor.org/rfc/rfc7616#section-3.4" TargetMode="External"/><Relationship Id="rId14" Type="http://schemas.openxmlformats.org/officeDocument/2006/relationships/hyperlink" Target="https://github.com/eclipse/thingweb.node-wot/blob/b174a3b5eceb5b784457c820bce1b8614e53fa7c/packages/binding-http/src/http-server.ts#L44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clipse/thingweb.node-wot/blob/b174a3b5eceb5b784457c820bce1b8614e53fa7c/packages/binding-http/src/credential.ts#L49" TargetMode="External"/><Relationship Id="rId2" Type="http://schemas.openxmlformats.org/officeDocument/2006/relationships/hyperlink" Target="https://www.npmjs.com/package/basic-auth" TargetMode="Externa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hyperlink" Target="https://github.com/eclipse/thingweb.node-wot/tree/master/packages/binding-http#server-exampl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eclipse/thingweb.node-wot/blob/b174a3b5eceb5b784457c820bce1b8614e53fa7c/packages/binding-mqtt/src/mqtt-client.ts#L138"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eclipse/thingweb.node-wot/blob/b174a3b5eceb5b784457c820bce1b8614e53fa7c/packages/binding-coap/src/coaps-client.ts#L148"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clipse/thingweb.node-wot/blob/b174a3b5eceb5b784457c820bce1b8614e53fa7c/packages/binding-http/src/credential.ts#L49" TargetMode="External"/><Relationship Id="rId2" Type="http://schemas.openxmlformats.org/officeDocument/2006/relationships/hyperlink" Target="https://github.com/eclipse/thingweb.node-wot/blob/b174a3b5eceb5b784457c820bce1b8614e53fa7c/packages/binding-http/src/credential.ts#L88" TargetMode="Externa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s://github.com/eclipse/thingweb.node-wot/blob/master/packages/binding-http/README.md#feature-matrix"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rfc-editor.org/rfc/rfc7616#section-3.7" TargetMode="External"/><Relationship Id="rId2" Type="http://schemas.openxmlformats.org/officeDocument/2006/relationships/hyperlink" Target="https://github.com/eclipse/thingweb.node-wot/blob/master/packages/binding-http/README.md#feature-matrix" TargetMode="External"/><Relationship Id="rId1" Type="http://schemas.openxmlformats.org/officeDocument/2006/relationships/slideLayout" Target="../slideLayouts/slideLayout6.xml"/><Relationship Id="rId4" Type="http://schemas.openxmlformats.org/officeDocument/2006/relationships/hyperlink" Target="https://www.rfc-editor.org/rfc/rfc7616#section-3.4"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clipse/thingweb.node-wot/blob/b174a3b5eceb5b784457c820bce1b8614e53fa7c/packages/binding-http/src/credential.ts#L81" TargetMode="External"/><Relationship Id="rId2" Type="http://schemas.openxmlformats.org/officeDocument/2006/relationships/hyperlink" Target="https://github.com/eclipse/thingweb.node-wot/blob/master/packages/binding-http/README.md#feature-matrix" TargetMode="Externa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hyperlink" Target="https://github.com/eclipse/thingweb.node-wot/blob/b174a3b5eceb5b784457c820bce1b8614e53fa7c/packages/binding-http/src/credential.ts#L7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eclipse/thingweb.node-wot/blob/b174a3b5eceb5b784457c820bce1b8614e53fa7c/packages/binding-http/src/http-server.ts#L453"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1994" y="1236798"/>
            <a:ext cx="11255425" cy="5201424"/>
          </a:xfrm>
        </p:spPr>
        <p:txBody>
          <a:bodyPr/>
          <a:lstStyle/>
          <a:p>
            <a:pPr>
              <a:lnSpc>
                <a:spcPct val="100000"/>
              </a:lnSpc>
            </a:pPr>
            <a:r>
              <a:rPr lang="en-US" sz="4400" b="1" dirty="0"/>
              <a:t>Authentication &amp; Authorization Mechanisms in the Web of Things</a:t>
            </a:r>
            <a:br>
              <a:rPr lang="en-US" sz="4400" b="1" dirty="0">
                <a:latin typeface="+mn-lt"/>
              </a:rPr>
            </a:br>
            <a:br>
              <a:rPr lang="en-US" dirty="0">
                <a:latin typeface="+mn-lt"/>
              </a:rPr>
            </a:br>
            <a:br>
              <a:rPr lang="en-US" dirty="0">
                <a:latin typeface="+mn-lt"/>
              </a:rPr>
            </a:br>
            <a:br>
              <a:rPr lang="en-US" dirty="0">
                <a:latin typeface="+mn-lt"/>
              </a:rPr>
            </a:br>
            <a:r>
              <a:rPr lang="en-US" sz="2000" dirty="0">
                <a:latin typeface="+mn-lt"/>
              </a:rPr>
              <a:t>Monika Singh</a:t>
            </a:r>
            <a:br>
              <a:rPr lang="de-DE" sz="2000" dirty="0">
                <a:latin typeface="+mn-lt"/>
              </a:rPr>
            </a:br>
            <a:r>
              <a:rPr lang="de-DE" sz="2000" dirty="0">
                <a:latin typeface="+mn-lt"/>
              </a:rPr>
              <a:t>monika.singh@tum.de</a:t>
            </a:r>
            <a:br>
              <a:rPr lang="de-DE" sz="2000" dirty="0">
                <a:latin typeface="+mn-lt"/>
              </a:rPr>
            </a:br>
            <a:br>
              <a:rPr lang="de-DE" sz="2000" dirty="0">
                <a:latin typeface="+mn-lt"/>
              </a:rPr>
            </a:br>
            <a:br>
              <a:rPr lang="de-DE" sz="2000" dirty="0">
                <a:latin typeface="+mn-lt"/>
              </a:rPr>
            </a:br>
            <a:br>
              <a:rPr lang="de-DE" sz="2000" dirty="0">
                <a:latin typeface="+mn-lt"/>
              </a:rPr>
            </a:br>
            <a:br>
              <a:rPr lang="de-DE" sz="2000" dirty="0"/>
            </a:br>
            <a:br>
              <a:rPr lang="de-DE" sz="2000" dirty="0"/>
            </a:br>
            <a:endParaRPr lang="de-DE" sz="2000" dirty="0"/>
          </a:p>
        </p:txBody>
      </p:sp>
      <p:pic>
        <p:nvPicPr>
          <p:cNvPr id="2" name="Grafik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19980" y="2622454"/>
            <a:ext cx="6490889" cy="432725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A36FE6-69BE-CA71-14C5-DF16188C5BF6}"/>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Footer Placeholder 3">
            <a:extLst>
              <a:ext uri="{FF2B5EF4-FFF2-40B4-BE49-F238E27FC236}">
                <a16:creationId xmlns:a16="http://schemas.microsoft.com/office/drawing/2014/main" id="{140A2294-5AB7-0ECD-A2F6-74B20ED5C6CA}"/>
              </a:ext>
            </a:extLst>
          </p:cNvPr>
          <p:cNvSpPr>
            <a:spLocks noGrp="1"/>
          </p:cNvSpPr>
          <p:nvPr>
            <p:ph type="ftr" sz="quarter" idx="12"/>
          </p:nvPr>
        </p:nvSpPr>
        <p:spPr/>
        <p:txBody>
          <a:bodyPr/>
          <a:lstStyle/>
          <a:p>
            <a:r>
              <a:rPr lang="en-US" dirty="0"/>
              <a:t>Monika Singh | 11 Nov 2022 | Authentication &amp; Authorization Mechanisms in the Web of Things</a:t>
            </a:r>
          </a:p>
        </p:txBody>
      </p:sp>
      <p:sp>
        <p:nvSpPr>
          <p:cNvPr id="5" name="Title 4">
            <a:extLst>
              <a:ext uri="{FF2B5EF4-FFF2-40B4-BE49-F238E27FC236}">
                <a16:creationId xmlns:a16="http://schemas.microsoft.com/office/drawing/2014/main" id="{24D07883-6DE1-7D2D-2BE4-AF49D5741677}"/>
              </a:ext>
            </a:extLst>
          </p:cNvPr>
          <p:cNvSpPr>
            <a:spLocks noGrp="1"/>
          </p:cNvSpPr>
          <p:nvPr>
            <p:ph type="title"/>
          </p:nvPr>
        </p:nvSpPr>
        <p:spPr/>
        <p:txBody>
          <a:bodyPr/>
          <a:lstStyle/>
          <a:p>
            <a:r>
              <a:rPr lang="de-DE" u="sng" dirty="0"/>
              <a:t>Flexibilty of Things Description: OAuth2</a:t>
            </a:r>
            <a:endParaRPr lang="en-DE" u="sng" dirty="0"/>
          </a:p>
        </p:txBody>
      </p:sp>
      <p:sp>
        <p:nvSpPr>
          <p:cNvPr id="7" name="Content Placeholder 6">
            <a:extLst>
              <a:ext uri="{FF2B5EF4-FFF2-40B4-BE49-F238E27FC236}">
                <a16:creationId xmlns:a16="http://schemas.microsoft.com/office/drawing/2014/main" id="{82938952-F5B3-E708-8B79-B20C4D6CDD20}"/>
              </a:ext>
            </a:extLst>
          </p:cNvPr>
          <p:cNvSpPr>
            <a:spLocks noGrp="1"/>
          </p:cNvSpPr>
          <p:nvPr>
            <p:ph idx="1"/>
          </p:nvPr>
        </p:nvSpPr>
        <p:spPr>
          <a:xfrm>
            <a:off x="220269" y="1102821"/>
            <a:ext cx="11771392" cy="5331699"/>
          </a:xfrm>
        </p:spPr>
        <p:txBody>
          <a:bodyPr/>
          <a:lstStyle/>
          <a:p>
            <a:pPr marL="285750" indent="-285750">
              <a:buFont typeface="Wingdings" panose="05000000000000000000" pitchFamily="2" charset="2"/>
              <a:buChar char="v"/>
            </a:pPr>
            <a:r>
              <a:rPr lang="de-DE" dirty="0">
                <a:cs typeface="Calibri" panose="020F0502020204030204" pitchFamily="34" charset="0"/>
              </a:rPr>
              <a:t>In node-wot, it is only implemented for consumer(HTTP protocol) </a:t>
            </a:r>
            <a:r>
              <a:rPr lang="de-DE" dirty="0">
                <a:hlinkClick r:id="rId2"/>
              </a:rPr>
              <a:t>[1.2]</a:t>
            </a:r>
            <a:endParaRPr lang="de-DE" dirty="0">
              <a:cs typeface="Calibri" panose="020F0502020204030204" pitchFamily="34" charset="0"/>
            </a:endParaRPr>
          </a:p>
          <a:p>
            <a:pPr marL="285750" indent="-285750">
              <a:buFont typeface="Wingdings" panose="05000000000000000000" pitchFamily="2" charset="2"/>
              <a:buChar char="v"/>
            </a:pPr>
            <a:r>
              <a:rPr lang="de-DE" dirty="0">
                <a:cs typeface="Calibri" panose="020F0502020204030204" pitchFamily="34" charset="0"/>
              </a:rPr>
              <a:t>Client credential and Resource Owner credential flow is implemented in node-wot </a:t>
            </a:r>
            <a:r>
              <a:rPr lang="de-DE" dirty="0">
                <a:cs typeface="Calibri" panose="020F0502020204030204" pitchFamily="34" charset="0"/>
                <a:hlinkClick r:id="rId3"/>
              </a:rPr>
              <a:t>[6.1]</a:t>
            </a:r>
            <a:endParaRPr lang="de-DE" dirty="0">
              <a:cs typeface="Calibri" panose="020F0502020204030204" pitchFamily="34" charset="0"/>
            </a:endParaRPr>
          </a:p>
          <a:p>
            <a:pPr marL="285750" indent="-285750">
              <a:buFont typeface="Wingdings" panose="05000000000000000000" pitchFamily="2" charset="2"/>
              <a:buChar char="v"/>
            </a:pPr>
            <a:r>
              <a:rPr lang="de-DE" dirty="0">
                <a:cs typeface="Calibri" panose="020F0502020204030204" pitchFamily="34" charset="0"/>
              </a:rPr>
              <a:t>For some server, the parameter like clientId, clientSecret has to be sent in body for client credential flow which is not implemented yet.</a:t>
            </a:r>
            <a:r>
              <a:rPr lang="de-DE" dirty="0">
                <a:cs typeface="Calibri" panose="020F0502020204030204" pitchFamily="34" charset="0"/>
                <a:hlinkClick r:id="rId4"/>
              </a:rPr>
              <a:t>[6.2]</a:t>
            </a:r>
            <a:r>
              <a:rPr lang="de-DE" dirty="0">
                <a:cs typeface="Calibri" panose="020F0502020204030204" pitchFamily="34" charset="0"/>
              </a:rPr>
              <a:t> </a:t>
            </a:r>
          </a:p>
          <a:p>
            <a:pPr marL="285750" indent="-285750">
              <a:buFont typeface="Wingdings" panose="05000000000000000000" pitchFamily="2" charset="2"/>
              <a:buChar char="v"/>
            </a:pPr>
            <a:r>
              <a:rPr lang="de-DE" dirty="0">
                <a:cs typeface="Calibri" panose="020F0502020204030204" pitchFamily="34" charset="0"/>
              </a:rPr>
              <a:t>Error response is not done completely </a:t>
            </a:r>
            <a:r>
              <a:rPr lang="de-DE" dirty="0">
                <a:cs typeface="Calibri" panose="020F0502020204030204" pitchFamily="34" charset="0"/>
                <a:hlinkClick r:id="rId5"/>
              </a:rPr>
              <a:t>[6.3]</a:t>
            </a:r>
            <a:endParaRPr lang="de-DE" dirty="0">
              <a:cs typeface="Calibri" panose="020F0502020204030204" pitchFamily="34" charset="0"/>
            </a:endParaRPr>
          </a:p>
          <a:p>
            <a:pPr marL="285750" indent="-285750">
              <a:buFont typeface="Wingdings" panose="05000000000000000000" pitchFamily="2" charset="2"/>
              <a:buChar char="v"/>
            </a:pPr>
            <a:r>
              <a:rPr lang="de-DE" b="1" dirty="0">
                <a:cs typeface="Calibri" panose="020F0502020204030204" pitchFamily="34" charset="0"/>
              </a:rPr>
              <a:t>Suggestion</a:t>
            </a:r>
            <a:r>
              <a:rPr lang="de-DE" dirty="0">
                <a:cs typeface="Calibri" panose="020F0502020204030204" pitchFamily="34" charset="0"/>
              </a:rPr>
              <a:t>: To distinguish between these server there should be a parameter stating where should the credential be send like the </a:t>
            </a:r>
            <a:r>
              <a:rPr lang="de-DE" b="1" dirty="0">
                <a:cs typeface="Calibri" panose="020F0502020204030204" pitchFamily="34" charset="0"/>
              </a:rPr>
              <a:t>in</a:t>
            </a:r>
            <a:r>
              <a:rPr lang="de-DE" dirty="0">
                <a:cs typeface="Calibri" panose="020F0502020204030204" pitchFamily="34" charset="0"/>
              </a:rPr>
              <a:t> parameter for other schemes.</a:t>
            </a:r>
          </a:p>
          <a:p>
            <a:pPr marL="285750" indent="-285750">
              <a:buFont typeface="Wingdings" panose="05000000000000000000" pitchFamily="2" charset="2"/>
              <a:buChar char="v"/>
            </a:pPr>
            <a:endParaRPr lang="de-DE" dirty="0">
              <a:cs typeface="Calibri" panose="020F0502020204030204" pitchFamily="34" charset="0"/>
            </a:endParaRPr>
          </a:p>
          <a:p>
            <a:pPr marL="646113" lvl="2" indent="-285750">
              <a:buFont typeface="Wingdings" panose="05000000000000000000" pitchFamily="2" charset="2"/>
              <a:buChar char="v"/>
            </a:pPr>
            <a:endParaRPr lang="de-DE" dirty="0">
              <a:cs typeface="Calibri" panose="020F0502020204030204" pitchFamily="34" charset="0"/>
            </a:endParaRPr>
          </a:p>
          <a:p>
            <a:pPr lvl="2" indent="0">
              <a:buNone/>
            </a:pPr>
            <a:br>
              <a:rPr lang="de-DE" dirty="0">
                <a:cs typeface="Calibri" panose="020F0502020204030204" pitchFamily="34" charset="0"/>
              </a:rPr>
            </a:br>
            <a:endParaRPr lang="de-DE" dirty="0">
              <a:cs typeface="Calibri" panose="020F0502020204030204" pitchFamily="34" charset="0"/>
            </a:endParaRPr>
          </a:p>
          <a:p>
            <a:pPr marL="285750" indent="-285750">
              <a:buFont typeface="Wingdings" panose="05000000000000000000" pitchFamily="2" charset="2"/>
              <a:buChar char="Ø"/>
            </a:pPr>
            <a:endParaRPr lang="en-GB" b="0" i="0" dirty="0">
              <a:solidFill>
                <a:srgbClr val="212529"/>
              </a:solidFill>
              <a:effectLst/>
            </a:endParaRPr>
          </a:p>
        </p:txBody>
      </p:sp>
    </p:spTree>
    <p:extLst>
      <p:ext uri="{BB962C8B-B14F-4D97-AF65-F5344CB8AC3E}">
        <p14:creationId xmlns:p14="http://schemas.microsoft.com/office/powerpoint/2010/main" val="3032075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A36FE6-69BE-CA71-14C5-DF16188C5BF6}"/>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Footer Placeholder 3">
            <a:extLst>
              <a:ext uri="{FF2B5EF4-FFF2-40B4-BE49-F238E27FC236}">
                <a16:creationId xmlns:a16="http://schemas.microsoft.com/office/drawing/2014/main" id="{140A2294-5AB7-0ECD-A2F6-74B20ED5C6CA}"/>
              </a:ext>
            </a:extLst>
          </p:cNvPr>
          <p:cNvSpPr>
            <a:spLocks noGrp="1"/>
          </p:cNvSpPr>
          <p:nvPr>
            <p:ph type="ftr" sz="quarter" idx="12"/>
          </p:nvPr>
        </p:nvSpPr>
        <p:spPr/>
        <p:txBody>
          <a:bodyPr/>
          <a:lstStyle/>
          <a:p>
            <a:r>
              <a:rPr lang="en-US" dirty="0"/>
              <a:t>Monika Singh | 11 Nov 2022 | Authentication &amp; Authorization Mechanisms in the Web of Things</a:t>
            </a:r>
          </a:p>
        </p:txBody>
      </p:sp>
      <p:sp>
        <p:nvSpPr>
          <p:cNvPr id="5" name="Title 4">
            <a:extLst>
              <a:ext uri="{FF2B5EF4-FFF2-40B4-BE49-F238E27FC236}">
                <a16:creationId xmlns:a16="http://schemas.microsoft.com/office/drawing/2014/main" id="{24D07883-6DE1-7D2D-2BE4-AF49D5741677}"/>
              </a:ext>
            </a:extLst>
          </p:cNvPr>
          <p:cNvSpPr>
            <a:spLocks noGrp="1"/>
          </p:cNvSpPr>
          <p:nvPr>
            <p:ph type="title"/>
          </p:nvPr>
        </p:nvSpPr>
        <p:spPr/>
        <p:txBody>
          <a:bodyPr/>
          <a:lstStyle/>
          <a:p>
            <a:r>
              <a:rPr lang="de-DE" u="sng" dirty="0"/>
              <a:t>Flexibilty of Things Description</a:t>
            </a:r>
            <a:endParaRPr lang="en-DE" u="sng" dirty="0"/>
          </a:p>
        </p:txBody>
      </p:sp>
      <p:sp>
        <p:nvSpPr>
          <p:cNvPr id="7" name="Content Placeholder 6">
            <a:extLst>
              <a:ext uri="{FF2B5EF4-FFF2-40B4-BE49-F238E27FC236}">
                <a16:creationId xmlns:a16="http://schemas.microsoft.com/office/drawing/2014/main" id="{82938952-F5B3-E708-8B79-B20C4D6CDD20}"/>
              </a:ext>
            </a:extLst>
          </p:cNvPr>
          <p:cNvSpPr>
            <a:spLocks noGrp="1"/>
          </p:cNvSpPr>
          <p:nvPr>
            <p:ph idx="1"/>
          </p:nvPr>
        </p:nvSpPr>
        <p:spPr>
          <a:xfrm>
            <a:off x="220269" y="811370"/>
            <a:ext cx="11771392" cy="4663946"/>
          </a:xfrm>
        </p:spPr>
        <p:txBody>
          <a:bodyPr/>
          <a:lstStyle/>
          <a:p>
            <a:pPr marL="285750" indent="-285750">
              <a:buFont typeface="Wingdings" panose="05000000000000000000" pitchFamily="2" charset="2"/>
              <a:buChar char="Ø"/>
            </a:pPr>
            <a:endParaRPr lang="de-DE" dirty="0">
              <a:cs typeface="Calibri" panose="020F0502020204030204" pitchFamily="34" charset="0"/>
            </a:endParaRPr>
          </a:p>
          <a:p>
            <a:pPr marL="285750" indent="-285750">
              <a:buFont typeface="Wingdings" panose="05000000000000000000" pitchFamily="2" charset="2"/>
              <a:buChar char="Ø"/>
            </a:pPr>
            <a:r>
              <a:rPr lang="de-DE" dirty="0">
                <a:cs typeface="Calibri" panose="020F0502020204030204" pitchFamily="34" charset="0"/>
              </a:rPr>
              <a:t>Combo and Auto Security scheme is not implemented.</a:t>
            </a:r>
          </a:p>
          <a:p>
            <a:pPr marL="285750" indent="-285750">
              <a:buFont typeface="Wingdings" panose="05000000000000000000" pitchFamily="2" charset="2"/>
              <a:buChar char="Ø"/>
            </a:pPr>
            <a:endParaRPr lang="de-DE" dirty="0">
              <a:cs typeface="Calibri" panose="020F0502020204030204" pitchFamily="34" charset="0"/>
            </a:endParaRPr>
          </a:p>
          <a:p>
            <a:pPr marL="285750" indent="-285750">
              <a:buFont typeface="Wingdings" panose="05000000000000000000" pitchFamily="2" charset="2"/>
              <a:buChar char="Ø"/>
            </a:pPr>
            <a:r>
              <a:rPr lang="de-DE" b="1" dirty="0">
                <a:cs typeface="Calibri" panose="020F0502020204030204" pitchFamily="34" charset="0"/>
              </a:rPr>
              <a:t>Suggestion</a:t>
            </a:r>
            <a:r>
              <a:rPr lang="de-DE" dirty="0">
                <a:cs typeface="Calibri" panose="020F0502020204030204" pitchFamily="34" charset="0"/>
              </a:rPr>
              <a:t>: In node-wot, anyone can view the TD. There is no Security scheme verification done to fetch the TD. The Things Description contains alot of information, specially once combo security scheme is implemented, any attacker can see the weak points in TD. So there should be a security check done if the security parameter is defined in the TD.</a:t>
            </a:r>
          </a:p>
          <a:p>
            <a:pPr marL="285750" indent="-285750">
              <a:buFont typeface="Wingdings" panose="05000000000000000000" pitchFamily="2" charset="2"/>
              <a:buChar char="Ø"/>
            </a:pPr>
            <a:endParaRPr lang="de-DE" dirty="0">
              <a:cs typeface="Calibri" panose="020F0502020204030204" pitchFamily="34" charset="0"/>
            </a:endParaRPr>
          </a:p>
          <a:p>
            <a:pPr marL="285750" indent="-285750">
              <a:buFont typeface="Wingdings" panose="05000000000000000000" pitchFamily="2" charset="2"/>
              <a:buChar char="Ø"/>
            </a:pPr>
            <a:endParaRPr lang="de-DE" b="0" i="0" dirty="0">
              <a:solidFill>
                <a:srgbClr val="212529"/>
              </a:solidFill>
              <a:effectLst/>
              <a:cs typeface="Calibri" panose="020F0502020204030204" pitchFamily="34" charset="0"/>
            </a:endParaRPr>
          </a:p>
        </p:txBody>
      </p:sp>
    </p:spTree>
    <p:extLst>
      <p:ext uri="{BB962C8B-B14F-4D97-AF65-F5344CB8AC3E}">
        <p14:creationId xmlns:p14="http://schemas.microsoft.com/office/powerpoint/2010/main" val="53316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A36FE6-69BE-CA71-14C5-DF16188C5BF6}"/>
              </a:ext>
            </a:extLst>
          </p:cNvPr>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Footer Placeholder 3">
            <a:extLst>
              <a:ext uri="{FF2B5EF4-FFF2-40B4-BE49-F238E27FC236}">
                <a16:creationId xmlns:a16="http://schemas.microsoft.com/office/drawing/2014/main" id="{140A2294-5AB7-0ECD-A2F6-74B20ED5C6CA}"/>
              </a:ext>
            </a:extLst>
          </p:cNvPr>
          <p:cNvSpPr>
            <a:spLocks noGrp="1"/>
          </p:cNvSpPr>
          <p:nvPr>
            <p:ph type="ftr" sz="quarter" idx="12"/>
          </p:nvPr>
        </p:nvSpPr>
        <p:spPr/>
        <p:txBody>
          <a:bodyPr/>
          <a:lstStyle/>
          <a:p>
            <a:r>
              <a:rPr lang="en-US" dirty="0"/>
              <a:t>Monika Singh | 11 Nov 2022 | Authentication &amp; Authorization Mechanisms in the Web of Things</a:t>
            </a:r>
          </a:p>
        </p:txBody>
      </p:sp>
      <p:sp>
        <p:nvSpPr>
          <p:cNvPr id="9" name="Title 8">
            <a:extLst>
              <a:ext uri="{FF2B5EF4-FFF2-40B4-BE49-F238E27FC236}">
                <a16:creationId xmlns:a16="http://schemas.microsoft.com/office/drawing/2014/main" id="{10C0550A-9873-3EEA-CE5D-9FF8D613AE88}"/>
              </a:ext>
            </a:extLst>
          </p:cNvPr>
          <p:cNvSpPr>
            <a:spLocks noGrp="1"/>
          </p:cNvSpPr>
          <p:nvPr>
            <p:ph type="title"/>
          </p:nvPr>
        </p:nvSpPr>
        <p:spPr>
          <a:xfrm>
            <a:off x="4743450" y="2814637"/>
            <a:ext cx="2128837" cy="614363"/>
          </a:xfrm>
        </p:spPr>
        <p:txBody>
          <a:bodyPr/>
          <a:lstStyle/>
          <a:p>
            <a:r>
              <a:rPr lang="de-DE" dirty="0"/>
              <a:t>Thank you</a:t>
            </a:r>
            <a:endParaRPr lang="en-DE" dirty="0"/>
          </a:p>
        </p:txBody>
      </p:sp>
    </p:spTree>
    <p:extLst>
      <p:ext uri="{BB962C8B-B14F-4D97-AF65-F5344CB8AC3E}">
        <p14:creationId xmlns:p14="http://schemas.microsoft.com/office/powerpoint/2010/main" val="272647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A36FE6-69BE-CA71-14C5-DF16188C5BF6}"/>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4" name="Footer Placeholder 3">
            <a:extLst>
              <a:ext uri="{FF2B5EF4-FFF2-40B4-BE49-F238E27FC236}">
                <a16:creationId xmlns:a16="http://schemas.microsoft.com/office/drawing/2014/main" id="{140A2294-5AB7-0ECD-A2F6-74B20ED5C6CA}"/>
              </a:ext>
            </a:extLst>
          </p:cNvPr>
          <p:cNvSpPr>
            <a:spLocks noGrp="1"/>
          </p:cNvSpPr>
          <p:nvPr>
            <p:ph type="ftr" sz="quarter" idx="12"/>
          </p:nvPr>
        </p:nvSpPr>
        <p:spPr/>
        <p:txBody>
          <a:bodyPr/>
          <a:lstStyle/>
          <a:p>
            <a:r>
              <a:rPr lang="en-US" dirty="0"/>
              <a:t>Monika Singh | 11 Nov 2022 | Authentication &amp; Authorization Mechanisms in the Web of Things</a:t>
            </a:r>
          </a:p>
        </p:txBody>
      </p:sp>
      <p:sp>
        <p:nvSpPr>
          <p:cNvPr id="5" name="Title 4">
            <a:extLst>
              <a:ext uri="{FF2B5EF4-FFF2-40B4-BE49-F238E27FC236}">
                <a16:creationId xmlns:a16="http://schemas.microsoft.com/office/drawing/2014/main" id="{24D07883-6DE1-7D2D-2BE4-AF49D5741677}"/>
              </a:ext>
            </a:extLst>
          </p:cNvPr>
          <p:cNvSpPr>
            <a:spLocks noGrp="1"/>
          </p:cNvSpPr>
          <p:nvPr>
            <p:ph type="title"/>
          </p:nvPr>
        </p:nvSpPr>
        <p:spPr/>
        <p:txBody>
          <a:bodyPr/>
          <a:lstStyle/>
          <a:p>
            <a:r>
              <a:rPr lang="de-DE" u="sng" dirty="0"/>
              <a:t>References</a:t>
            </a:r>
            <a:endParaRPr lang="en-DE" u="sng" dirty="0"/>
          </a:p>
        </p:txBody>
      </p:sp>
      <p:sp>
        <p:nvSpPr>
          <p:cNvPr id="7" name="Content Placeholder 6">
            <a:extLst>
              <a:ext uri="{FF2B5EF4-FFF2-40B4-BE49-F238E27FC236}">
                <a16:creationId xmlns:a16="http://schemas.microsoft.com/office/drawing/2014/main" id="{82938952-F5B3-E708-8B79-B20C4D6CDD20}"/>
              </a:ext>
            </a:extLst>
          </p:cNvPr>
          <p:cNvSpPr>
            <a:spLocks noGrp="1"/>
          </p:cNvSpPr>
          <p:nvPr>
            <p:ph idx="1"/>
          </p:nvPr>
        </p:nvSpPr>
        <p:spPr>
          <a:xfrm>
            <a:off x="220269" y="811370"/>
            <a:ext cx="11771392" cy="5378841"/>
          </a:xfrm>
        </p:spPr>
        <p:txBody>
          <a:bodyPr/>
          <a:lstStyle/>
          <a:p>
            <a:pPr marL="342900" indent="-342900">
              <a:buFont typeface="+mj-lt"/>
              <a:buAutoNum type="arabicPeriod"/>
            </a:pPr>
            <a:r>
              <a:rPr lang="en-GB" sz="1200" dirty="0"/>
              <a:t>Basic Authentication</a:t>
            </a:r>
          </a:p>
          <a:p>
            <a:pPr marL="703263" lvl="2" indent="-342900">
              <a:buFont typeface="+mj-lt"/>
              <a:buAutoNum type="arabicPeriod"/>
            </a:pPr>
            <a:r>
              <a:rPr lang="en-GB" sz="1200" dirty="0">
                <a:hlinkClick r:id="rId2"/>
              </a:rPr>
              <a:t>https://www.npmjs.com/package/basic-auth</a:t>
            </a:r>
            <a:endParaRPr lang="en-GB" sz="1200" dirty="0"/>
          </a:p>
          <a:p>
            <a:pPr marL="703263" lvl="2" indent="-342900">
              <a:buFont typeface="+mj-lt"/>
              <a:buAutoNum type="arabicPeriod"/>
            </a:pPr>
            <a:r>
              <a:rPr lang="en-GB" sz="1200" dirty="0">
                <a:hlinkClick r:id="rId3"/>
              </a:rPr>
              <a:t>https://github.com/eclipse/thingweb.node-wot/blob/master/packages/binding-http/README.md#feature-matrix</a:t>
            </a:r>
            <a:endParaRPr lang="en-GB" sz="1200" dirty="0"/>
          </a:p>
          <a:p>
            <a:pPr marL="703263" lvl="2" indent="-342900">
              <a:buFont typeface="+mj-lt"/>
              <a:buAutoNum type="arabicPeriod"/>
            </a:pPr>
            <a:r>
              <a:rPr lang="en-GB" sz="1200" dirty="0">
                <a:hlinkClick r:id="rId4"/>
              </a:rPr>
              <a:t>https://github.com/eclipse/thingweb.node-wot/blob/b174a3b5eceb5b784457c820bce1b8614e53fa7c/packages/binding-http/src/credential.ts#L49</a:t>
            </a:r>
            <a:endParaRPr lang="en-GB" sz="1200" dirty="0"/>
          </a:p>
          <a:p>
            <a:pPr marL="703263" lvl="2" indent="-342900">
              <a:buFont typeface="+mj-lt"/>
              <a:buAutoNum type="arabicPeriod"/>
            </a:pPr>
            <a:r>
              <a:rPr lang="en-GB" sz="1200" dirty="0">
                <a:hlinkClick r:id="rId5"/>
              </a:rPr>
              <a:t>https://github.com/eclipse/thingweb.node-wot/blob/b174a3b5eceb5b784457c820bce1b8614e53fa7c/packages/binding-mqtt/src/mqtt-client.ts#L138</a:t>
            </a:r>
            <a:endParaRPr lang="en-GB" sz="1200" dirty="0"/>
          </a:p>
          <a:p>
            <a:pPr marL="703263" lvl="2" indent="-342900">
              <a:buFont typeface="+mj-lt"/>
              <a:buAutoNum type="arabicPeriod"/>
            </a:pPr>
            <a:endParaRPr lang="en-GB" sz="1200" dirty="0"/>
          </a:p>
          <a:p>
            <a:pPr marL="342900" indent="-342900">
              <a:buFont typeface="+mj-lt"/>
              <a:buAutoNum type="arabicPeriod"/>
            </a:pPr>
            <a:r>
              <a:rPr lang="en-GB" sz="1200" dirty="0"/>
              <a:t>Pre-Shared Key</a:t>
            </a:r>
          </a:p>
          <a:p>
            <a:pPr marL="703263" lvl="2" indent="-342900">
              <a:buFont typeface="+mj-lt"/>
              <a:buAutoNum type="arabicPeriod"/>
            </a:pPr>
            <a:r>
              <a:rPr lang="en-GB" sz="1200" dirty="0">
                <a:hlinkClick r:id="rId6"/>
              </a:rPr>
              <a:t>https://github.com/eclipse/thingweb.node-wot/blob/b174a3b5eceb5b784457c820bce1b8614e53fa7c/packages/binding-coap/src/coaps-client.ts#L148</a:t>
            </a:r>
            <a:endParaRPr lang="en-GB" sz="1200" dirty="0"/>
          </a:p>
          <a:p>
            <a:pPr marL="703263" lvl="2" indent="-342900">
              <a:buFont typeface="+mj-lt"/>
              <a:buAutoNum type="arabicPeriod"/>
            </a:pPr>
            <a:endParaRPr lang="en-GB" sz="1200" dirty="0"/>
          </a:p>
          <a:p>
            <a:pPr marL="342900" indent="-342900">
              <a:buFont typeface="+mj-lt"/>
              <a:buAutoNum type="arabicPeriod"/>
            </a:pPr>
            <a:r>
              <a:rPr lang="en-GB" sz="1200" dirty="0"/>
              <a:t>API Key</a:t>
            </a:r>
          </a:p>
          <a:p>
            <a:pPr marL="703263" lvl="2" indent="-342900">
              <a:buFont typeface="+mj-lt"/>
              <a:buAutoNum type="arabicPeriod"/>
            </a:pPr>
            <a:r>
              <a:rPr lang="en-GB" sz="1200" dirty="0">
                <a:hlinkClick r:id="rId7"/>
              </a:rPr>
              <a:t>https://github.com/eclipse/thingweb.node-wot/blob/b174a3b5eceb5b784457c820bce1b8614e53fa7c/packages/binding-http/src/credential.ts#L88</a:t>
            </a:r>
            <a:endParaRPr lang="en-GB" sz="1200" dirty="0"/>
          </a:p>
          <a:p>
            <a:pPr marL="703263" lvl="2" indent="-342900">
              <a:buFont typeface="+mj-lt"/>
              <a:buAutoNum type="arabicPeriod"/>
            </a:pPr>
            <a:endParaRPr lang="en-GB" sz="1200" dirty="0"/>
          </a:p>
          <a:p>
            <a:pPr marL="342900" indent="-342900">
              <a:buFont typeface="+mj-lt"/>
              <a:buAutoNum type="arabicPeriod"/>
            </a:pPr>
            <a:r>
              <a:rPr lang="en-GB" sz="1200" dirty="0"/>
              <a:t>Digest Authentication</a:t>
            </a:r>
          </a:p>
          <a:p>
            <a:pPr marL="703263" lvl="2" indent="-342900">
              <a:buFont typeface="+mj-lt"/>
              <a:buAutoNum type="arabicPeriod"/>
            </a:pPr>
            <a:r>
              <a:rPr lang="en-GB" sz="1200" dirty="0">
                <a:hlinkClick r:id="rId8"/>
              </a:rPr>
              <a:t>https://www.rfc-editor.org/rfc/rfc7616#section-3.7</a:t>
            </a:r>
            <a:endParaRPr lang="en-GB" sz="1200" dirty="0"/>
          </a:p>
          <a:p>
            <a:pPr marL="703263" lvl="2" indent="-342900">
              <a:buFont typeface="+mj-lt"/>
              <a:buAutoNum type="arabicPeriod"/>
            </a:pPr>
            <a:r>
              <a:rPr lang="en-GB" sz="1200" dirty="0">
                <a:hlinkClick r:id="rId9"/>
              </a:rPr>
              <a:t>https://www.rfc-editor.org/rfc/rfc7616#section-3.4</a:t>
            </a:r>
            <a:endParaRPr lang="en-GB" sz="1200" dirty="0"/>
          </a:p>
          <a:p>
            <a:pPr lvl="2" indent="0">
              <a:buNone/>
            </a:pPr>
            <a:endParaRPr lang="en-GB" sz="1200" dirty="0"/>
          </a:p>
          <a:p>
            <a:pPr marL="342900" indent="-342900">
              <a:buFont typeface="+mj-lt"/>
              <a:buAutoNum type="arabicPeriod"/>
            </a:pPr>
            <a:r>
              <a:rPr lang="en-GB" sz="1200" dirty="0"/>
              <a:t>Bearer Token</a:t>
            </a:r>
          </a:p>
          <a:p>
            <a:pPr marL="703263" lvl="2" indent="-342900">
              <a:buFont typeface="+mj-lt"/>
              <a:buAutoNum type="arabicPeriod"/>
            </a:pPr>
            <a:r>
              <a:rPr lang="en-GB" sz="1200" dirty="0">
                <a:hlinkClick r:id="rId10"/>
              </a:rPr>
              <a:t>https://github.com/eclipse/thingweb.node-wot/blob/b174a3b5eceb5b784457c820bce1b8614e53fa7c/packages/binding-http/src/credential.ts#L62</a:t>
            </a:r>
            <a:endParaRPr lang="en-GB" sz="1200" dirty="0"/>
          </a:p>
          <a:p>
            <a:pPr marL="703263" lvl="2" indent="-342900">
              <a:buFont typeface="+mj-lt"/>
              <a:buAutoNum type="arabicPeriod"/>
            </a:pPr>
            <a:r>
              <a:rPr lang="en-GB" sz="1200" dirty="0">
                <a:hlinkClick r:id="rId11"/>
              </a:rPr>
              <a:t>https://github.com/eclipse/thingweb.node-wot/blob/b174a3b5eceb5b784457c820bce1b8614e53fa7c/packages/binding-http/src/http-server.ts#L453</a:t>
            </a:r>
            <a:endParaRPr lang="en-GB" sz="1200" dirty="0"/>
          </a:p>
          <a:p>
            <a:pPr marL="703263" lvl="2" indent="-342900">
              <a:buFont typeface="+mj-lt"/>
              <a:buAutoNum type="arabicPeriod"/>
            </a:pPr>
            <a:endParaRPr lang="en-GB" sz="1200" dirty="0"/>
          </a:p>
          <a:p>
            <a:pPr marL="342900" indent="-342900">
              <a:buFont typeface="+mj-lt"/>
              <a:buAutoNum type="arabicPeriod"/>
            </a:pPr>
            <a:r>
              <a:rPr lang="en-GB" sz="1200" dirty="0"/>
              <a:t>OAuth2</a:t>
            </a:r>
          </a:p>
          <a:p>
            <a:pPr marL="703263" lvl="2" indent="-342900">
              <a:buFont typeface="+mj-lt"/>
              <a:buAutoNum type="arabicPeriod"/>
            </a:pPr>
            <a:r>
              <a:rPr lang="en-GB" sz="1200" dirty="0">
                <a:hlinkClick r:id="rId12"/>
              </a:rPr>
              <a:t>https://github.com/eclipse/thingweb.node-wot/tree/master/packages/binding-http#oauth20</a:t>
            </a:r>
            <a:endParaRPr lang="en-GB" sz="1200" dirty="0"/>
          </a:p>
          <a:p>
            <a:pPr marL="703263" lvl="2" indent="-342900">
              <a:buFont typeface="+mj-lt"/>
              <a:buAutoNum type="arabicPeriod"/>
            </a:pPr>
            <a:r>
              <a:rPr lang="en-GB" sz="1200" dirty="0" err="1">
                <a:hlinkClick r:id="rId13"/>
              </a:rPr>
              <a:t>thingweb.node</a:t>
            </a:r>
            <a:r>
              <a:rPr lang="en-GB" sz="1200" dirty="0">
                <a:hlinkClick r:id="rId13"/>
              </a:rPr>
              <a:t>-wot/</a:t>
            </a:r>
            <a:r>
              <a:rPr lang="en-GB" sz="1200" dirty="0" err="1">
                <a:hlinkClick r:id="rId13"/>
              </a:rPr>
              <a:t>oauth-manager.ts</a:t>
            </a:r>
            <a:r>
              <a:rPr lang="en-GB" sz="1200" dirty="0">
                <a:hlinkClick r:id="rId13"/>
              </a:rPr>
              <a:t> at b174a3b5eceb5b784457c820bce1b8614e53fa7c · eclipse/</a:t>
            </a:r>
            <a:r>
              <a:rPr lang="en-GB" sz="1200" dirty="0" err="1">
                <a:hlinkClick r:id="rId13"/>
              </a:rPr>
              <a:t>thingweb.node</a:t>
            </a:r>
            <a:r>
              <a:rPr lang="en-GB" sz="1200" dirty="0">
                <a:hlinkClick r:id="rId13"/>
              </a:rPr>
              <a:t>-wot · GitHub</a:t>
            </a:r>
            <a:endParaRPr lang="en-GB" sz="1200" dirty="0"/>
          </a:p>
          <a:p>
            <a:pPr marL="703263" lvl="2" indent="-342900">
              <a:buFont typeface="+mj-lt"/>
              <a:buAutoNum type="arabicPeriod"/>
            </a:pPr>
            <a:r>
              <a:rPr lang="en-GB" sz="1200" dirty="0">
                <a:hlinkClick r:id="rId14"/>
              </a:rPr>
              <a:t>https://github.com/eclipse/thingweb.node-wot/blob/b174a3b5eceb5b784457c820bce1b8614e53fa7c/packages/binding-http/src/http-server.ts#L445</a:t>
            </a:r>
            <a:endParaRPr lang="en-GB" sz="1200" dirty="0"/>
          </a:p>
          <a:p>
            <a:pPr marL="703263" lvl="2" indent="-342900">
              <a:buFont typeface="+mj-lt"/>
              <a:buAutoNum type="arabicPeriod"/>
            </a:pPr>
            <a:endParaRPr lang="en-GB" sz="1200" dirty="0"/>
          </a:p>
          <a:p>
            <a:pPr lvl="2" indent="0">
              <a:buNone/>
            </a:pPr>
            <a:endParaRPr lang="en-GB" sz="1200" dirty="0"/>
          </a:p>
        </p:txBody>
      </p:sp>
    </p:spTree>
    <p:extLst>
      <p:ext uri="{BB962C8B-B14F-4D97-AF65-F5344CB8AC3E}">
        <p14:creationId xmlns:p14="http://schemas.microsoft.com/office/powerpoint/2010/main" val="306143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A36FE6-69BE-CA71-14C5-DF16188C5BF6}"/>
              </a:ext>
            </a:extLst>
          </p:cNvPr>
          <p:cNvSpPr>
            <a:spLocks noGrp="1"/>
          </p:cNvSpPr>
          <p:nvPr>
            <p:ph type="sldNum" sz="quarter" idx="11"/>
          </p:nvPr>
        </p:nvSpPr>
        <p:spPr/>
        <p:txBody>
          <a:bodyPr/>
          <a:lstStyle/>
          <a:p>
            <a:fld id="{CE58CB1E-F828-4F11-99E0-327109AF9DA4}" type="slidenum">
              <a:rPr lang="de-DE" smtClean="0"/>
              <a:pPr/>
              <a:t>2</a:t>
            </a:fld>
            <a:endParaRPr lang="de-DE" dirty="0"/>
          </a:p>
        </p:txBody>
      </p:sp>
      <p:sp>
        <p:nvSpPr>
          <p:cNvPr id="4" name="Footer Placeholder 3">
            <a:extLst>
              <a:ext uri="{FF2B5EF4-FFF2-40B4-BE49-F238E27FC236}">
                <a16:creationId xmlns:a16="http://schemas.microsoft.com/office/drawing/2014/main" id="{140A2294-5AB7-0ECD-A2F6-74B20ED5C6CA}"/>
              </a:ext>
            </a:extLst>
          </p:cNvPr>
          <p:cNvSpPr>
            <a:spLocks noGrp="1"/>
          </p:cNvSpPr>
          <p:nvPr>
            <p:ph type="ftr" sz="quarter" idx="12"/>
          </p:nvPr>
        </p:nvSpPr>
        <p:spPr/>
        <p:txBody>
          <a:bodyPr/>
          <a:lstStyle/>
          <a:p>
            <a:r>
              <a:rPr lang="en-US" dirty="0"/>
              <a:t>Monika Singh | 11 Nov 2022 | Authentication &amp; Authorization Mechanisms in the Web of Things</a:t>
            </a:r>
          </a:p>
        </p:txBody>
      </p:sp>
      <p:sp>
        <p:nvSpPr>
          <p:cNvPr id="5" name="Title 4">
            <a:extLst>
              <a:ext uri="{FF2B5EF4-FFF2-40B4-BE49-F238E27FC236}">
                <a16:creationId xmlns:a16="http://schemas.microsoft.com/office/drawing/2014/main" id="{24D07883-6DE1-7D2D-2BE4-AF49D5741677}"/>
              </a:ext>
            </a:extLst>
          </p:cNvPr>
          <p:cNvSpPr>
            <a:spLocks noGrp="1"/>
          </p:cNvSpPr>
          <p:nvPr>
            <p:ph type="title"/>
          </p:nvPr>
        </p:nvSpPr>
        <p:spPr/>
        <p:txBody>
          <a:bodyPr/>
          <a:lstStyle/>
          <a:p>
            <a:pPr algn="ctr"/>
            <a:r>
              <a:rPr lang="de-DE" u="sng" dirty="0"/>
              <a:t>Flexibilty of Things Description</a:t>
            </a:r>
            <a:endParaRPr lang="en-DE" u="sng" dirty="0"/>
          </a:p>
        </p:txBody>
      </p:sp>
      <p:sp>
        <p:nvSpPr>
          <p:cNvPr id="6" name="Content Placeholder 5">
            <a:extLst>
              <a:ext uri="{FF2B5EF4-FFF2-40B4-BE49-F238E27FC236}">
                <a16:creationId xmlns:a16="http://schemas.microsoft.com/office/drawing/2014/main" id="{B6C32945-223A-5A50-73C1-763143FCFDFA}"/>
              </a:ext>
            </a:extLst>
          </p:cNvPr>
          <p:cNvSpPr>
            <a:spLocks noGrp="1"/>
          </p:cNvSpPr>
          <p:nvPr>
            <p:ph idx="1"/>
          </p:nvPr>
        </p:nvSpPr>
        <p:spPr>
          <a:xfrm>
            <a:off x="220269" y="1075113"/>
            <a:ext cx="11771392" cy="5282757"/>
          </a:xfrm>
        </p:spPr>
        <p:txBody>
          <a:bodyPr/>
          <a:lstStyle/>
          <a:p>
            <a:r>
              <a:rPr lang="de-DE" dirty="0"/>
              <a:t>Comparison of the security scheme mentioned in the Things Description with the implementation done in the node-wot</a:t>
            </a:r>
            <a:endParaRPr lang="en-DE" dirty="0"/>
          </a:p>
        </p:txBody>
      </p:sp>
    </p:spTree>
    <p:extLst>
      <p:ext uri="{BB962C8B-B14F-4D97-AF65-F5344CB8AC3E}">
        <p14:creationId xmlns:p14="http://schemas.microsoft.com/office/powerpoint/2010/main" val="134219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2938952-F5B3-E708-8B79-B20C4D6CDD20}"/>
              </a:ext>
            </a:extLst>
          </p:cNvPr>
          <p:cNvSpPr>
            <a:spLocks noGrp="1"/>
          </p:cNvSpPr>
          <p:nvPr>
            <p:ph idx="14"/>
          </p:nvPr>
        </p:nvSpPr>
        <p:spPr>
          <a:xfrm>
            <a:off x="220270" y="699752"/>
            <a:ext cx="11788850" cy="5593724"/>
          </a:xfrm>
        </p:spPr>
        <p:txBody>
          <a:bodyPr wrap="square" anchor="t">
            <a:normAutofit/>
          </a:bodyPr>
          <a:lstStyle/>
          <a:p>
            <a:pPr marL="285750" indent="-285750">
              <a:spcAft>
                <a:spcPts val="600"/>
              </a:spcAft>
              <a:buFont typeface="Wingdings" panose="05000000000000000000" pitchFamily="2" charset="2"/>
              <a:buChar char="Ø"/>
            </a:pPr>
            <a:r>
              <a:rPr lang="de-DE" dirty="0"/>
              <a:t>Basic Authentication</a:t>
            </a:r>
          </a:p>
          <a:p>
            <a:pPr marL="646113" lvl="2" indent="-285750">
              <a:lnSpc>
                <a:spcPct val="100000"/>
              </a:lnSpc>
              <a:spcAft>
                <a:spcPts val="600"/>
              </a:spcAft>
              <a:buFont typeface="Wingdings" panose="05000000000000000000" pitchFamily="2" charset="2"/>
              <a:buChar char="v"/>
            </a:pPr>
            <a:r>
              <a:rPr lang="de-DE" dirty="0"/>
              <a:t>Basic Auth is only implemented for the ‘</a:t>
            </a:r>
            <a:r>
              <a:rPr lang="de-DE" b="1" dirty="0"/>
              <a:t>in</a:t>
            </a:r>
            <a:r>
              <a:rPr lang="de-DE" dirty="0"/>
              <a:t>‘: ‘</a:t>
            </a:r>
            <a:r>
              <a:rPr lang="de-DE" b="1" dirty="0"/>
              <a:t>header</a:t>
            </a:r>
            <a:r>
              <a:rPr lang="de-DE" dirty="0"/>
              <a:t>‘. It uses basic-auth library which extracts the credential from the Authorization field in the header. </a:t>
            </a:r>
            <a:r>
              <a:rPr lang="de-DE" dirty="0">
                <a:hlinkClick r:id="rId2"/>
              </a:rPr>
              <a:t>[1.1]</a:t>
            </a:r>
            <a:endParaRPr lang="de-DE" dirty="0"/>
          </a:p>
          <a:p>
            <a:pPr lvl="3" indent="0">
              <a:lnSpc>
                <a:spcPct val="100000"/>
              </a:lnSpc>
              <a:spcAft>
                <a:spcPts val="600"/>
              </a:spcAft>
              <a:buNone/>
            </a:pPr>
            <a:r>
              <a:rPr lang="de-DE" dirty="0"/>
              <a:t>  File name: credentials.ts(line 49 to 57) </a:t>
            </a:r>
            <a:r>
              <a:rPr lang="de-DE" dirty="0">
                <a:hlinkClick r:id="rId3"/>
              </a:rPr>
              <a:t>[1.3]</a:t>
            </a:r>
            <a:endParaRPr lang="de-DE" dirty="0"/>
          </a:p>
          <a:p>
            <a:pPr marL="646113" lvl="2" indent="-285750">
              <a:lnSpc>
                <a:spcPct val="100000"/>
              </a:lnSpc>
              <a:spcAft>
                <a:spcPts val="600"/>
              </a:spcAft>
              <a:buFont typeface="Wingdings" panose="05000000000000000000" pitchFamily="2" charset="2"/>
              <a:buChar char="v"/>
            </a:pPr>
            <a:r>
              <a:rPr lang="de-DE" dirty="0"/>
              <a:t>The field </a:t>
            </a:r>
            <a:r>
              <a:rPr lang="de-DE" b="1" dirty="0"/>
              <a:t>name</a:t>
            </a:r>
            <a:r>
              <a:rPr lang="de-DE" dirty="0"/>
              <a:t>: </a:t>
            </a:r>
            <a:r>
              <a:rPr lang="de-DE" b="1" dirty="0"/>
              <a:t>authorization</a:t>
            </a:r>
            <a:r>
              <a:rPr lang="de-DE" dirty="0"/>
              <a:t> is hardcoded. It does not provide the flexibilty for the user to chose a different name.</a:t>
            </a:r>
          </a:p>
          <a:p>
            <a:pPr lvl="3" indent="0">
              <a:lnSpc>
                <a:spcPct val="100000"/>
              </a:lnSpc>
              <a:spcAft>
                <a:spcPts val="600"/>
              </a:spcAft>
              <a:buNone/>
            </a:pPr>
            <a:r>
              <a:rPr lang="de-DE" dirty="0"/>
              <a:t>  File name: credentials.ts(line 49 to 57) </a:t>
            </a:r>
            <a:r>
              <a:rPr lang="de-DE" dirty="0">
                <a:hlinkClick r:id="rId3"/>
              </a:rPr>
              <a:t>[1.3]</a:t>
            </a:r>
            <a:endParaRPr lang="de-DE" dirty="0"/>
          </a:p>
          <a:p>
            <a:pPr marL="646113" lvl="2" indent="-285750">
              <a:spcAft>
                <a:spcPts val="600"/>
              </a:spcAft>
              <a:buFont typeface="Wingdings" panose="05000000000000000000" pitchFamily="2" charset="2"/>
              <a:buChar char="v"/>
            </a:pPr>
            <a:r>
              <a:rPr lang="de-DE" dirty="0"/>
              <a:t>In node-wot, it is implemented for producer(HTTP protocol) and consumer(HTTP protocol) </a:t>
            </a:r>
            <a:r>
              <a:rPr lang="de-DE" dirty="0">
                <a:hlinkClick r:id="rId4"/>
              </a:rPr>
              <a:t>[1.2]</a:t>
            </a:r>
            <a:endParaRPr lang="de-DE" dirty="0"/>
          </a:p>
          <a:p>
            <a:pPr marL="646113" lvl="2" indent="-285750">
              <a:spcAft>
                <a:spcPts val="600"/>
              </a:spcAft>
              <a:buFont typeface="Wingdings" panose="05000000000000000000" pitchFamily="2" charset="2"/>
              <a:buChar char="v"/>
            </a:pPr>
            <a:endParaRPr lang="de-DE" dirty="0"/>
          </a:p>
          <a:p>
            <a:pPr lvl="2" indent="0">
              <a:spcAft>
                <a:spcPts val="600"/>
              </a:spcAft>
              <a:buNone/>
            </a:pPr>
            <a:br>
              <a:rPr lang="de-DE" dirty="0"/>
            </a:br>
            <a:endParaRPr lang="de-DE" dirty="0"/>
          </a:p>
          <a:p>
            <a:pPr marL="285750" indent="-285750">
              <a:spcAft>
                <a:spcPts val="600"/>
              </a:spcAft>
              <a:buFont typeface="Wingdings" panose="05000000000000000000" pitchFamily="2" charset="2"/>
              <a:buChar char="Ø"/>
            </a:pPr>
            <a:endParaRPr lang="en-GB" b="0" i="0" dirty="0">
              <a:effectLst/>
            </a:endParaRPr>
          </a:p>
        </p:txBody>
      </p:sp>
      <p:pic>
        <p:nvPicPr>
          <p:cNvPr id="6" name="Picture 5">
            <a:extLst>
              <a:ext uri="{FF2B5EF4-FFF2-40B4-BE49-F238E27FC236}">
                <a16:creationId xmlns:a16="http://schemas.microsoft.com/office/drawing/2014/main" id="{DD0D1BBD-9005-846E-65B1-11EC2896DF7E}"/>
              </a:ext>
            </a:extLst>
          </p:cNvPr>
          <p:cNvPicPr>
            <a:picLocks noChangeAspect="1"/>
          </p:cNvPicPr>
          <p:nvPr/>
        </p:nvPicPr>
        <p:blipFill>
          <a:blip r:embed="rId5"/>
          <a:stretch>
            <a:fillRect/>
          </a:stretch>
        </p:blipFill>
        <p:spPr>
          <a:xfrm>
            <a:off x="1506109" y="3037572"/>
            <a:ext cx="7011120" cy="3225113"/>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7DA36FE6-69BE-CA71-14C5-DF16188C5BF6}"/>
              </a:ext>
            </a:extLst>
          </p:cNvPr>
          <p:cNvSpPr>
            <a:spLocks noGrp="1"/>
          </p:cNvSpPr>
          <p:nvPr>
            <p:ph type="sldNum" sz="quarter" idx="16"/>
          </p:nvPr>
        </p:nvSpPr>
        <p:spPr>
          <a:xfrm>
            <a:off x="7384750" y="6473314"/>
            <a:ext cx="1132479" cy="365125"/>
          </a:xfrm>
        </p:spPr>
        <p:txBody>
          <a:bodyPr anchor="ctr">
            <a:normAutofit/>
          </a:bodyPr>
          <a:lstStyle/>
          <a:p>
            <a:pPr>
              <a:spcAft>
                <a:spcPts val="600"/>
              </a:spcAft>
            </a:pPr>
            <a:fld id="{CE58CB1E-F828-4F11-99E0-327109AF9DA4}" type="slidenum">
              <a:rPr lang="de-DE" smtClean="0"/>
              <a:pPr>
                <a:spcAft>
                  <a:spcPts val="600"/>
                </a:spcAft>
              </a:pPr>
              <a:t>3</a:t>
            </a:fld>
            <a:endParaRPr lang="de-DE"/>
          </a:p>
        </p:txBody>
      </p:sp>
      <p:sp>
        <p:nvSpPr>
          <p:cNvPr id="4" name="Footer Placeholder 3">
            <a:extLst>
              <a:ext uri="{FF2B5EF4-FFF2-40B4-BE49-F238E27FC236}">
                <a16:creationId xmlns:a16="http://schemas.microsoft.com/office/drawing/2014/main" id="{140A2294-5AB7-0ECD-A2F6-74B20ED5C6CA}"/>
              </a:ext>
            </a:extLst>
          </p:cNvPr>
          <p:cNvSpPr>
            <a:spLocks noGrp="1"/>
          </p:cNvSpPr>
          <p:nvPr>
            <p:ph type="ftr" sz="quarter" idx="17"/>
          </p:nvPr>
        </p:nvSpPr>
        <p:spPr>
          <a:xfrm>
            <a:off x="220269" y="6473314"/>
            <a:ext cx="6969867" cy="365125"/>
          </a:xfrm>
        </p:spPr>
        <p:txBody>
          <a:bodyPr anchor="ctr">
            <a:normAutofit/>
          </a:bodyPr>
          <a:lstStyle/>
          <a:p>
            <a:pPr>
              <a:spcAft>
                <a:spcPts val="600"/>
              </a:spcAft>
            </a:pPr>
            <a:r>
              <a:rPr lang="en-US" dirty="0"/>
              <a:t>Monika Singh | 11 Nov 2022 | Authentication &amp; Authorization Mechanisms in the Web of Things</a:t>
            </a:r>
            <a:endParaRPr lang="en-US"/>
          </a:p>
        </p:txBody>
      </p:sp>
      <p:sp>
        <p:nvSpPr>
          <p:cNvPr id="5" name="Title 4">
            <a:extLst>
              <a:ext uri="{FF2B5EF4-FFF2-40B4-BE49-F238E27FC236}">
                <a16:creationId xmlns:a16="http://schemas.microsoft.com/office/drawing/2014/main" id="{24D07883-6DE1-7D2D-2BE4-AF49D5741677}"/>
              </a:ext>
            </a:extLst>
          </p:cNvPr>
          <p:cNvSpPr>
            <a:spLocks noGrp="1"/>
          </p:cNvSpPr>
          <p:nvPr>
            <p:ph type="title"/>
          </p:nvPr>
        </p:nvSpPr>
        <p:spPr>
          <a:xfrm>
            <a:off x="220270" y="210345"/>
            <a:ext cx="11345332" cy="410369"/>
          </a:xfrm>
        </p:spPr>
        <p:txBody>
          <a:bodyPr wrap="square" anchor="t">
            <a:normAutofit/>
          </a:bodyPr>
          <a:lstStyle/>
          <a:p>
            <a:r>
              <a:rPr lang="de-DE" u="sng" dirty="0"/>
              <a:t>Flexibilty of Things Description: Basic Authentication</a:t>
            </a:r>
            <a:endParaRPr lang="en-DE" u="sng" dirty="0"/>
          </a:p>
        </p:txBody>
      </p:sp>
    </p:spTree>
    <p:extLst>
      <p:ext uri="{BB962C8B-B14F-4D97-AF65-F5344CB8AC3E}">
        <p14:creationId xmlns:p14="http://schemas.microsoft.com/office/powerpoint/2010/main" val="237145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2938952-F5B3-E708-8B79-B20C4D6CDD20}"/>
              </a:ext>
            </a:extLst>
          </p:cNvPr>
          <p:cNvSpPr>
            <a:spLocks noGrp="1"/>
          </p:cNvSpPr>
          <p:nvPr>
            <p:ph idx="14"/>
          </p:nvPr>
        </p:nvSpPr>
        <p:spPr>
          <a:xfrm>
            <a:off x="220270" y="699752"/>
            <a:ext cx="4656530" cy="5593724"/>
          </a:xfrm>
        </p:spPr>
        <p:txBody>
          <a:bodyPr wrap="square" anchor="t">
            <a:normAutofit/>
          </a:bodyPr>
          <a:lstStyle/>
          <a:p>
            <a:pPr marL="285750" indent="-285750">
              <a:spcAft>
                <a:spcPts val="600"/>
              </a:spcAft>
              <a:buFont typeface="Wingdings" panose="05000000000000000000" pitchFamily="2" charset="2"/>
              <a:buChar char="v"/>
            </a:pPr>
            <a:endParaRPr lang="de-DE" dirty="0"/>
          </a:p>
          <a:p>
            <a:pPr marL="285750" indent="-285750">
              <a:spcAft>
                <a:spcPts val="600"/>
              </a:spcAft>
              <a:buFont typeface="Wingdings" panose="05000000000000000000" pitchFamily="2" charset="2"/>
              <a:buChar char="v"/>
            </a:pPr>
            <a:r>
              <a:rPr lang="de-DE" dirty="0"/>
              <a:t>In node-wot, it is implemented for consumer(MQTT) </a:t>
            </a:r>
            <a:r>
              <a:rPr lang="de-DE" dirty="0">
                <a:hlinkClick r:id="rId2"/>
              </a:rPr>
              <a:t>[1.4]</a:t>
            </a:r>
            <a:endParaRPr lang="de-DE" dirty="0"/>
          </a:p>
          <a:p>
            <a:pPr marL="285750" indent="-285750">
              <a:spcAft>
                <a:spcPts val="600"/>
              </a:spcAft>
              <a:buFont typeface="Wingdings" panose="05000000000000000000" pitchFamily="2" charset="2"/>
              <a:buChar char="v"/>
            </a:pPr>
            <a:r>
              <a:rPr lang="de-DE" b="1" dirty="0"/>
              <a:t>Suggestion</a:t>
            </a:r>
            <a:r>
              <a:rPr lang="de-DE" dirty="0"/>
              <a:t>: In case of wrong credentials where one of producer and consumer are not using node-wot, node-wot should send a www-authenticate header indicating the authentication mechanism used.</a:t>
            </a:r>
          </a:p>
          <a:p>
            <a:pPr>
              <a:spcAft>
                <a:spcPts val="600"/>
              </a:spcAft>
            </a:pPr>
            <a:endParaRPr lang="de-DE" dirty="0"/>
          </a:p>
          <a:p>
            <a:pPr marL="646113" lvl="2" indent="-285750">
              <a:spcAft>
                <a:spcPts val="600"/>
              </a:spcAft>
              <a:buFont typeface="Wingdings" panose="05000000000000000000" pitchFamily="2" charset="2"/>
              <a:buChar char="v"/>
            </a:pPr>
            <a:endParaRPr lang="de-DE" dirty="0"/>
          </a:p>
          <a:p>
            <a:pPr lvl="2" indent="0">
              <a:spcAft>
                <a:spcPts val="600"/>
              </a:spcAft>
              <a:buNone/>
            </a:pPr>
            <a:br>
              <a:rPr lang="de-DE" dirty="0"/>
            </a:br>
            <a:endParaRPr lang="de-DE" dirty="0"/>
          </a:p>
          <a:p>
            <a:pPr marL="285750" indent="-285750">
              <a:spcAft>
                <a:spcPts val="600"/>
              </a:spcAft>
              <a:buFont typeface="Wingdings" panose="05000000000000000000" pitchFamily="2" charset="2"/>
              <a:buChar char="Ø"/>
            </a:pPr>
            <a:endParaRPr lang="en-GB" b="0" i="0" dirty="0">
              <a:effectLst/>
            </a:endParaRPr>
          </a:p>
        </p:txBody>
      </p:sp>
      <p:pic>
        <p:nvPicPr>
          <p:cNvPr id="10" name="Picture 9" descr="Text&#10;&#10;Description automatically generated">
            <a:extLst>
              <a:ext uri="{FF2B5EF4-FFF2-40B4-BE49-F238E27FC236}">
                <a16:creationId xmlns:a16="http://schemas.microsoft.com/office/drawing/2014/main" id="{7C6C45DB-6348-66F8-2623-2395B9CA8AAE}"/>
              </a:ext>
            </a:extLst>
          </p:cNvPr>
          <p:cNvPicPr>
            <a:picLocks noChangeAspect="1"/>
          </p:cNvPicPr>
          <p:nvPr/>
        </p:nvPicPr>
        <p:blipFill>
          <a:blip r:embed="rId3"/>
          <a:stretch>
            <a:fillRect/>
          </a:stretch>
        </p:blipFill>
        <p:spPr>
          <a:xfrm>
            <a:off x="5397732" y="800552"/>
            <a:ext cx="6679158" cy="5306532"/>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7DA36FE6-69BE-CA71-14C5-DF16188C5BF6}"/>
              </a:ext>
            </a:extLst>
          </p:cNvPr>
          <p:cNvSpPr>
            <a:spLocks noGrp="1"/>
          </p:cNvSpPr>
          <p:nvPr>
            <p:ph type="sldNum" sz="quarter" idx="16"/>
          </p:nvPr>
        </p:nvSpPr>
        <p:spPr>
          <a:xfrm>
            <a:off x="7384750" y="6473314"/>
            <a:ext cx="1132479" cy="365125"/>
          </a:xfrm>
        </p:spPr>
        <p:txBody>
          <a:bodyPr anchor="ctr">
            <a:normAutofit/>
          </a:bodyPr>
          <a:lstStyle/>
          <a:p>
            <a:pPr>
              <a:spcAft>
                <a:spcPts val="600"/>
              </a:spcAft>
            </a:pPr>
            <a:fld id="{CE58CB1E-F828-4F11-99E0-327109AF9DA4}" type="slidenum">
              <a:rPr lang="de-DE" smtClean="0"/>
              <a:pPr>
                <a:spcAft>
                  <a:spcPts val="600"/>
                </a:spcAft>
              </a:pPr>
              <a:t>4</a:t>
            </a:fld>
            <a:endParaRPr lang="de-DE"/>
          </a:p>
        </p:txBody>
      </p:sp>
      <p:sp>
        <p:nvSpPr>
          <p:cNvPr id="4" name="Footer Placeholder 3">
            <a:extLst>
              <a:ext uri="{FF2B5EF4-FFF2-40B4-BE49-F238E27FC236}">
                <a16:creationId xmlns:a16="http://schemas.microsoft.com/office/drawing/2014/main" id="{140A2294-5AB7-0ECD-A2F6-74B20ED5C6CA}"/>
              </a:ext>
            </a:extLst>
          </p:cNvPr>
          <p:cNvSpPr>
            <a:spLocks noGrp="1"/>
          </p:cNvSpPr>
          <p:nvPr>
            <p:ph type="ftr" sz="quarter" idx="17"/>
          </p:nvPr>
        </p:nvSpPr>
        <p:spPr>
          <a:xfrm>
            <a:off x="220269" y="6473314"/>
            <a:ext cx="6969867" cy="365125"/>
          </a:xfrm>
        </p:spPr>
        <p:txBody>
          <a:bodyPr anchor="ctr">
            <a:normAutofit/>
          </a:bodyPr>
          <a:lstStyle/>
          <a:p>
            <a:pPr>
              <a:spcAft>
                <a:spcPts val="600"/>
              </a:spcAft>
            </a:pPr>
            <a:r>
              <a:rPr lang="en-US" dirty="0"/>
              <a:t>Monika Singh | 11 Nov 2022 | Authentication &amp; Authorization Mechanisms in the Web of Things</a:t>
            </a:r>
          </a:p>
        </p:txBody>
      </p:sp>
      <p:sp>
        <p:nvSpPr>
          <p:cNvPr id="5" name="Title 4">
            <a:extLst>
              <a:ext uri="{FF2B5EF4-FFF2-40B4-BE49-F238E27FC236}">
                <a16:creationId xmlns:a16="http://schemas.microsoft.com/office/drawing/2014/main" id="{24D07883-6DE1-7D2D-2BE4-AF49D5741677}"/>
              </a:ext>
            </a:extLst>
          </p:cNvPr>
          <p:cNvSpPr>
            <a:spLocks noGrp="1"/>
          </p:cNvSpPr>
          <p:nvPr>
            <p:ph type="title"/>
          </p:nvPr>
        </p:nvSpPr>
        <p:spPr>
          <a:xfrm>
            <a:off x="220270" y="210345"/>
            <a:ext cx="11345332" cy="410369"/>
          </a:xfrm>
        </p:spPr>
        <p:txBody>
          <a:bodyPr wrap="square" anchor="t">
            <a:normAutofit/>
          </a:bodyPr>
          <a:lstStyle/>
          <a:p>
            <a:r>
              <a:rPr lang="de-DE" u="sng" dirty="0"/>
              <a:t>Flexibilty of Things Description: Basic Authentication</a:t>
            </a:r>
            <a:endParaRPr lang="en-DE" u="sng" dirty="0"/>
          </a:p>
        </p:txBody>
      </p:sp>
    </p:spTree>
    <p:extLst>
      <p:ext uri="{BB962C8B-B14F-4D97-AF65-F5344CB8AC3E}">
        <p14:creationId xmlns:p14="http://schemas.microsoft.com/office/powerpoint/2010/main" val="2852885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B65D06E8-3C15-DB1E-0FFD-9A908D6075AF}"/>
              </a:ext>
            </a:extLst>
          </p:cNvPr>
          <p:cNvPicPr>
            <a:picLocks noChangeAspect="1"/>
          </p:cNvPicPr>
          <p:nvPr/>
        </p:nvPicPr>
        <p:blipFill>
          <a:blip r:embed="rId2"/>
          <a:stretch>
            <a:fillRect/>
          </a:stretch>
        </p:blipFill>
        <p:spPr>
          <a:xfrm>
            <a:off x="38793" y="825317"/>
            <a:ext cx="8391715" cy="5443393"/>
          </a:xfrm>
          <a:prstGeom prst="rect">
            <a:avLst/>
          </a:prstGeom>
          <a:noFill/>
          <a:ln w="9525">
            <a:noFill/>
            <a:miter lim="800000"/>
            <a:headEnd/>
            <a:tailEnd/>
          </a:ln>
        </p:spPr>
      </p:pic>
      <p:sp>
        <p:nvSpPr>
          <p:cNvPr id="7" name="Content Placeholder 6">
            <a:extLst>
              <a:ext uri="{FF2B5EF4-FFF2-40B4-BE49-F238E27FC236}">
                <a16:creationId xmlns:a16="http://schemas.microsoft.com/office/drawing/2014/main" id="{82938952-F5B3-E708-8B79-B20C4D6CDD20}"/>
              </a:ext>
            </a:extLst>
          </p:cNvPr>
          <p:cNvSpPr>
            <a:spLocks noGrp="1"/>
          </p:cNvSpPr>
          <p:nvPr>
            <p:ph idx="15"/>
          </p:nvPr>
        </p:nvSpPr>
        <p:spPr>
          <a:xfrm>
            <a:off x="8517229" y="1172816"/>
            <a:ext cx="3635978" cy="1465090"/>
          </a:xfrm>
        </p:spPr>
        <p:txBody>
          <a:bodyPr wrap="square" anchor="t">
            <a:noAutofit/>
          </a:bodyPr>
          <a:lstStyle/>
          <a:p>
            <a:pPr marL="285750" indent="-285750">
              <a:spcAft>
                <a:spcPts val="600"/>
              </a:spcAft>
              <a:buFont typeface="Wingdings" panose="05000000000000000000" pitchFamily="2" charset="2"/>
              <a:buChar char="v"/>
            </a:pPr>
            <a:r>
              <a:rPr lang="de-DE" dirty="0"/>
              <a:t>In node-wot, it is only implemented for CoAP consumer </a:t>
            </a:r>
            <a:r>
              <a:rPr lang="de-DE" dirty="0">
                <a:hlinkClick r:id="rId3"/>
              </a:rPr>
              <a:t>[2.1] </a:t>
            </a:r>
            <a:endParaRPr lang="de-DE" dirty="0"/>
          </a:p>
          <a:p>
            <a:pPr marL="285750" indent="-285750">
              <a:spcAft>
                <a:spcPts val="600"/>
              </a:spcAft>
              <a:buFont typeface="Wingdings" panose="05000000000000000000" pitchFamily="2" charset="2"/>
              <a:buChar char="v"/>
            </a:pPr>
            <a:r>
              <a:rPr lang="de-DE" dirty="0"/>
              <a:t>Other security scheme is not implemented for CoAP </a:t>
            </a:r>
          </a:p>
          <a:p>
            <a:pPr lvl="2" indent="0">
              <a:spcAft>
                <a:spcPts val="600"/>
              </a:spcAft>
              <a:buNone/>
            </a:pPr>
            <a:br>
              <a:rPr lang="de-DE" dirty="0"/>
            </a:br>
            <a:endParaRPr lang="de-DE" dirty="0"/>
          </a:p>
          <a:p>
            <a:pPr marL="285750" indent="-285750">
              <a:spcAft>
                <a:spcPts val="600"/>
              </a:spcAft>
              <a:buFont typeface="Wingdings" panose="05000000000000000000" pitchFamily="2" charset="2"/>
              <a:buChar char="Ø"/>
            </a:pPr>
            <a:endParaRPr lang="en-GB" b="0" i="0" dirty="0">
              <a:effectLst/>
            </a:endParaRPr>
          </a:p>
        </p:txBody>
      </p:sp>
      <p:sp>
        <p:nvSpPr>
          <p:cNvPr id="3" name="Slide Number Placeholder 2">
            <a:extLst>
              <a:ext uri="{FF2B5EF4-FFF2-40B4-BE49-F238E27FC236}">
                <a16:creationId xmlns:a16="http://schemas.microsoft.com/office/drawing/2014/main" id="{7DA36FE6-69BE-CA71-14C5-DF16188C5BF6}"/>
              </a:ext>
            </a:extLst>
          </p:cNvPr>
          <p:cNvSpPr>
            <a:spLocks noGrp="1"/>
          </p:cNvSpPr>
          <p:nvPr>
            <p:ph type="sldNum" sz="quarter" idx="16"/>
          </p:nvPr>
        </p:nvSpPr>
        <p:spPr>
          <a:xfrm>
            <a:off x="7384750" y="6473314"/>
            <a:ext cx="1132479" cy="365125"/>
          </a:xfrm>
        </p:spPr>
        <p:txBody>
          <a:bodyPr anchor="ctr">
            <a:normAutofit/>
          </a:bodyPr>
          <a:lstStyle/>
          <a:p>
            <a:pPr>
              <a:spcAft>
                <a:spcPts val="600"/>
              </a:spcAft>
            </a:pPr>
            <a:fld id="{CE58CB1E-F828-4F11-99E0-327109AF9DA4}" type="slidenum">
              <a:rPr lang="de-DE" smtClean="0"/>
              <a:pPr>
                <a:spcAft>
                  <a:spcPts val="600"/>
                </a:spcAft>
              </a:pPr>
              <a:t>5</a:t>
            </a:fld>
            <a:endParaRPr lang="de-DE"/>
          </a:p>
        </p:txBody>
      </p:sp>
      <p:sp>
        <p:nvSpPr>
          <p:cNvPr id="4" name="Footer Placeholder 3">
            <a:extLst>
              <a:ext uri="{FF2B5EF4-FFF2-40B4-BE49-F238E27FC236}">
                <a16:creationId xmlns:a16="http://schemas.microsoft.com/office/drawing/2014/main" id="{140A2294-5AB7-0ECD-A2F6-74B20ED5C6CA}"/>
              </a:ext>
            </a:extLst>
          </p:cNvPr>
          <p:cNvSpPr>
            <a:spLocks noGrp="1"/>
          </p:cNvSpPr>
          <p:nvPr>
            <p:ph type="ftr" sz="quarter" idx="17"/>
          </p:nvPr>
        </p:nvSpPr>
        <p:spPr>
          <a:xfrm>
            <a:off x="220269" y="6473314"/>
            <a:ext cx="6969867" cy="365125"/>
          </a:xfrm>
        </p:spPr>
        <p:txBody>
          <a:bodyPr anchor="ctr">
            <a:normAutofit/>
          </a:bodyPr>
          <a:lstStyle/>
          <a:p>
            <a:pPr>
              <a:spcAft>
                <a:spcPts val="600"/>
              </a:spcAft>
            </a:pPr>
            <a:r>
              <a:rPr lang="en-US" dirty="0"/>
              <a:t>Monika Singh | 11 Nov 2022 | Authentication &amp; Authorization Mechanisms in the Web of Things</a:t>
            </a:r>
            <a:endParaRPr lang="en-US"/>
          </a:p>
        </p:txBody>
      </p:sp>
      <p:sp>
        <p:nvSpPr>
          <p:cNvPr id="5" name="Title 4">
            <a:extLst>
              <a:ext uri="{FF2B5EF4-FFF2-40B4-BE49-F238E27FC236}">
                <a16:creationId xmlns:a16="http://schemas.microsoft.com/office/drawing/2014/main" id="{24D07883-6DE1-7D2D-2BE4-AF49D5741677}"/>
              </a:ext>
            </a:extLst>
          </p:cNvPr>
          <p:cNvSpPr>
            <a:spLocks noGrp="1"/>
          </p:cNvSpPr>
          <p:nvPr>
            <p:ph type="title"/>
          </p:nvPr>
        </p:nvSpPr>
        <p:spPr>
          <a:xfrm>
            <a:off x="220270" y="210345"/>
            <a:ext cx="11345332" cy="410369"/>
          </a:xfrm>
        </p:spPr>
        <p:txBody>
          <a:bodyPr wrap="square" anchor="t">
            <a:normAutofit/>
          </a:bodyPr>
          <a:lstStyle/>
          <a:p>
            <a:r>
              <a:rPr lang="de-DE" u="sng" dirty="0"/>
              <a:t>Flexibilty of Things Description: Pre-Shared Key</a:t>
            </a:r>
            <a:endParaRPr lang="en-DE" u="sng" dirty="0"/>
          </a:p>
        </p:txBody>
      </p:sp>
    </p:spTree>
    <p:extLst>
      <p:ext uri="{BB962C8B-B14F-4D97-AF65-F5344CB8AC3E}">
        <p14:creationId xmlns:p14="http://schemas.microsoft.com/office/powerpoint/2010/main" val="322237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A36FE6-69BE-CA71-14C5-DF16188C5BF6}"/>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Footer Placeholder 3">
            <a:extLst>
              <a:ext uri="{FF2B5EF4-FFF2-40B4-BE49-F238E27FC236}">
                <a16:creationId xmlns:a16="http://schemas.microsoft.com/office/drawing/2014/main" id="{140A2294-5AB7-0ECD-A2F6-74B20ED5C6CA}"/>
              </a:ext>
            </a:extLst>
          </p:cNvPr>
          <p:cNvSpPr>
            <a:spLocks noGrp="1"/>
          </p:cNvSpPr>
          <p:nvPr>
            <p:ph type="ftr" sz="quarter" idx="12"/>
          </p:nvPr>
        </p:nvSpPr>
        <p:spPr/>
        <p:txBody>
          <a:bodyPr/>
          <a:lstStyle/>
          <a:p>
            <a:r>
              <a:rPr lang="en-US" dirty="0"/>
              <a:t>Monika Singh | 11 Nov 2022 | Authentication &amp; Authorization Mechanisms in the Web of Things</a:t>
            </a:r>
          </a:p>
        </p:txBody>
      </p:sp>
      <p:sp>
        <p:nvSpPr>
          <p:cNvPr id="5" name="Title 4">
            <a:extLst>
              <a:ext uri="{FF2B5EF4-FFF2-40B4-BE49-F238E27FC236}">
                <a16:creationId xmlns:a16="http://schemas.microsoft.com/office/drawing/2014/main" id="{24D07883-6DE1-7D2D-2BE4-AF49D5741677}"/>
              </a:ext>
            </a:extLst>
          </p:cNvPr>
          <p:cNvSpPr>
            <a:spLocks noGrp="1"/>
          </p:cNvSpPr>
          <p:nvPr>
            <p:ph type="title"/>
          </p:nvPr>
        </p:nvSpPr>
        <p:spPr/>
        <p:txBody>
          <a:bodyPr/>
          <a:lstStyle/>
          <a:p>
            <a:r>
              <a:rPr lang="de-DE" u="sng" dirty="0"/>
              <a:t>Flexibilty of Things Description: API Key</a:t>
            </a:r>
            <a:endParaRPr lang="en-DE" u="sng" dirty="0"/>
          </a:p>
        </p:txBody>
      </p:sp>
      <p:sp>
        <p:nvSpPr>
          <p:cNvPr id="7" name="Content Placeholder 6">
            <a:extLst>
              <a:ext uri="{FF2B5EF4-FFF2-40B4-BE49-F238E27FC236}">
                <a16:creationId xmlns:a16="http://schemas.microsoft.com/office/drawing/2014/main" id="{82938952-F5B3-E708-8B79-B20C4D6CDD20}"/>
              </a:ext>
            </a:extLst>
          </p:cNvPr>
          <p:cNvSpPr>
            <a:spLocks noGrp="1"/>
          </p:cNvSpPr>
          <p:nvPr>
            <p:ph idx="1"/>
          </p:nvPr>
        </p:nvSpPr>
        <p:spPr>
          <a:xfrm>
            <a:off x="220269" y="811370"/>
            <a:ext cx="4889287" cy="4663946"/>
          </a:xfrm>
        </p:spPr>
        <p:txBody>
          <a:bodyPr/>
          <a:lstStyle/>
          <a:p>
            <a:pPr marL="285750" indent="-285750">
              <a:buFont typeface="Wingdings" panose="05000000000000000000" pitchFamily="2" charset="2"/>
              <a:buChar char="v"/>
            </a:pPr>
            <a:r>
              <a:rPr lang="de-DE" dirty="0">
                <a:cs typeface="Calibri" panose="020F0502020204030204" pitchFamily="34" charset="0"/>
              </a:rPr>
              <a:t>In node-wot, it is </a:t>
            </a:r>
            <a:r>
              <a:rPr lang="de-DE" dirty="0"/>
              <a:t>only implemented for the ‘</a:t>
            </a:r>
            <a:r>
              <a:rPr lang="de-DE" b="1" dirty="0"/>
              <a:t>in</a:t>
            </a:r>
            <a:r>
              <a:rPr lang="de-DE" dirty="0"/>
              <a:t>‘: ‘</a:t>
            </a:r>
            <a:r>
              <a:rPr lang="de-DE" b="1" dirty="0"/>
              <a:t>header</a:t>
            </a:r>
            <a:r>
              <a:rPr lang="de-DE" dirty="0"/>
              <a:t>‘. </a:t>
            </a:r>
            <a:r>
              <a:rPr lang="de-DE" dirty="0">
                <a:cs typeface="Calibri" panose="020F0502020204030204" pitchFamily="34" charset="0"/>
                <a:hlinkClick r:id="rId2"/>
              </a:rPr>
              <a:t>[3.1]</a:t>
            </a:r>
            <a:endParaRPr lang="de-DE" dirty="0">
              <a:cs typeface="Calibri" panose="020F0502020204030204" pitchFamily="34" charset="0"/>
            </a:endParaRPr>
          </a:p>
          <a:p>
            <a:pPr marL="285750" indent="-285750">
              <a:buFont typeface="Wingdings" panose="05000000000000000000" pitchFamily="2" charset="2"/>
              <a:buChar char="v"/>
            </a:pPr>
            <a:r>
              <a:rPr lang="de-DE" dirty="0"/>
              <a:t>The field </a:t>
            </a:r>
            <a:r>
              <a:rPr lang="de-DE" b="1" dirty="0"/>
              <a:t>name</a:t>
            </a:r>
            <a:r>
              <a:rPr lang="de-DE" dirty="0"/>
              <a:t>: </a:t>
            </a:r>
            <a:r>
              <a:rPr lang="de-DE" b="1" dirty="0"/>
              <a:t>authorization</a:t>
            </a:r>
            <a:r>
              <a:rPr lang="de-DE" dirty="0"/>
              <a:t> is hardcoded. It does not provide the flexibilty for the user to chose a different name.</a:t>
            </a:r>
          </a:p>
          <a:p>
            <a:r>
              <a:rPr lang="de-DE" dirty="0">
                <a:cs typeface="Calibri" panose="020F0502020204030204" pitchFamily="34" charset="0"/>
              </a:rPr>
              <a:t>     </a:t>
            </a:r>
            <a:r>
              <a:rPr lang="de-DE" sz="1400" dirty="0"/>
              <a:t>File name: credentials.ts(line 102 to 111) </a:t>
            </a:r>
            <a:r>
              <a:rPr lang="de-DE" sz="1400" dirty="0">
                <a:hlinkClick r:id="rId3"/>
              </a:rPr>
              <a:t>[1.3]</a:t>
            </a:r>
            <a:endParaRPr lang="de-DE" sz="1400" dirty="0">
              <a:cs typeface="Calibri" panose="020F0502020204030204" pitchFamily="34" charset="0"/>
            </a:endParaRPr>
          </a:p>
          <a:p>
            <a:pPr marL="285750" indent="-285750">
              <a:buFont typeface="Wingdings" panose="05000000000000000000" pitchFamily="2" charset="2"/>
              <a:buChar char="v"/>
            </a:pPr>
            <a:r>
              <a:rPr lang="de-DE" dirty="0">
                <a:cs typeface="Calibri" panose="020F0502020204030204" pitchFamily="34" charset="0"/>
              </a:rPr>
              <a:t>In node-wot, it is only Implemented for consumer(HTTP protocol) </a:t>
            </a:r>
            <a:r>
              <a:rPr lang="de-DE" dirty="0">
                <a:cs typeface="Calibri" panose="020F0502020204030204" pitchFamily="34" charset="0"/>
                <a:hlinkClick r:id="rId4"/>
              </a:rPr>
              <a:t>[1.2]</a:t>
            </a:r>
            <a:endParaRPr lang="de-DE" dirty="0">
              <a:cs typeface="Calibri" panose="020F0502020204030204" pitchFamily="34" charset="0"/>
            </a:endParaRPr>
          </a:p>
          <a:p>
            <a:pPr marL="285750" indent="-285750">
              <a:buFont typeface="Wingdings" panose="05000000000000000000" pitchFamily="2" charset="2"/>
              <a:buChar char="v"/>
            </a:pPr>
            <a:r>
              <a:rPr lang="de-DE" b="1" dirty="0">
                <a:cs typeface="Calibri" panose="020F0502020204030204" pitchFamily="34" charset="0"/>
              </a:rPr>
              <a:t>Suggestion</a:t>
            </a:r>
            <a:r>
              <a:rPr lang="de-DE" dirty="0">
                <a:cs typeface="Calibri" panose="020F0502020204030204" pitchFamily="34" charset="0"/>
              </a:rPr>
              <a:t>: There should be 1 parameter in the Things descriptions which can be used to set the expiry of the key.</a:t>
            </a:r>
          </a:p>
          <a:p>
            <a:pPr lvl="2" indent="0">
              <a:buNone/>
            </a:pPr>
            <a:endParaRPr lang="de-DE" dirty="0">
              <a:cs typeface="Calibri" panose="020F0502020204030204" pitchFamily="34" charset="0"/>
            </a:endParaRPr>
          </a:p>
          <a:p>
            <a:pPr marL="646113" lvl="2" indent="-285750">
              <a:buFont typeface="Wingdings" panose="05000000000000000000" pitchFamily="2" charset="2"/>
              <a:buChar char="v"/>
            </a:pPr>
            <a:endParaRPr lang="de-DE" dirty="0">
              <a:cs typeface="Calibri" panose="020F0502020204030204" pitchFamily="34" charset="0"/>
            </a:endParaRPr>
          </a:p>
          <a:p>
            <a:pPr lvl="2" indent="0">
              <a:buNone/>
            </a:pPr>
            <a:br>
              <a:rPr lang="de-DE" dirty="0">
                <a:cs typeface="Calibri" panose="020F0502020204030204" pitchFamily="34" charset="0"/>
              </a:rPr>
            </a:br>
            <a:endParaRPr lang="de-DE" dirty="0">
              <a:cs typeface="Calibri" panose="020F0502020204030204" pitchFamily="34" charset="0"/>
            </a:endParaRPr>
          </a:p>
          <a:p>
            <a:pPr marL="285750" indent="-285750">
              <a:buFont typeface="Wingdings" panose="05000000000000000000" pitchFamily="2" charset="2"/>
              <a:buChar char="Ø"/>
            </a:pPr>
            <a:endParaRPr lang="en-GB" b="0" i="0" dirty="0">
              <a:solidFill>
                <a:srgbClr val="212529"/>
              </a:solidFill>
              <a:effectLst/>
            </a:endParaRPr>
          </a:p>
        </p:txBody>
      </p:sp>
      <p:pic>
        <p:nvPicPr>
          <p:cNvPr id="6" name="Picture 5">
            <a:extLst>
              <a:ext uri="{FF2B5EF4-FFF2-40B4-BE49-F238E27FC236}">
                <a16:creationId xmlns:a16="http://schemas.microsoft.com/office/drawing/2014/main" id="{5833C9C8-203F-DC62-78B3-F8DA75C28DD1}"/>
              </a:ext>
            </a:extLst>
          </p:cNvPr>
          <p:cNvPicPr>
            <a:picLocks noChangeAspect="1"/>
          </p:cNvPicPr>
          <p:nvPr/>
        </p:nvPicPr>
        <p:blipFill>
          <a:blip r:embed="rId5"/>
          <a:stretch>
            <a:fillRect/>
          </a:stretch>
        </p:blipFill>
        <p:spPr>
          <a:xfrm>
            <a:off x="5299849" y="764769"/>
            <a:ext cx="6843859" cy="5253646"/>
          </a:xfrm>
          <a:prstGeom prst="rect">
            <a:avLst/>
          </a:prstGeom>
        </p:spPr>
      </p:pic>
    </p:spTree>
    <p:extLst>
      <p:ext uri="{BB962C8B-B14F-4D97-AF65-F5344CB8AC3E}">
        <p14:creationId xmlns:p14="http://schemas.microsoft.com/office/powerpoint/2010/main" val="334273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A36FE6-69BE-CA71-14C5-DF16188C5BF6}"/>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Footer Placeholder 3">
            <a:extLst>
              <a:ext uri="{FF2B5EF4-FFF2-40B4-BE49-F238E27FC236}">
                <a16:creationId xmlns:a16="http://schemas.microsoft.com/office/drawing/2014/main" id="{140A2294-5AB7-0ECD-A2F6-74B20ED5C6CA}"/>
              </a:ext>
            </a:extLst>
          </p:cNvPr>
          <p:cNvSpPr>
            <a:spLocks noGrp="1"/>
          </p:cNvSpPr>
          <p:nvPr>
            <p:ph type="ftr" sz="quarter" idx="12"/>
          </p:nvPr>
        </p:nvSpPr>
        <p:spPr/>
        <p:txBody>
          <a:bodyPr/>
          <a:lstStyle/>
          <a:p>
            <a:r>
              <a:rPr lang="en-US" dirty="0"/>
              <a:t>Monika Singh | 11 Nov 2022 | Authentication &amp; Authorization Mechanisms in the Web of Things</a:t>
            </a:r>
          </a:p>
        </p:txBody>
      </p:sp>
      <p:sp>
        <p:nvSpPr>
          <p:cNvPr id="5" name="Title 4">
            <a:extLst>
              <a:ext uri="{FF2B5EF4-FFF2-40B4-BE49-F238E27FC236}">
                <a16:creationId xmlns:a16="http://schemas.microsoft.com/office/drawing/2014/main" id="{24D07883-6DE1-7D2D-2BE4-AF49D5741677}"/>
              </a:ext>
            </a:extLst>
          </p:cNvPr>
          <p:cNvSpPr>
            <a:spLocks noGrp="1"/>
          </p:cNvSpPr>
          <p:nvPr>
            <p:ph type="title"/>
          </p:nvPr>
        </p:nvSpPr>
        <p:spPr/>
        <p:txBody>
          <a:bodyPr/>
          <a:lstStyle/>
          <a:p>
            <a:r>
              <a:rPr lang="de-DE" u="sng" dirty="0"/>
              <a:t>Flexibilty of Things Description: Digest Authentication</a:t>
            </a:r>
            <a:endParaRPr lang="en-DE" u="sng" dirty="0"/>
          </a:p>
        </p:txBody>
      </p:sp>
      <p:sp>
        <p:nvSpPr>
          <p:cNvPr id="7" name="Content Placeholder 6">
            <a:extLst>
              <a:ext uri="{FF2B5EF4-FFF2-40B4-BE49-F238E27FC236}">
                <a16:creationId xmlns:a16="http://schemas.microsoft.com/office/drawing/2014/main" id="{82938952-F5B3-E708-8B79-B20C4D6CDD20}"/>
              </a:ext>
            </a:extLst>
          </p:cNvPr>
          <p:cNvSpPr>
            <a:spLocks noGrp="1"/>
          </p:cNvSpPr>
          <p:nvPr>
            <p:ph idx="1"/>
          </p:nvPr>
        </p:nvSpPr>
        <p:spPr>
          <a:xfrm>
            <a:off x="220269" y="772577"/>
            <a:ext cx="11771392" cy="5661944"/>
          </a:xfrm>
        </p:spPr>
        <p:txBody>
          <a:bodyPr/>
          <a:lstStyle/>
          <a:p>
            <a:pPr marL="285750" indent="-285750">
              <a:buFont typeface="Wingdings" panose="05000000000000000000" pitchFamily="2" charset="2"/>
              <a:buChar char="Ø"/>
            </a:pPr>
            <a:endParaRPr lang="de-DE" dirty="0">
              <a:cs typeface="Calibri" panose="020F0502020204030204" pitchFamily="34" charset="0"/>
            </a:endParaRPr>
          </a:p>
          <a:p>
            <a:pPr marL="285750" indent="-285750">
              <a:buFont typeface="Wingdings" panose="05000000000000000000" pitchFamily="2" charset="2"/>
              <a:buChar char="Ø"/>
            </a:pPr>
            <a:r>
              <a:rPr lang="de-DE" dirty="0">
                <a:cs typeface="Calibri" panose="020F0502020204030204" pitchFamily="34" charset="0"/>
              </a:rPr>
              <a:t>In node-wot Digest is not implemented yet </a:t>
            </a:r>
            <a:r>
              <a:rPr lang="de-DE" dirty="0">
                <a:cs typeface="Calibri" panose="020F0502020204030204" pitchFamily="34" charset="0"/>
                <a:hlinkClick r:id="rId2"/>
              </a:rPr>
              <a:t>[1.2]</a:t>
            </a:r>
            <a:endParaRPr lang="de-DE" dirty="0">
              <a:cs typeface="Calibri" panose="020F0502020204030204" pitchFamily="34" charset="0"/>
            </a:endParaRPr>
          </a:p>
          <a:p>
            <a:pPr marL="285750" indent="-285750">
              <a:buFont typeface="Wingdings" panose="05000000000000000000" pitchFamily="2" charset="2"/>
              <a:buChar char="Ø"/>
            </a:pPr>
            <a:r>
              <a:rPr lang="de-DE" dirty="0">
                <a:cs typeface="Calibri" panose="020F0502020204030204" pitchFamily="34" charset="0"/>
              </a:rPr>
              <a:t>Suggestions: </a:t>
            </a:r>
          </a:p>
          <a:p>
            <a:pPr marL="646113" lvl="2" indent="-285750">
              <a:buFont typeface="Wingdings" panose="05000000000000000000" pitchFamily="2" charset="2"/>
              <a:buChar char="v"/>
            </a:pPr>
            <a:r>
              <a:rPr lang="de-DE" dirty="0">
                <a:cs typeface="Calibri" panose="020F0502020204030204" pitchFamily="34" charset="0"/>
              </a:rPr>
              <a:t>There should 1 parameter in Things Description which should be used to give the flexibilty to chose the algorithm like MD5 SHA256 etc like it is done for bearer token scheme </a:t>
            </a:r>
            <a:r>
              <a:rPr lang="de-DE" dirty="0">
                <a:cs typeface="Calibri" panose="020F0502020204030204" pitchFamily="34" charset="0"/>
                <a:hlinkClick r:id="rId3"/>
              </a:rPr>
              <a:t>[4.1]</a:t>
            </a:r>
            <a:endParaRPr lang="de-DE" dirty="0">
              <a:cs typeface="Calibri" panose="020F0502020204030204" pitchFamily="34" charset="0"/>
            </a:endParaRPr>
          </a:p>
          <a:p>
            <a:pPr marL="646113" lvl="2" indent="-285750">
              <a:buFont typeface="Wingdings" panose="05000000000000000000" pitchFamily="2" charset="2"/>
              <a:buChar char="v"/>
            </a:pPr>
            <a:r>
              <a:rPr lang="de-DE" dirty="0">
                <a:cs typeface="Calibri" panose="020F0502020204030204" pitchFamily="34" charset="0"/>
              </a:rPr>
              <a:t>There should be some support for negotiations of parameters like algorithm, nonce, opaque parameter which is used to calculate the final response value.</a:t>
            </a:r>
          </a:p>
          <a:p>
            <a:pPr marL="646113" lvl="2" indent="-285750">
              <a:buFont typeface="Wingdings" panose="05000000000000000000" pitchFamily="2" charset="2"/>
              <a:buChar char="v"/>
            </a:pPr>
            <a:r>
              <a:rPr lang="de-DE" dirty="0">
                <a:cs typeface="Calibri" panose="020F0502020204030204" pitchFamily="34" charset="0"/>
              </a:rPr>
              <a:t>Things Description can have some optional parameters like opaque and realm which are used to calculate the digest value and can be static(based on the requirement of the application). </a:t>
            </a:r>
          </a:p>
          <a:p>
            <a:pPr marL="646113" lvl="2" indent="-285750">
              <a:buFont typeface="Wingdings" panose="05000000000000000000" pitchFamily="2" charset="2"/>
              <a:buChar char="v"/>
            </a:pPr>
            <a:r>
              <a:rPr lang="de-DE" dirty="0">
                <a:cs typeface="Calibri" panose="020F0502020204030204" pitchFamily="34" charset="0"/>
              </a:rPr>
              <a:t>Section 3.4 of rfc7616 states all the necessary rules required for the Authorization header </a:t>
            </a:r>
            <a:r>
              <a:rPr lang="de-DE" dirty="0">
                <a:cs typeface="Calibri" panose="020F0502020204030204" pitchFamily="34" charset="0"/>
                <a:hlinkClick r:id="rId4"/>
              </a:rPr>
              <a:t>[4.2]</a:t>
            </a:r>
            <a:endParaRPr lang="de-DE" dirty="0">
              <a:cs typeface="Calibri" panose="020F0502020204030204" pitchFamily="34" charset="0"/>
            </a:endParaRPr>
          </a:p>
          <a:p>
            <a:endParaRPr lang="de-DE" dirty="0">
              <a:cs typeface="Calibri" panose="020F0502020204030204" pitchFamily="34" charset="0"/>
            </a:endParaRPr>
          </a:p>
          <a:p>
            <a:pPr marL="646113" lvl="2" indent="-285750">
              <a:buFont typeface="Wingdings" panose="05000000000000000000" pitchFamily="2" charset="2"/>
              <a:buChar char="v"/>
            </a:pPr>
            <a:endParaRPr lang="de-DE" dirty="0">
              <a:cs typeface="Calibri" panose="020F0502020204030204" pitchFamily="34" charset="0"/>
            </a:endParaRPr>
          </a:p>
          <a:p>
            <a:pPr lvl="2" indent="0">
              <a:buNone/>
            </a:pPr>
            <a:br>
              <a:rPr lang="de-DE" dirty="0">
                <a:cs typeface="Calibri" panose="020F0502020204030204" pitchFamily="34" charset="0"/>
              </a:rPr>
            </a:br>
            <a:endParaRPr lang="de-DE" dirty="0">
              <a:cs typeface="Calibri" panose="020F0502020204030204" pitchFamily="34" charset="0"/>
            </a:endParaRPr>
          </a:p>
          <a:p>
            <a:pPr marL="285750" indent="-285750">
              <a:buFont typeface="Wingdings" panose="05000000000000000000" pitchFamily="2" charset="2"/>
              <a:buChar char="Ø"/>
            </a:pPr>
            <a:endParaRPr lang="en-GB" b="0" i="0" dirty="0">
              <a:solidFill>
                <a:srgbClr val="212529"/>
              </a:solidFill>
              <a:effectLst/>
            </a:endParaRPr>
          </a:p>
        </p:txBody>
      </p:sp>
    </p:spTree>
    <p:extLst>
      <p:ext uri="{BB962C8B-B14F-4D97-AF65-F5344CB8AC3E}">
        <p14:creationId xmlns:p14="http://schemas.microsoft.com/office/powerpoint/2010/main" val="367635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A36FE6-69BE-CA71-14C5-DF16188C5BF6}"/>
              </a:ext>
            </a:extLst>
          </p:cNvPr>
          <p:cNvSpPr>
            <a:spLocks noGrp="1"/>
          </p:cNvSpPr>
          <p:nvPr>
            <p:ph type="sldNum" sz="quarter" idx="15"/>
          </p:nvPr>
        </p:nvSpPr>
        <p:spPr>
          <a:xfrm>
            <a:off x="7384750" y="6473314"/>
            <a:ext cx="1132479" cy="365125"/>
          </a:xfrm>
        </p:spPr>
        <p:txBody>
          <a:bodyPr anchor="ctr">
            <a:normAutofit/>
          </a:bodyPr>
          <a:lstStyle/>
          <a:p>
            <a:pPr>
              <a:spcAft>
                <a:spcPts val="600"/>
              </a:spcAft>
            </a:pPr>
            <a:fld id="{CE58CB1E-F828-4F11-99E0-327109AF9DA4}" type="slidenum">
              <a:rPr lang="de-DE" smtClean="0"/>
              <a:pPr>
                <a:spcAft>
                  <a:spcPts val="600"/>
                </a:spcAft>
              </a:pPr>
              <a:t>8</a:t>
            </a:fld>
            <a:endParaRPr lang="de-DE"/>
          </a:p>
        </p:txBody>
      </p:sp>
      <p:sp>
        <p:nvSpPr>
          <p:cNvPr id="4" name="Footer Placeholder 3">
            <a:extLst>
              <a:ext uri="{FF2B5EF4-FFF2-40B4-BE49-F238E27FC236}">
                <a16:creationId xmlns:a16="http://schemas.microsoft.com/office/drawing/2014/main" id="{140A2294-5AB7-0ECD-A2F6-74B20ED5C6CA}"/>
              </a:ext>
            </a:extLst>
          </p:cNvPr>
          <p:cNvSpPr>
            <a:spLocks noGrp="1"/>
          </p:cNvSpPr>
          <p:nvPr>
            <p:ph type="ftr" sz="quarter" idx="16"/>
          </p:nvPr>
        </p:nvSpPr>
        <p:spPr>
          <a:xfrm>
            <a:off x="220269" y="6473314"/>
            <a:ext cx="6969867" cy="365125"/>
          </a:xfrm>
        </p:spPr>
        <p:txBody>
          <a:bodyPr anchor="ctr">
            <a:normAutofit/>
          </a:bodyPr>
          <a:lstStyle/>
          <a:p>
            <a:pPr>
              <a:spcAft>
                <a:spcPts val="600"/>
              </a:spcAft>
            </a:pPr>
            <a:r>
              <a:rPr lang="en-US" dirty="0"/>
              <a:t>Monika Singh | 11 Nov 2022 | Authentication &amp; Authorization Mechanisms in the Web of Things</a:t>
            </a:r>
            <a:endParaRPr lang="en-US"/>
          </a:p>
        </p:txBody>
      </p:sp>
      <p:sp>
        <p:nvSpPr>
          <p:cNvPr id="7" name="Content Placeholder 6">
            <a:extLst>
              <a:ext uri="{FF2B5EF4-FFF2-40B4-BE49-F238E27FC236}">
                <a16:creationId xmlns:a16="http://schemas.microsoft.com/office/drawing/2014/main" id="{82938952-F5B3-E708-8B79-B20C4D6CDD20}"/>
              </a:ext>
            </a:extLst>
          </p:cNvPr>
          <p:cNvSpPr>
            <a:spLocks noGrp="1"/>
          </p:cNvSpPr>
          <p:nvPr>
            <p:ph sz="quarter" idx="18"/>
          </p:nvPr>
        </p:nvSpPr>
        <p:spPr>
          <a:xfrm>
            <a:off x="220269" y="1549408"/>
            <a:ext cx="5859475" cy="4756947"/>
          </a:xfrm>
        </p:spPr>
        <p:txBody>
          <a:bodyPr>
            <a:normAutofit/>
          </a:bodyPr>
          <a:lstStyle/>
          <a:p>
            <a:pPr marL="285750" indent="-285750">
              <a:spcAft>
                <a:spcPts val="600"/>
              </a:spcAft>
              <a:buFont typeface="Wingdings" panose="05000000000000000000" pitchFamily="2" charset="2"/>
              <a:buChar char="v"/>
            </a:pPr>
            <a:r>
              <a:rPr lang="de-DE" dirty="0"/>
              <a:t>In node-wot, it is implemented for both producer (HTTP Protocol) and consumer(HTTP Protocol) </a:t>
            </a:r>
            <a:r>
              <a:rPr lang="de-DE" dirty="0">
                <a:hlinkClick r:id="rId2"/>
              </a:rPr>
              <a:t>[1.2]</a:t>
            </a:r>
            <a:endParaRPr lang="de-DE" dirty="0"/>
          </a:p>
          <a:p>
            <a:pPr marL="285750" indent="-285750">
              <a:spcAft>
                <a:spcPts val="600"/>
              </a:spcAft>
              <a:buFont typeface="Wingdings" panose="05000000000000000000" pitchFamily="2" charset="2"/>
              <a:buChar char="v"/>
            </a:pPr>
            <a:r>
              <a:rPr lang="de-DE" dirty="0"/>
              <a:t>The token can be only be sent via header i.e </a:t>
            </a:r>
            <a:r>
              <a:rPr lang="de-DE" b="1" dirty="0"/>
              <a:t>in: header</a:t>
            </a:r>
            <a:r>
              <a:rPr lang="de-DE" dirty="0"/>
              <a:t> </a:t>
            </a:r>
            <a:r>
              <a:rPr lang="de-DE" dirty="0">
                <a:hlinkClick r:id="rId3"/>
              </a:rPr>
              <a:t>[5.1]</a:t>
            </a:r>
            <a:endParaRPr lang="de-DE" dirty="0"/>
          </a:p>
          <a:p>
            <a:pPr marL="285750" indent="-285750">
              <a:spcAft>
                <a:spcPts val="600"/>
              </a:spcAft>
              <a:buFont typeface="Wingdings" panose="05000000000000000000" pitchFamily="2" charset="2"/>
              <a:buChar char="v"/>
            </a:pPr>
            <a:r>
              <a:rPr lang="de-DE" dirty="0"/>
              <a:t>The field </a:t>
            </a:r>
            <a:r>
              <a:rPr lang="de-DE" b="1" dirty="0"/>
              <a:t>name</a:t>
            </a:r>
            <a:r>
              <a:rPr lang="de-DE" dirty="0"/>
              <a:t>: </a:t>
            </a:r>
            <a:r>
              <a:rPr lang="de-DE" b="1" dirty="0"/>
              <a:t>authorization</a:t>
            </a:r>
            <a:r>
              <a:rPr lang="de-DE" dirty="0"/>
              <a:t> is hardcoded. It does not provide the flexibilty for the user to chose a different name. </a:t>
            </a:r>
            <a:r>
              <a:rPr lang="de-DE" dirty="0">
                <a:hlinkClick r:id="rId4"/>
              </a:rPr>
              <a:t>[5.1]</a:t>
            </a:r>
            <a:endParaRPr lang="de-DE" dirty="0"/>
          </a:p>
          <a:p>
            <a:pPr lvl="2" indent="0">
              <a:spcAft>
                <a:spcPts val="600"/>
              </a:spcAft>
              <a:buNone/>
            </a:pPr>
            <a:endParaRPr lang="de-DE" dirty="0"/>
          </a:p>
          <a:p>
            <a:pPr lvl="2" indent="0">
              <a:spcAft>
                <a:spcPts val="600"/>
              </a:spcAft>
              <a:buNone/>
            </a:pPr>
            <a:endParaRPr lang="de-DE" dirty="0"/>
          </a:p>
          <a:p>
            <a:pPr lvl="2" indent="0">
              <a:spcAft>
                <a:spcPts val="600"/>
              </a:spcAft>
              <a:buNone/>
            </a:pPr>
            <a:br>
              <a:rPr lang="de-DE" dirty="0"/>
            </a:br>
            <a:endParaRPr lang="de-DE" dirty="0"/>
          </a:p>
          <a:p>
            <a:pPr marL="285750" indent="-285750">
              <a:spcAft>
                <a:spcPts val="600"/>
              </a:spcAft>
              <a:buFont typeface="Wingdings" panose="05000000000000000000" pitchFamily="2" charset="2"/>
              <a:buChar char="Ø"/>
            </a:pPr>
            <a:endParaRPr lang="en-GB" b="0" i="0" dirty="0">
              <a:effectLst/>
            </a:endParaRPr>
          </a:p>
        </p:txBody>
      </p:sp>
      <p:pic>
        <p:nvPicPr>
          <p:cNvPr id="9" name="Picture 8" descr="Text&#10;&#10;Description automatically generated">
            <a:extLst>
              <a:ext uri="{FF2B5EF4-FFF2-40B4-BE49-F238E27FC236}">
                <a16:creationId xmlns:a16="http://schemas.microsoft.com/office/drawing/2014/main" id="{9BC71D47-6DA6-A093-A25D-77DF0F1841CA}"/>
              </a:ext>
            </a:extLst>
          </p:cNvPr>
          <p:cNvPicPr>
            <a:picLocks noChangeAspect="1"/>
          </p:cNvPicPr>
          <p:nvPr/>
        </p:nvPicPr>
        <p:blipFill>
          <a:blip r:embed="rId5"/>
          <a:stretch>
            <a:fillRect/>
          </a:stretch>
        </p:blipFill>
        <p:spPr>
          <a:xfrm>
            <a:off x="6112256" y="1968384"/>
            <a:ext cx="5659200" cy="3918995"/>
          </a:xfrm>
          <a:prstGeom prst="rect">
            <a:avLst/>
          </a:prstGeom>
          <a:noFill/>
          <a:ln w="9525">
            <a:noFill/>
            <a:miter lim="800000"/>
            <a:headEnd/>
            <a:tailEnd/>
          </a:ln>
        </p:spPr>
      </p:pic>
      <p:sp>
        <p:nvSpPr>
          <p:cNvPr id="5" name="Title 4">
            <a:extLst>
              <a:ext uri="{FF2B5EF4-FFF2-40B4-BE49-F238E27FC236}">
                <a16:creationId xmlns:a16="http://schemas.microsoft.com/office/drawing/2014/main" id="{24D07883-6DE1-7D2D-2BE4-AF49D5741677}"/>
              </a:ext>
            </a:extLst>
          </p:cNvPr>
          <p:cNvSpPr>
            <a:spLocks noGrp="1"/>
          </p:cNvSpPr>
          <p:nvPr>
            <p:ph type="title"/>
          </p:nvPr>
        </p:nvSpPr>
        <p:spPr>
          <a:xfrm>
            <a:off x="220270" y="210345"/>
            <a:ext cx="11345332" cy="410369"/>
          </a:xfrm>
        </p:spPr>
        <p:txBody>
          <a:bodyPr wrap="square" anchor="t">
            <a:normAutofit/>
          </a:bodyPr>
          <a:lstStyle/>
          <a:p>
            <a:r>
              <a:rPr lang="de-DE" u="sng" dirty="0"/>
              <a:t>Flexibilty of Things Description: Bearer Token</a:t>
            </a:r>
            <a:endParaRPr lang="en-DE" u="sng" dirty="0"/>
          </a:p>
        </p:txBody>
      </p:sp>
    </p:spTree>
    <p:extLst>
      <p:ext uri="{BB962C8B-B14F-4D97-AF65-F5344CB8AC3E}">
        <p14:creationId xmlns:p14="http://schemas.microsoft.com/office/powerpoint/2010/main" val="377468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2938952-F5B3-E708-8B79-B20C4D6CDD20}"/>
              </a:ext>
            </a:extLst>
          </p:cNvPr>
          <p:cNvSpPr>
            <a:spLocks noGrp="1"/>
          </p:cNvSpPr>
          <p:nvPr>
            <p:ph idx="14"/>
          </p:nvPr>
        </p:nvSpPr>
        <p:spPr>
          <a:xfrm>
            <a:off x="220270" y="1141614"/>
            <a:ext cx="11550552" cy="5151861"/>
          </a:xfrm>
        </p:spPr>
        <p:txBody>
          <a:bodyPr wrap="square" anchor="t">
            <a:normAutofit/>
          </a:bodyPr>
          <a:lstStyle/>
          <a:p>
            <a:pPr marL="285750" indent="-285750">
              <a:spcAft>
                <a:spcPts val="600"/>
              </a:spcAft>
              <a:buFont typeface="Wingdings" panose="05000000000000000000" pitchFamily="2" charset="2"/>
              <a:buChar char="v"/>
            </a:pPr>
            <a:r>
              <a:rPr lang="de-DE" dirty="0"/>
              <a:t>Token evalution is not done </a:t>
            </a:r>
            <a:r>
              <a:rPr lang="de-DE" dirty="0">
                <a:hlinkClick r:id="rId2"/>
              </a:rPr>
              <a:t>[5.2]</a:t>
            </a:r>
            <a:r>
              <a:rPr lang="de-DE" dirty="0"/>
              <a:t> like CWT token is created in a certain way and can be verified by the producer to check if it is comming from a authenticated consumer.</a:t>
            </a:r>
          </a:p>
          <a:p>
            <a:pPr marL="285750" indent="-285750">
              <a:spcAft>
                <a:spcPts val="600"/>
              </a:spcAft>
              <a:buFont typeface="Wingdings" panose="05000000000000000000" pitchFamily="2" charset="2"/>
              <a:buChar char="v"/>
            </a:pPr>
            <a:r>
              <a:rPr lang="de-DE" dirty="0"/>
              <a:t>In node-wot, only comparision of token is done </a:t>
            </a:r>
            <a:r>
              <a:rPr lang="de-DE" dirty="0">
                <a:hlinkClick r:id="rId2"/>
              </a:rPr>
              <a:t>[5.2]</a:t>
            </a:r>
            <a:r>
              <a:rPr lang="de-DE" dirty="0"/>
              <a:t>. Parmeter like algo, authorization, format is not been implemented.</a:t>
            </a:r>
          </a:p>
          <a:p>
            <a:pPr lvl="2" indent="0">
              <a:spcAft>
                <a:spcPts val="600"/>
              </a:spcAft>
              <a:buNone/>
            </a:pPr>
            <a:endParaRPr lang="de-DE" dirty="0"/>
          </a:p>
          <a:p>
            <a:pPr lvl="2" indent="0">
              <a:spcAft>
                <a:spcPts val="600"/>
              </a:spcAft>
              <a:buNone/>
            </a:pPr>
            <a:endParaRPr lang="de-DE" dirty="0"/>
          </a:p>
          <a:p>
            <a:pPr lvl="2" indent="0">
              <a:spcAft>
                <a:spcPts val="600"/>
              </a:spcAft>
              <a:buNone/>
            </a:pPr>
            <a:br>
              <a:rPr lang="de-DE" dirty="0"/>
            </a:br>
            <a:endParaRPr lang="de-DE" dirty="0"/>
          </a:p>
          <a:p>
            <a:pPr marL="285750" indent="-285750">
              <a:spcAft>
                <a:spcPts val="600"/>
              </a:spcAft>
              <a:buFont typeface="Wingdings" panose="05000000000000000000" pitchFamily="2" charset="2"/>
              <a:buChar char="Ø"/>
            </a:pPr>
            <a:endParaRPr lang="en-GB" b="0" i="0" dirty="0">
              <a:effectLst/>
            </a:endParaRPr>
          </a:p>
        </p:txBody>
      </p:sp>
      <p:pic>
        <p:nvPicPr>
          <p:cNvPr id="6" name="Picture 5">
            <a:extLst>
              <a:ext uri="{FF2B5EF4-FFF2-40B4-BE49-F238E27FC236}">
                <a16:creationId xmlns:a16="http://schemas.microsoft.com/office/drawing/2014/main" id="{5BD6CEDA-79A8-AA1E-4243-602F1FD65FA7}"/>
              </a:ext>
            </a:extLst>
          </p:cNvPr>
          <p:cNvPicPr>
            <a:picLocks noChangeAspect="1"/>
          </p:cNvPicPr>
          <p:nvPr/>
        </p:nvPicPr>
        <p:blipFill>
          <a:blip r:embed="rId3"/>
          <a:stretch>
            <a:fillRect/>
          </a:stretch>
        </p:blipFill>
        <p:spPr>
          <a:xfrm>
            <a:off x="273023" y="2691186"/>
            <a:ext cx="8821986" cy="2845090"/>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7DA36FE6-69BE-CA71-14C5-DF16188C5BF6}"/>
              </a:ext>
            </a:extLst>
          </p:cNvPr>
          <p:cNvSpPr>
            <a:spLocks noGrp="1"/>
          </p:cNvSpPr>
          <p:nvPr>
            <p:ph type="sldNum" sz="quarter" idx="16"/>
          </p:nvPr>
        </p:nvSpPr>
        <p:spPr>
          <a:xfrm>
            <a:off x="7384750" y="6473314"/>
            <a:ext cx="1132479" cy="365125"/>
          </a:xfrm>
        </p:spPr>
        <p:txBody>
          <a:bodyPr anchor="ctr">
            <a:normAutofit/>
          </a:bodyPr>
          <a:lstStyle/>
          <a:p>
            <a:pPr>
              <a:spcAft>
                <a:spcPts val="600"/>
              </a:spcAft>
            </a:pPr>
            <a:fld id="{CE58CB1E-F828-4F11-99E0-327109AF9DA4}" type="slidenum">
              <a:rPr lang="de-DE" smtClean="0"/>
              <a:pPr>
                <a:spcAft>
                  <a:spcPts val="600"/>
                </a:spcAft>
              </a:pPr>
              <a:t>9</a:t>
            </a:fld>
            <a:endParaRPr lang="de-DE"/>
          </a:p>
        </p:txBody>
      </p:sp>
      <p:sp>
        <p:nvSpPr>
          <p:cNvPr id="4" name="Footer Placeholder 3">
            <a:extLst>
              <a:ext uri="{FF2B5EF4-FFF2-40B4-BE49-F238E27FC236}">
                <a16:creationId xmlns:a16="http://schemas.microsoft.com/office/drawing/2014/main" id="{140A2294-5AB7-0ECD-A2F6-74B20ED5C6CA}"/>
              </a:ext>
            </a:extLst>
          </p:cNvPr>
          <p:cNvSpPr>
            <a:spLocks noGrp="1"/>
          </p:cNvSpPr>
          <p:nvPr>
            <p:ph type="ftr" sz="quarter" idx="17"/>
          </p:nvPr>
        </p:nvSpPr>
        <p:spPr>
          <a:xfrm>
            <a:off x="220269" y="6473314"/>
            <a:ext cx="6969867" cy="365125"/>
          </a:xfrm>
        </p:spPr>
        <p:txBody>
          <a:bodyPr anchor="ctr">
            <a:normAutofit/>
          </a:bodyPr>
          <a:lstStyle/>
          <a:p>
            <a:pPr>
              <a:spcAft>
                <a:spcPts val="600"/>
              </a:spcAft>
            </a:pPr>
            <a:r>
              <a:rPr lang="en-US" dirty="0"/>
              <a:t>Monika Singh | 11 Nov 2022 | Authentication &amp; Authorization Mechanisms in the Web of Things</a:t>
            </a:r>
            <a:endParaRPr lang="en-US"/>
          </a:p>
        </p:txBody>
      </p:sp>
      <p:sp>
        <p:nvSpPr>
          <p:cNvPr id="5" name="Title 4">
            <a:extLst>
              <a:ext uri="{FF2B5EF4-FFF2-40B4-BE49-F238E27FC236}">
                <a16:creationId xmlns:a16="http://schemas.microsoft.com/office/drawing/2014/main" id="{24D07883-6DE1-7D2D-2BE4-AF49D5741677}"/>
              </a:ext>
            </a:extLst>
          </p:cNvPr>
          <p:cNvSpPr>
            <a:spLocks noGrp="1"/>
          </p:cNvSpPr>
          <p:nvPr>
            <p:ph type="title"/>
          </p:nvPr>
        </p:nvSpPr>
        <p:spPr>
          <a:xfrm>
            <a:off x="220270" y="210345"/>
            <a:ext cx="11345332" cy="410369"/>
          </a:xfrm>
        </p:spPr>
        <p:txBody>
          <a:bodyPr wrap="square" anchor="t">
            <a:normAutofit/>
          </a:bodyPr>
          <a:lstStyle/>
          <a:p>
            <a:r>
              <a:rPr lang="de-DE" u="sng" dirty="0"/>
              <a:t>Flexibilty of Things Description: Bearer Token</a:t>
            </a:r>
            <a:endParaRPr lang="en-DE" u="sng" dirty="0"/>
          </a:p>
        </p:txBody>
      </p:sp>
    </p:spTree>
    <p:extLst>
      <p:ext uri="{BB962C8B-B14F-4D97-AF65-F5344CB8AC3E}">
        <p14:creationId xmlns:p14="http://schemas.microsoft.com/office/powerpoint/2010/main" val="1639048867"/>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1312</Words>
  <Application>Microsoft Office PowerPoint</Application>
  <PresentationFormat>Widescreen</PresentationFormat>
  <Paragraphs>121</Paragraphs>
  <Slides>13</Slides>
  <Notes>1</Notes>
  <HiddenSlides>1</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13</vt:i4>
      </vt:variant>
    </vt:vector>
  </HeadingPairs>
  <TitlesOfParts>
    <vt:vector size="24" baseType="lpstr">
      <vt:lpstr>Symbol</vt:lpstr>
      <vt:lpstr>Courier New</vt:lpstr>
      <vt:lpstr>Calibri</vt:lpstr>
      <vt:lpstr>Wingdings</vt:lpstr>
      <vt:lpstr>Arial</vt:lpstr>
      <vt:lpstr>160104_TUM_Praesentation_p_v1</vt:lpstr>
      <vt:lpstr>Titel 2</vt:lpstr>
      <vt:lpstr>Titel 3</vt:lpstr>
      <vt:lpstr>Inhalt</vt:lpstr>
      <vt:lpstr>Kapiteltrenner blau</vt:lpstr>
      <vt:lpstr>Kapiteltrenner schwarz</vt:lpstr>
      <vt:lpstr>Authentication &amp; Authorization Mechanisms in the Web of Things    Monika Singh monika.singh@tum.de      </vt:lpstr>
      <vt:lpstr>Flexibilty of Things Description</vt:lpstr>
      <vt:lpstr>Flexibilty of Things Description: Basic Authentication</vt:lpstr>
      <vt:lpstr>Flexibilty of Things Description: Basic Authentication</vt:lpstr>
      <vt:lpstr>Flexibilty of Things Description: Pre-Shared Key</vt:lpstr>
      <vt:lpstr>Flexibilty of Things Description: API Key</vt:lpstr>
      <vt:lpstr>Flexibilty of Things Description: Digest Authentication</vt:lpstr>
      <vt:lpstr>Flexibilty of Things Description: Bearer Token</vt:lpstr>
      <vt:lpstr>Flexibilty of Things Description: Bearer Token</vt:lpstr>
      <vt:lpstr>Flexibilty of Things Description: OAuth2</vt:lpstr>
      <vt:lpstr>Flexibilty of Things Description</vt:lpstr>
      <vt:lpstr>Thank you</vt:lpstr>
      <vt:lpstr>References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Introduction - Sebastian Steinhorst</dc:title>
  <dc:creator>Sebastian Steinhorst</dc:creator>
  <cp:lastModifiedBy>Monika Singh</cp:lastModifiedBy>
  <cp:revision>245</cp:revision>
  <cp:lastPrinted>2015-07-30T14:04:45Z</cp:lastPrinted>
  <dcterms:created xsi:type="dcterms:W3CDTF">2017-01-26T15:34:34Z</dcterms:created>
  <dcterms:modified xsi:type="dcterms:W3CDTF">2022-11-11T13:18:08Z</dcterms:modified>
</cp:coreProperties>
</file>