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477" autoAdjust="0"/>
  </p:normalViewPr>
  <p:slideViewPr>
    <p:cSldViewPr snapToGrid="0">
      <p:cViewPr varScale="1">
        <p:scale>
          <a:sx n="71" d="100"/>
          <a:sy n="71" d="100"/>
        </p:scale>
        <p:origin x="10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38714-8572-4680-B125-72A1C7570CD3}" type="datetimeFigureOut">
              <a:rPr lang="en-US" smtClean="0"/>
              <a:t>27-May-18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1851-FA53-4B68-942B-204F056A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Когато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клетка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повече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стойност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атрибутът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приема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повече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стойност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Тази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релация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ненормализирана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защото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допуска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атрибутите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колони 5 и 6 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имат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повече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стойност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Различния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отделните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редове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доведе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съхраняване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записи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променлив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полета, 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съ­що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до  записи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променлива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дължина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1851-FA53-4B68-942B-204F056AA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Когато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във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всяка клетка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таблицата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само по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стойност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Първичният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ключ не е вече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еднозначен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защото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среща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повече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вед­нъж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таблицата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Поради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тази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причина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трябва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образува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съставен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първичен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ключ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който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състои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частичните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ключове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“#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поръчка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 , “#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читател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книга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Новополучената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релация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Поръчка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недостатъци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известни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аномалии при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изтриване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промяна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данните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 Аномалия при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изтриване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данни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изтрие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артикулът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Ванева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таблицата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бъдат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изтрити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всички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поръчка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346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Аномалия  при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промяна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данни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променим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номера на “Иванов” само на един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настъпи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противоречие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данните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1851-FA53-4B68-942B-204F056AA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Когато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първа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нормална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форма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атрибут 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зависим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всички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съставляващи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пър­вичния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ключ.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релация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съдържат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зави­си­ми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от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първичен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ключ, а от части от него, то за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трябва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състави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нова таблица.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случай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заявените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книги не зависят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еднозначно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първичния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ключ,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един ключ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съответстват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няколко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книги.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1851-FA53-4B68-942B-204F056AA7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27-May-18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27-May-18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27-May-18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27-May-18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27-May-18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27-May-18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6600" dirty="0" smtClean="0"/>
              <a:t>Нормални Форми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Едгар </a:t>
            </a:r>
            <a:r>
              <a:rPr lang="bg-BG" b="1" dirty="0" smtClean="0"/>
              <a:t>Код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ru-RU" dirty="0" err="1"/>
              <a:t>Едгар</a:t>
            </a:r>
            <a:r>
              <a:rPr lang="ru-RU" dirty="0"/>
              <a:t> Франк Код </a:t>
            </a:r>
            <a:r>
              <a:rPr lang="ru-RU" dirty="0" smtClean="0"/>
              <a:t>е </a:t>
            </a:r>
            <a:r>
              <a:rPr lang="ru-RU" dirty="0" err="1"/>
              <a:t>британски</a:t>
            </a:r>
            <a:r>
              <a:rPr lang="ru-RU" dirty="0"/>
              <a:t> информатик.</a:t>
            </a:r>
          </a:p>
          <a:p>
            <a:r>
              <a:rPr lang="ru-RU" dirty="0"/>
              <a:t>По </a:t>
            </a:r>
            <a:r>
              <a:rPr lang="ru-RU" dirty="0" err="1"/>
              <a:t>време</a:t>
            </a:r>
            <a:r>
              <a:rPr lang="ru-RU" dirty="0"/>
              <a:t> на </a:t>
            </a:r>
            <a:r>
              <a:rPr lang="ru-RU" dirty="0" err="1"/>
              <a:t>работата</a:t>
            </a:r>
            <a:r>
              <a:rPr lang="ru-RU" dirty="0"/>
              <a:t> си в IBM </a:t>
            </a:r>
            <a:r>
              <a:rPr lang="ru-RU" dirty="0" err="1"/>
              <a:t>изобретява</a:t>
            </a:r>
            <a:r>
              <a:rPr lang="ru-RU" dirty="0"/>
              <a:t> </a:t>
            </a:r>
            <a:r>
              <a:rPr lang="ru-RU" dirty="0" err="1"/>
              <a:t>релационния</a:t>
            </a:r>
            <a:r>
              <a:rPr lang="ru-RU" dirty="0"/>
              <a:t> </a:t>
            </a:r>
            <a:r>
              <a:rPr lang="ru-RU" dirty="0" err="1"/>
              <a:t>модел</a:t>
            </a:r>
            <a:r>
              <a:rPr lang="ru-RU" dirty="0"/>
              <a:t> за управление на 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е </a:t>
            </a:r>
            <a:r>
              <a:rPr lang="ru-RU" dirty="0" err="1"/>
              <a:t>теоретичната</a:t>
            </a:r>
            <a:r>
              <a:rPr lang="ru-RU" dirty="0"/>
              <a:t> основа за </a:t>
            </a:r>
            <a:r>
              <a:rPr lang="ru-RU" dirty="0" err="1"/>
              <a:t>релационните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.</a:t>
            </a:r>
          </a:p>
          <a:p>
            <a:r>
              <a:rPr lang="ru-RU" dirty="0" err="1"/>
              <a:t>Прави</a:t>
            </a:r>
            <a:r>
              <a:rPr lang="ru-RU" dirty="0"/>
              <a:t> и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ценни</a:t>
            </a:r>
            <a:r>
              <a:rPr lang="ru-RU" dirty="0"/>
              <a:t> приноси </a:t>
            </a:r>
            <a:r>
              <a:rPr lang="ru-RU" dirty="0" err="1"/>
              <a:t>към</a:t>
            </a:r>
            <a:r>
              <a:rPr lang="ru-RU" dirty="0"/>
              <a:t> </a:t>
            </a:r>
            <a:r>
              <a:rPr lang="ru-RU" dirty="0" err="1"/>
              <a:t>компютърната</a:t>
            </a:r>
            <a:r>
              <a:rPr lang="ru-RU" dirty="0"/>
              <a:t> наука, но </a:t>
            </a:r>
            <a:r>
              <a:rPr lang="ru-RU" dirty="0" err="1"/>
              <a:t>релационният</a:t>
            </a:r>
            <a:r>
              <a:rPr lang="ru-RU" dirty="0"/>
              <a:t> </a:t>
            </a:r>
            <a:r>
              <a:rPr lang="ru-RU" dirty="0" err="1"/>
              <a:t>модел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много </a:t>
            </a:r>
            <a:r>
              <a:rPr lang="ru-RU" dirty="0" err="1"/>
              <a:t>влиятелна</a:t>
            </a:r>
            <a:r>
              <a:rPr lang="ru-RU" dirty="0"/>
              <a:t> обща теория за управление на </a:t>
            </a:r>
            <a:r>
              <a:rPr lang="ru-RU" dirty="0" err="1"/>
              <a:t>данни</a:t>
            </a:r>
            <a:r>
              <a:rPr lang="ru-RU" dirty="0"/>
              <a:t>, си </a:t>
            </a:r>
            <a:r>
              <a:rPr lang="ru-RU" dirty="0" err="1"/>
              <a:t>остава</a:t>
            </a:r>
            <a:r>
              <a:rPr lang="ru-RU" dirty="0"/>
              <a:t> </a:t>
            </a:r>
            <a:r>
              <a:rPr lang="ru-RU" dirty="0" err="1"/>
              <a:t>неговото</a:t>
            </a:r>
            <a:r>
              <a:rPr lang="ru-RU" dirty="0"/>
              <a:t> </a:t>
            </a:r>
            <a:r>
              <a:rPr lang="ru-RU" dirty="0" err="1"/>
              <a:t>основно</a:t>
            </a:r>
            <a:r>
              <a:rPr lang="ru-RU" dirty="0"/>
              <a:t> и </a:t>
            </a:r>
            <a:r>
              <a:rPr lang="ru-RU" dirty="0" err="1"/>
              <a:t>най</a:t>
            </a:r>
            <a:r>
              <a:rPr lang="ru-RU" dirty="0"/>
              <a:t>-популярно научно постижение.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Нормализация на </a:t>
            </a:r>
            <a:r>
              <a:rPr lang="bg-BG" b="1" dirty="0" smtClean="0"/>
              <a:t>данните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ru-RU" dirty="0" err="1"/>
              <a:t>Процесът</a:t>
            </a:r>
            <a:r>
              <a:rPr lang="ru-RU" dirty="0"/>
              <a:t> на </a:t>
            </a:r>
            <a:r>
              <a:rPr lang="ru-RU" dirty="0" err="1"/>
              <a:t>проектиране</a:t>
            </a:r>
            <a:r>
              <a:rPr lang="ru-RU" dirty="0"/>
              <a:t> на </a:t>
            </a:r>
            <a:r>
              <a:rPr lang="ru-RU" dirty="0" err="1"/>
              <a:t>базата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в </a:t>
            </a:r>
            <a:r>
              <a:rPr lang="ru-RU" dirty="0" err="1"/>
              <a:t>съответствие</a:t>
            </a:r>
            <a:r>
              <a:rPr lang="ru-RU" dirty="0"/>
              <a:t> с </a:t>
            </a:r>
            <a:r>
              <a:rPr lang="ru-RU" dirty="0" err="1"/>
              <a:t>правилата</a:t>
            </a:r>
            <a:r>
              <a:rPr lang="ru-RU" dirty="0"/>
              <a:t>, </a:t>
            </a:r>
            <a:r>
              <a:rPr lang="ru-RU" dirty="0" err="1"/>
              <a:t>дефинирани</a:t>
            </a:r>
            <a:r>
              <a:rPr lang="ru-RU" dirty="0"/>
              <a:t> от д-р Код, се </a:t>
            </a:r>
            <a:r>
              <a:rPr lang="ru-RU" dirty="0" err="1"/>
              <a:t>нарича</a:t>
            </a:r>
            <a:r>
              <a:rPr lang="ru-RU" dirty="0"/>
              <a:t> нормализация на </a:t>
            </a:r>
            <a:r>
              <a:rPr lang="ru-RU" dirty="0" err="1"/>
              <a:t>данните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Д-р </a:t>
            </a:r>
            <a:r>
              <a:rPr lang="ru-RU" dirty="0"/>
              <a:t>Код </a:t>
            </a:r>
            <a:r>
              <a:rPr lang="ru-RU" dirty="0" err="1"/>
              <a:t>установява</a:t>
            </a:r>
            <a:r>
              <a:rPr lang="ru-RU" dirty="0"/>
              <a:t> шест нива на нормализация, от  </a:t>
            </a:r>
            <a:r>
              <a:rPr lang="ru-RU" dirty="0" err="1"/>
              <a:t>които</a:t>
            </a:r>
            <a:r>
              <a:rPr lang="ru-RU" dirty="0"/>
              <a:t> три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базови</a:t>
            </a:r>
            <a:r>
              <a:rPr lang="ru-RU" dirty="0"/>
              <a:t>.</a:t>
            </a:r>
            <a:r>
              <a:rPr lang="ru-RU" b="1" dirty="0"/>
              <a:t> </a:t>
            </a:r>
            <a:r>
              <a:rPr lang="ru-RU" dirty="0" err="1"/>
              <a:t>Нормализацията</a:t>
            </a:r>
            <a:r>
              <a:rPr lang="ru-RU" dirty="0"/>
              <a:t> се </a:t>
            </a:r>
            <a:r>
              <a:rPr lang="ru-RU" dirty="0" err="1"/>
              <a:t>изпълнява</a:t>
            </a:r>
            <a:r>
              <a:rPr lang="ru-RU" dirty="0"/>
              <a:t> </a:t>
            </a:r>
            <a:r>
              <a:rPr lang="ru-RU" dirty="0" err="1"/>
              <a:t>поетапно</a:t>
            </a:r>
            <a:r>
              <a:rPr lang="ru-RU" dirty="0"/>
              <a:t>. </a:t>
            </a:r>
            <a:r>
              <a:rPr lang="ru-RU" dirty="0" err="1"/>
              <a:t>Първите</a:t>
            </a:r>
            <a:r>
              <a:rPr lang="ru-RU" dirty="0"/>
              <a:t> три </a:t>
            </a:r>
            <a:r>
              <a:rPr lang="ru-RU" dirty="0" err="1"/>
              <a:t>стъпки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описани</a:t>
            </a:r>
            <a:r>
              <a:rPr lang="ru-RU" dirty="0"/>
              <a:t> от д-р Код в </a:t>
            </a:r>
            <a:r>
              <a:rPr lang="ru-RU" dirty="0" err="1" smtClean="0"/>
              <a:t>статията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i="1" dirty="0" smtClean="0"/>
              <a:t>”</a:t>
            </a:r>
            <a:r>
              <a:rPr lang="ru-RU" i="1" dirty="0" err="1" smtClean="0"/>
              <a:t>По-нататъшна</a:t>
            </a:r>
            <a:r>
              <a:rPr lang="ru-RU" i="1" dirty="0" smtClean="0"/>
              <a:t> </a:t>
            </a:r>
            <a:r>
              <a:rPr lang="ru-RU" i="1" dirty="0"/>
              <a:t>нормализация на </a:t>
            </a:r>
            <a:r>
              <a:rPr lang="ru-RU" i="1" dirty="0" err="1"/>
              <a:t>релационните</a:t>
            </a:r>
            <a:r>
              <a:rPr lang="ru-RU" i="1" dirty="0"/>
              <a:t> модели на </a:t>
            </a:r>
            <a:r>
              <a:rPr lang="ru-RU" i="1" dirty="0" err="1"/>
              <a:t>базите</a:t>
            </a:r>
            <a:r>
              <a:rPr lang="ru-RU" i="1" dirty="0"/>
              <a:t> </a:t>
            </a:r>
            <a:r>
              <a:rPr lang="ru-RU" i="1" dirty="0" err="1"/>
              <a:t>данни</a:t>
            </a:r>
            <a:r>
              <a:rPr lang="ru-RU" i="1" dirty="0" smtClean="0"/>
              <a:t>”.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114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324" y="416174"/>
            <a:ext cx="60960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b="1" dirty="0" err="1" smtClean="0">
                <a:solidFill>
                  <a:srgbClr val="000000"/>
                </a:solidFill>
              </a:rPr>
              <a:t>Нормализацията</a:t>
            </a:r>
            <a:r>
              <a:rPr lang="ru-RU" dirty="0">
                <a:solidFill>
                  <a:srgbClr val="000000"/>
                </a:solidFill>
              </a:rPr>
              <a:t> е техника за </a:t>
            </a:r>
            <a:r>
              <a:rPr lang="ru-RU" dirty="0" err="1">
                <a:solidFill>
                  <a:srgbClr val="000000"/>
                </a:solidFill>
              </a:rPr>
              <a:t>структуриране</a:t>
            </a:r>
            <a:r>
              <a:rPr lang="ru-RU" dirty="0">
                <a:solidFill>
                  <a:srgbClr val="000000"/>
                </a:solidFill>
              </a:rPr>
              <a:t> на </a:t>
            </a:r>
            <a:r>
              <a:rPr lang="ru-RU" dirty="0" err="1">
                <a:solidFill>
                  <a:srgbClr val="000000"/>
                </a:solidFill>
              </a:rPr>
              <a:t>данните</a:t>
            </a:r>
            <a:r>
              <a:rPr lang="ru-RU" dirty="0">
                <a:solidFill>
                  <a:srgbClr val="000000"/>
                </a:solidFill>
              </a:rPr>
              <a:t> по начин, </a:t>
            </a:r>
            <a:r>
              <a:rPr lang="ru-RU" dirty="0" err="1">
                <a:solidFill>
                  <a:srgbClr val="000000"/>
                </a:solidFill>
              </a:rPr>
              <a:t>който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позволява</a:t>
            </a:r>
            <a:r>
              <a:rPr lang="ru-RU" dirty="0">
                <a:solidFill>
                  <a:srgbClr val="000000"/>
                </a:solidFill>
              </a:rPr>
              <a:t> да се </a:t>
            </a:r>
            <a:r>
              <a:rPr lang="ru-RU" dirty="0" err="1">
                <a:solidFill>
                  <a:srgbClr val="000000"/>
                </a:solidFill>
              </a:rPr>
              <a:t>избегнат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проблеми</a:t>
            </a:r>
            <a:r>
              <a:rPr lang="ru-RU" dirty="0">
                <a:solidFill>
                  <a:srgbClr val="000000"/>
                </a:solidFill>
              </a:rPr>
              <a:t> при </a:t>
            </a:r>
            <a:r>
              <a:rPr lang="ru-RU" dirty="0" err="1">
                <a:solidFill>
                  <a:srgbClr val="000000"/>
                </a:solidFill>
              </a:rPr>
              <a:t>по-късното</a:t>
            </a:r>
            <a:r>
              <a:rPr lang="ru-RU" dirty="0">
                <a:solidFill>
                  <a:srgbClr val="000000"/>
                </a:solidFill>
              </a:rPr>
              <a:t> й </a:t>
            </a:r>
            <a:r>
              <a:rPr lang="ru-RU" dirty="0" err="1">
                <a:solidFill>
                  <a:srgbClr val="000000"/>
                </a:solidFill>
              </a:rPr>
              <a:t>използване</a:t>
            </a:r>
            <a:r>
              <a:rPr lang="ru-RU" dirty="0">
                <a:solidFill>
                  <a:srgbClr val="000000"/>
                </a:solidFill>
              </a:rPr>
              <a:t> и </a:t>
            </a:r>
            <a:r>
              <a:rPr lang="ru-RU" dirty="0" err="1">
                <a:solidFill>
                  <a:srgbClr val="000000"/>
                </a:solidFill>
              </a:rPr>
              <a:t>обновяване</a:t>
            </a:r>
            <a:r>
              <a:rPr lang="ru-RU" dirty="0">
                <a:solidFill>
                  <a:srgbClr val="000000"/>
                </a:solidFill>
              </a:rPr>
              <a:t>. </a:t>
            </a:r>
            <a:r>
              <a:rPr lang="ru-RU" dirty="0" err="1">
                <a:solidFill>
                  <a:srgbClr val="000000"/>
                </a:solidFill>
              </a:rPr>
              <a:t>Нормализацията</a:t>
            </a:r>
            <a:r>
              <a:rPr lang="ru-RU" dirty="0">
                <a:solidFill>
                  <a:srgbClr val="000000"/>
                </a:solidFill>
              </a:rPr>
              <a:t> води до логически устойчива структура на </a:t>
            </a:r>
            <a:r>
              <a:rPr lang="ru-RU" dirty="0" err="1">
                <a:solidFill>
                  <a:srgbClr val="000000"/>
                </a:solidFill>
              </a:rPr>
              <a:t>записите</a:t>
            </a:r>
            <a:r>
              <a:rPr lang="ru-RU" dirty="0">
                <a:solidFill>
                  <a:srgbClr val="000000"/>
                </a:solidFill>
              </a:rPr>
              <a:t>, </a:t>
            </a:r>
            <a:r>
              <a:rPr lang="ru-RU" dirty="0" err="1">
                <a:solidFill>
                  <a:srgbClr val="000000"/>
                </a:solidFill>
              </a:rPr>
              <a:t>която</a:t>
            </a:r>
            <a:r>
              <a:rPr lang="ru-RU" dirty="0">
                <a:solidFill>
                  <a:srgbClr val="000000"/>
                </a:solidFill>
              </a:rPr>
              <a:t> е </a:t>
            </a:r>
            <a:r>
              <a:rPr lang="ru-RU" dirty="0" err="1">
                <a:solidFill>
                  <a:srgbClr val="000000"/>
                </a:solidFill>
              </a:rPr>
              <a:t>лесна</a:t>
            </a:r>
            <a:r>
              <a:rPr lang="ru-RU" dirty="0">
                <a:solidFill>
                  <a:srgbClr val="000000"/>
                </a:solidFill>
              </a:rPr>
              <a:t> за </a:t>
            </a:r>
            <a:r>
              <a:rPr lang="ru-RU" dirty="0" err="1">
                <a:solidFill>
                  <a:srgbClr val="000000"/>
                </a:solidFill>
              </a:rPr>
              <a:t>разбиране</a:t>
            </a:r>
            <a:r>
              <a:rPr lang="ru-RU" dirty="0">
                <a:solidFill>
                  <a:srgbClr val="000000"/>
                </a:solidFill>
              </a:rPr>
              <a:t> и проста за </a:t>
            </a:r>
            <a:r>
              <a:rPr lang="ru-RU" dirty="0" err="1">
                <a:solidFill>
                  <a:srgbClr val="000000"/>
                </a:solidFill>
              </a:rPr>
              <a:t>подържане</a:t>
            </a:r>
            <a:r>
              <a:rPr lang="ru-RU" dirty="0">
                <a:solidFill>
                  <a:srgbClr val="000000"/>
                </a:solidFill>
              </a:rPr>
              <a:t>. </a:t>
            </a:r>
            <a:r>
              <a:rPr lang="ru-RU" dirty="0" err="1">
                <a:solidFill>
                  <a:srgbClr val="000000"/>
                </a:solidFill>
              </a:rPr>
              <a:t>Могат</a:t>
            </a:r>
            <a:r>
              <a:rPr lang="ru-RU" dirty="0">
                <a:solidFill>
                  <a:srgbClr val="000000"/>
                </a:solidFill>
              </a:rPr>
              <a:t> да се получат </a:t>
            </a:r>
            <a:r>
              <a:rPr lang="ru-RU" dirty="0" err="1">
                <a:solidFill>
                  <a:srgbClr val="000000"/>
                </a:solidFill>
              </a:rPr>
              <a:t>различни</a:t>
            </a:r>
            <a:r>
              <a:rPr lang="ru-RU" dirty="0">
                <a:solidFill>
                  <a:srgbClr val="000000"/>
                </a:solidFill>
              </a:rPr>
              <a:t> нива на нормализация. </a:t>
            </a:r>
            <a:r>
              <a:rPr lang="ru-RU" dirty="0" err="1">
                <a:solidFill>
                  <a:srgbClr val="000000"/>
                </a:solidFill>
              </a:rPr>
              <a:t>Критериите</a:t>
            </a:r>
            <a:r>
              <a:rPr lang="ru-RU" dirty="0">
                <a:solidFill>
                  <a:srgbClr val="000000"/>
                </a:solidFill>
              </a:rPr>
              <a:t>, </a:t>
            </a:r>
            <a:r>
              <a:rPr lang="ru-RU" dirty="0" err="1">
                <a:solidFill>
                  <a:srgbClr val="000000"/>
                </a:solidFill>
              </a:rPr>
              <a:t>които</a:t>
            </a:r>
            <a:r>
              <a:rPr lang="ru-RU" dirty="0">
                <a:solidFill>
                  <a:srgbClr val="000000"/>
                </a:solidFill>
              </a:rPr>
              <a:t> определят </a:t>
            </a:r>
            <a:r>
              <a:rPr lang="ru-RU" dirty="0" err="1">
                <a:solidFill>
                  <a:srgbClr val="000000"/>
                </a:solidFill>
              </a:rPr>
              <a:t>нивата</a:t>
            </a:r>
            <a:r>
              <a:rPr lang="ru-RU" dirty="0">
                <a:solidFill>
                  <a:srgbClr val="000000"/>
                </a:solidFill>
              </a:rPr>
              <a:t> на нормализация се </a:t>
            </a:r>
            <a:r>
              <a:rPr lang="ru-RU" dirty="0" err="1">
                <a:solidFill>
                  <a:srgbClr val="000000"/>
                </a:solidFill>
              </a:rPr>
              <a:t>наричат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нормални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форми</a:t>
            </a:r>
            <a:r>
              <a:rPr lang="ru-RU" dirty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55242" y="1484691"/>
            <a:ext cx="434957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000000"/>
                </a:solidFill>
              </a:rPr>
              <a:t>Нормализацията</a:t>
            </a:r>
            <a:r>
              <a:rPr lang="ru-RU" dirty="0">
                <a:solidFill>
                  <a:srgbClr val="000000"/>
                </a:solidFill>
              </a:rPr>
              <a:t> е  процедура, в течение на </a:t>
            </a:r>
            <a:r>
              <a:rPr lang="ru-RU" dirty="0" err="1">
                <a:solidFill>
                  <a:srgbClr val="000000"/>
                </a:solidFill>
              </a:rPr>
              <a:t>която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атрибутите</a:t>
            </a:r>
            <a:r>
              <a:rPr lang="ru-RU" dirty="0">
                <a:solidFill>
                  <a:srgbClr val="000000"/>
                </a:solidFill>
              </a:rPr>
              <a:t> на </a:t>
            </a:r>
            <a:r>
              <a:rPr lang="ru-RU" dirty="0" err="1">
                <a:solidFill>
                  <a:srgbClr val="000000"/>
                </a:solidFill>
              </a:rPr>
              <a:t>данните</a:t>
            </a:r>
            <a:r>
              <a:rPr lang="ru-RU" dirty="0">
                <a:solidFill>
                  <a:srgbClr val="000000"/>
                </a:solidFill>
              </a:rPr>
              <a:t> се </a:t>
            </a:r>
            <a:r>
              <a:rPr lang="ru-RU" dirty="0" err="1">
                <a:solidFill>
                  <a:srgbClr val="000000"/>
                </a:solidFill>
              </a:rPr>
              <a:t>групират</a:t>
            </a:r>
            <a:r>
              <a:rPr lang="ru-RU" dirty="0">
                <a:solidFill>
                  <a:srgbClr val="000000"/>
                </a:solidFill>
              </a:rPr>
              <a:t> в </a:t>
            </a:r>
            <a:r>
              <a:rPr lang="ru-RU" dirty="0" err="1">
                <a:solidFill>
                  <a:srgbClr val="000000"/>
                </a:solidFill>
              </a:rPr>
              <a:t>таблици</a:t>
            </a:r>
            <a:r>
              <a:rPr lang="ru-RU" dirty="0">
                <a:solidFill>
                  <a:srgbClr val="000000"/>
                </a:solidFill>
              </a:rPr>
              <a:t>, а </a:t>
            </a:r>
            <a:r>
              <a:rPr lang="ru-RU" dirty="0" err="1">
                <a:solidFill>
                  <a:srgbClr val="000000"/>
                </a:solidFill>
              </a:rPr>
              <a:t>таблиците</a:t>
            </a:r>
            <a:r>
              <a:rPr lang="ru-RU" dirty="0">
                <a:solidFill>
                  <a:srgbClr val="000000"/>
                </a:solidFill>
              </a:rPr>
              <a:t> се </a:t>
            </a:r>
            <a:r>
              <a:rPr lang="ru-RU" dirty="0" err="1">
                <a:solidFill>
                  <a:srgbClr val="000000"/>
                </a:solidFill>
              </a:rPr>
              <a:t>групират</a:t>
            </a:r>
            <a:r>
              <a:rPr lang="ru-RU" dirty="0">
                <a:solidFill>
                  <a:srgbClr val="000000"/>
                </a:solidFill>
              </a:rPr>
              <a:t> в </a:t>
            </a:r>
            <a:r>
              <a:rPr lang="ru-RU" dirty="0" err="1">
                <a:solidFill>
                  <a:srgbClr val="000000"/>
                </a:solidFill>
              </a:rPr>
              <a:t>бази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данни</a:t>
            </a:r>
            <a:r>
              <a:rPr lang="ru-RU" dirty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77297" y="3310742"/>
            <a:ext cx="6096000" cy="28623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Нормализацията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dirty="0" err="1">
                <a:solidFill>
                  <a:schemeClr val="bg1"/>
                </a:solidFill>
              </a:rPr>
              <a:t>изпълнява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следните</a:t>
            </a:r>
            <a:r>
              <a:rPr lang="ru-RU" dirty="0">
                <a:solidFill>
                  <a:schemeClr val="bg1"/>
                </a:solidFill>
              </a:rPr>
              <a:t> задачи: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1"/>
                </a:solidFill>
              </a:rPr>
              <a:t>Изключване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повтаряща</a:t>
            </a:r>
            <a:r>
              <a:rPr lang="ru-RU" dirty="0">
                <a:solidFill>
                  <a:schemeClr val="bg1"/>
                </a:solidFill>
              </a:rPr>
              <a:t> се информация в </a:t>
            </a:r>
            <a:r>
              <a:rPr lang="ru-RU" dirty="0" err="1">
                <a:solidFill>
                  <a:schemeClr val="bg1"/>
                </a:solidFill>
              </a:rPr>
              <a:t>таблиците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Декомпозиция на един типов </a:t>
            </a:r>
            <a:r>
              <a:rPr lang="ru-RU" dirty="0" err="1">
                <a:solidFill>
                  <a:schemeClr val="bg1"/>
                </a:solidFill>
              </a:rPr>
              <a:t>обект</a:t>
            </a:r>
            <a:r>
              <a:rPr lang="ru-RU" dirty="0">
                <a:solidFill>
                  <a:schemeClr val="bg1"/>
                </a:solidFill>
              </a:rPr>
              <a:t>  на  </a:t>
            </a:r>
            <a:r>
              <a:rPr lang="ru-RU" dirty="0" err="1">
                <a:solidFill>
                  <a:schemeClr val="bg1"/>
                </a:solidFill>
              </a:rPr>
              <a:t>няколко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1"/>
                </a:solidFill>
              </a:rPr>
              <a:t>Минимизиране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аномалиите</a:t>
            </a:r>
            <a:r>
              <a:rPr lang="ru-RU" dirty="0">
                <a:solidFill>
                  <a:schemeClr val="bg1"/>
                </a:solidFill>
              </a:rPr>
              <a:t> при </a:t>
            </a:r>
            <a:r>
              <a:rPr lang="ru-RU" dirty="0" err="1">
                <a:solidFill>
                  <a:schemeClr val="bg1"/>
                </a:solidFill>
              </a:rPr>
              <a:t>съхраняване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изтриване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промяна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данните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1"/>
                </a:solidFill>
              </a:rPr>
              <a:t>Създаване</a:t>
            </a:r>
            <a:r>
              <a:rPr lang="ru-RU" dirty="0">
                <a:solidFill>
                  <a:schemeClr val="bg1"/>
                </a:solidFill>
              </a:rPr>
              <a:t> на отворена </a:t>
            </a:r>
            <a:r>
              <a:rPr lang="ru-RU" dirty="0" err="1">
                <a:solidFill>
                  <a:schemeClr val="bg1"/>
                </a:solidFill>
              </a:rPr>
              <a:t>към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бъдещи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промени</a:t>
            </a:r>
            <a:r>
              <a:rPr lang="ru-RU" dirty="0">
                <a:solidFill>
                  <a:schemeClr val="bg1"/>
                </a:solidFill>
              </a:rPr>
              <a:t> структура.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1"/>
                </a:solidFill>
              </a:rPr>
              <a:t>Създаване</a:t>
            </a:r>
            <a:r>
              <a:rPr lang="ru-RU" dirty="0">
                <a:solidFill>
                  <a:schemeClr val="bg1"/>
                </a:solidFill>
              </a:rPr>
              <a:t> на структура, </a:t>
            </a:r>
            <a:r>
              <a:rPr lang="ru-RU" dirty="0" err="1">
                <a:solidFill>
                  <a:schemeClr val="bg1"/>
                </a:solidFill>
              </a:rPr>
              <a:t>свеждаща</a:t>
            </a:r>
            <a:r>
              <a:rPr lang="ru-RU" dirty="0">
                <a:solidFill>
                  <a:schemeClr val="bg1"/>
                </a:solidFill>
              </a:rPr>
              <a:t> до минимум </a:t>
            </a:r>
            <a:r>
              <a:rPr lang="ru-RU" dirty="0" err="1">
                <a:solidFill>
                  <a:schemeClr val="bg1"/>
                </a:solidFill>
              </a:rPr>
              <a:t>влиянието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структурни</a:t>
            </a:r>
            <a:r>
              <a:rPr lang="ru-RU" dirty="0">
                <a:solidFill>
                  <a:schemeClr val="bg1"/>
                </a:solidFill>
              </a:rPr>
              <a:t> изменения </a:t>
            </a:r>
            <a:r>
              <a:rPr lang="ru-RU" dirty="0" err="1">
                <a:solidFill>
                  <a:schemeClr val="bg1"/>
                </a:solidFill>
              </a:rPr>
              <a:t>върху</a:t>
            </a:r>
            <a:r>
              <a:rPr lang="ru-RU" dirty="0">
                <a:solidFill>
                  <a:schemeClr val="bg1"/>
                </a:solidFill>
              </a:rPr>
              <a:t> вече </a:t>
            </a:r>
            <a:r>
              <a:rPr lang="ru-RU" dirty="0" err="1">
                <a:solidFill>
                  <a:schemeClr val="bg1"/>
                </a:solidFill>
              </a:rPr>
              <a:t>създадени</a:t>
            </a:r>
            <a:r>
              <a:rPr lang="ru-RU" dirty="0">
                <a:solidFill>
                  <a:schemeClr val="bg1"/>
                </a:solidFill>
              </a:rPr>
              <a:t> приложения.</a:t>
            </a:r>
            <a:endParaRPr lang="ru-RU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84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Ненормализирана </a:t>
            </a:r>
            <a:r>
              <a:rPr lang="bg-BG" b="1" dirty="0" smtClean="0"/>
              <a:t>релация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215440"/>
              </p:ext>
            </p:extLst>
          </p:nvPr>
        </p:nvGraphicFramePr>
        <p:xfrm>
          <a:off x="1069848" y="2924434"/>
          <a:ext cx="9645437" cy="196750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124475">
                  <a:extLst>
                    <a:ext uri="{9D8B030D-6E8A-4147-A177-3AD203B41FA5}">
                      <a16:colId xmlns:a16="http://schemas.microsoft.com/office/drawing/2014/main" val="2559194644"/>
                    </a:ext>
                  </a:extLst>
                </a:gridCol>
                <a:gridCol w="1603444">
                  <a:extLst>
                    <a:ext uri="{9D8B030D-6E8A-4147-A177-3AD203B41FA5}">
                      <a16:colId xmlns:a16="http://schemas.microsoft.com/office/drawing/2014/main" val="1036208223"/>
                    </a:ext>
                  </a:extLst>
                </a:gridCol>
                <a:gridCol w="1087314">
                  <a:extLst>
                    <a:ext uri="{9D8B030D-6E8A-4147-A177-3AD203B41FA5}">
                      <a16:colId xmlns:a16="http://schemas.microsoft.com/office/drawing/2014/main" val="687782488"/>
                    </a:ext>
                  </a:extLst>
                </a:gridCol>
                <a:gridCol w="1489208">
                  <a:extLst>
                    <a:ext uri="{9D8B030D-6E8A-4147-A177-3AD203B41FA5}">
                      <a16:colId xmlns:a16="http://schemas.microsoft.com/office/drawing/2014/main" val="1715278109"/>
                    </a:ext>
                  </a:extLst>
                </a:gridCol>
                <a:gridCol w="1424518">
                  <a:extLst>
                    <a:ext uri="{9D8B030D-6E8A-4147-A177-3AD203B41FA5}">
                      <a16:colId xmlns:a16="http://schemas.microsoft.com/office/drawing/2014/main" val="2364173289"/>
                    </a:ext>
                  </a:extLst>
                </a:gridCol>
                <a:gridCol w="1259357">
                  <a:extLst>
                    <a:ext uri="{9D8B030D-6E8A-4147-A177-3AD203B41FA5}">
                      <a16:colId xmlns:a16="http://schemas.microsoft.com/office/drawing/2014/main" val="302439336"/>
                    </a:ext>
                  </a:extLst>
                </a:gridCol>
                <a:gridCol w="1657121">
                  <a:extLst>
                    <a:ext uri="{9D8B030D-6E8A-4147-A177-3AD203B41FA5}">
                      <a16:colId xmlns:a16="http://schemas.microsoft.com/office/drawing/2014/main" val="2589297225"/>
                    </a:ext>
                  </a:extLst>
                </a:gridCol>
              </a:tblGrid>
              <a:tr h="634722">
                <a:tc>
                  <a:txBody>
                    <a:bodyPr/>
                    <a:lstStyle/>
                    <a:p>
                      <a:r>
                        <a:rPr lang="bg-BG" sz="1400">
                          <a:effectLst/>
                        </a:rPr>
                        <a:t>#заявкя</a:t>
                      </a:r>
                      <a:endParaRPr lang="bg-BG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bg-BG" sz="1400">
                          <a:effectLst/>
                        </a:rPr>
                        <a:t>дата на заявка</a:t>
                      </a:r>
                      <a:endParaRPr lang="bg-BG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bg-BG" sz="1400">
                          <a:effectLst/>
                        </a:rPr>
                        <a:t>#читател</a:t>
                      </a:r>
                      <a:endParaRPr lang="bg-BG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bg-BG" sz="1400">
                          <a:effectLst/>
                        </a:rPr>
                        <a:t>професия</a:t>
                      </a:r>
                      <a:endParaRPr lang="bg-BG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bg-BG" sz="1400">
                          <a:effectLst/>
                        </a:rPr>
                        <a:t>име на читател</a:t>
                      </a:r>
                      <a:endParaRPr lang="bg-BG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bg-BG" sz="1400">
                          <a:effectLst/>
                        </a:rPr>
                        <a:t>#книга</a:t>
                      </a:r>
                      <a:endParaRPr lang="bg-BG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bg-BG" sz="1400">
                          <a:effectLst/>
                        </a:rPr>
                        <a:t>име на книгата</a:t>
                      </a:r>
                      <a:endParaRPr lang="bg-BG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extLst>
                  <a:ext uri="{0D108BD9-81ED-4DB2-BD59-A6C34878D82A}">
                    <a16:rowId xmlns:a16="http://schemas.microsoft.com/office/drawing/2014/main" val="241166739"/>
                  </a:ext>
                </a:extLst>
              </a:tr>
              <a:tr h="15805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extLst>
                  <a:ext uri="{0D108BD9-81ED-4DB2-BD59-A6C34878D82A}">
                    <a16:rowId xmlns:a16="http://schemas.microsoft.com/office/drawing/2014/main" val="814472411"/>
                  </a:ext>
                </a:extLst>
              </a:tr>
              <a:tr h="7587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245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22.01.99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0846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bg-BG" sz="1400">
                          <a:effectLst/>
                        </a:rPr>
                        <a:t>учител</a:t>
                      </a:r>
                      <a:endParaRPr lang="bg-BG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bg-BG" sz="1400">
                          <a:effectLst/>
                        </a:rPr>
                        <a:t>Иванов</a:t>
                      </a:r>
                      <a:endParaRPr lang="bg-BG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00344</a:t>
                      </a:r>
                    </a:p>
                    <a:p>
                      <a:r>
                        <a:rPr lang="en-US" sz="1400">
                          <a:effectLst/>
                        </a:rPr>
                        <a:t>01347</a:t>
                      </a:r>
                    </a:p>
                    <a:p>
                      <a:r>
                        <a:rPr lang="en-US" sz="1400">
                          <a:effectLst/>
                        </a:rPr>
                        <a:t>13578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bg-BG" sz="1400">
                          <a:effectLst/>
                        </a:rPr>
                        <a:t>хххххххххххххх</a:t>
                      </a:r>
                    </a:p>
                    <a:p>
                      <a:r>
                        <a:rPr lang="bg-BG" sz="1400">
                          <a:effectLst/>
                        </a:rPr>
                        <a:t>ссссссссс</a:t>
                      </a:r>
                    </a:p>
                    <a:p>
                      <a:r>
                        <a:rPr lang="bg-BG" sz="1400">
                          <a:effectLst/>
                        </a:rPr>
                        <a:t>еееееееее</a:t>
                      </a:r>
                      <a:endParaRPr lang="bg-BG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extLst>
                  <a:ext uri="{0D108BD9-81ED-4DB2-BD59-A6C34878D82A}">
                    <a16:rowId xmlns:a16="http://schemas.microsoft.com/office/drawing/2014/main" val="3115292046"/>
                  </a:ext>
                </a:extLst>
              </a:tr>
              <a:tr h="18968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346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2502.99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0048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bg-BG" sz="1400">
                          <a:effectLst/>
                        </a:rPr>
                        <a:t>лекар</a:t>
                      </a:r>
                      <a:endParaRPr lang="bg-BG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bg-BG" sz="1400">
                          <a:effectLst/>
                        </a:rPr>
                        <a:t>Ванева</a:t>
                      </a:r>
                      <a:endParaRPr lang="bg-BG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01237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tc>
                  <a:txBody>
                    <a:bodyPr/>
                    <a:lstStyle/>
                    <a:p>
                      <a:r>
                        <a:rPr lang="bg-BG" sz="1400" dirty="0">
                          <a:effectLst/>
                        </a:rPr>
                        <a:t>уууууууу</a:t>
                      </a:r>
                      <a:endParaRPr lang="bg-BG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45" marR="55245" marT="36830" marB="36830"/>
                </a:tc>
                <a:extLst>
                  <a:ext uri="{0D108BD9-81ED-4DB2-BD59-A6C34878D82A}">
                    <a16:rowId xmlns:a16="http://schemas.microsoft.com/office/drawing/2014/main" val="306476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40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Първа нормална </a:t>
            </a:r>
            <a:r>
              <a:rPr lang="bg-BG" b="1" dirty="0" smtClean="0"/>
              <a:t>форма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814155"/>
              </p:ext>
            </p:extLst>
          </p:nvPr>
        </p:nvGraphicFramePr>
        <p:xfrm>
          <a:off x="757877" y="2732441"/>
          <a:ext cx="10682342" cy="2393072"/>
        </p:xfrm>
        <a:graphic>
          <a:graphicData uri="http://schemas.openxmlformats.org/drawingml/2006/table">
            <a:tbl>
              <a:tblPr/>
              <a:tblGrid>
                <a:gridCol w="1234720">
                  <a:extLst>
                    <a:ext uri="{9D8B030D-6E8A-4147-A177-3AD203B41FA5}">
                      <a16:colId xmlns:a16="http://schemas.microsoft.com/office/drawing/2014/main" val="2585859104"/>
                    </a:ext>
                  </a:extLst>
                </a:gridCol>
                <a:gridCol w="1841957">
                  <a:extLst>
                    <a:ext uri="{9D8B030D-6E8A-4147-A177-3AD203B41FA5}">
                      <a16:colId xmlns:a16="http://schemas.microsoft.com/office/drawing/2014/main" val="3465275860"/>
                    </a:ext>
                  </a:extLst>
                </a:gridCol>
                <a:gridCol w="1233031">
                  <a:extLst>
                    <a:ext uri="{9D8B030D-6E8A-4147-A177-3AD203B41FA5}">
                      <a16:colId xmlns:a16="http://schemas.microsoft.com/office/drawing/2014/main" val="3861824214"/>
                    </a:ext>
                  </a:extLst>
                </a:gridCol>
                <a:gridCol w="1456390">
                  <a:extLst>
                    <a:ext uri="{9D8B030D-6E8A-4147-A177-3AD203B41FA5}">
                      <a16:colId xmlns:a16="http://schemas.microsoft.com/office/drawing/2014/main" val="478111066"/>
                    </a:ext>
                  </a:extLst>
                </a:gridCol>
                <a:gridCol w="1686070">
                  <a:extLst>
                    <a:ext uri="{9D8B030D-6E8A-4147-A177-3AD203B41FA5}">
                      <a16:colId xmlns:a16="http://schemas.microsoft.com/office/drawing/2014/main" val="1044682484"/>
                    </a:ext>
                  </a:extLst>
                </a:gridCol>
                <a:gridCol w="1545086">
                  <a:extLst>
                    <a:ext uri="{9D8B030D-6E8A-4147-A177-3AD203B41FA5}">
                      <a16:colId xmlns:a16="http://schemas.microsoft.com/office/drawing/2014/main" val="1316217189"/>
                    </a:ext>
                  </a:extLst>
                </a:gridCol>
                <a:gridCol w="1685088">
                  <a:extLst>
                    <a:ext uri="{9D8B030D-6E8A-4147-A177-3AD203B41FA5}">
                      <a16:colId xmlns:a16="http://schemas.microsoft.com/office/drawing/2014/main" val="4123570978"/>
                    </a:ext>
                  </a:extLst>
                </a:gridCol>
              </a:tblGrid>
              <a:tr h="776682">
                <a:tc>
                  <a:txBody>
                    <a:bodyPr/>
                    <a:lstStyle/>
                    <a:p>
                      <a:r>
                        <a:rPr lang="bg-BG" sz="1600" b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# заявка</a:t>
                      </a:r>
                      <a:endParaRPr lang="bg-BG" sz="16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дата на заявка</a:t>
                      </a:r>
                      <a:endParaRPr lang="bg-BG" sz="16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#читател</a:t>
                      </a:r>
                      <a:endParaRPr lang="bg-BG" sz="16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професия</a:t>
                      </a:r>
                      <a:endParaRPr lang="bg-BG" sz="16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име на читател</a:t>
                      </a:r>
                      <a:endParaRPr lang="bg-BG" sz="16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#книга</a:t>
                      </a:r>
                      <a:endParaRPr lang="bg-BG" sz="16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име на книгата</a:t>
                      </a:r>
                      <a:endParaRPr lang="bg-BG" sz="16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50164"/>
                  </a:ext>
                </a:extLst>
              </a:tr>
              <a:tr h="23467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93595"/>
                  </a:ext>
                </a:extLst>
              </a:tr>
              <a:tr h="286146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245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22.01.99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0846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учител</a:t>
                      </a:r>
                      <a:endParaRPr lang="bg-BG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Иванов</a:t>
                      </a:r>
                      <a:endParaRPr lang="bg-BG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00344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хххххх</a:t>
                      </a:r>
                      <a:endParaRPr lang="bg-BG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825277"/>
                  </a:ext>
                </a:extLst>
              </a:tr>
              <a:tr h="286146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245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22.01.99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0846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учител</a:t>
                      </a:r>
                      <a:endParaRPr lang="bg-BG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Иванов</a:t>
                      </a:r>
                      <a:endParaRPr lang="bg-BG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01347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ссссссс</a:t>
                      </a:r>
                      <a:endParaRPr lang="bg-BG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183280"/>
                  </a:ext>
                </a:extLst>
              </a:tr>
              <a:tr h="286146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245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22.01.99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0846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учител</a:t>
                      </a:r>
                      <a:endParaRPr lang="bg-BG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Иванов</a:t>
                      </a:r>
                      <a:endParaRPr lang="bg-BG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13578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ееееее</a:t>
                      </a:r>
                      <a:endParaRPr lang="bg-BG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956885"/>
                  </a:ext>
                </a:extLst>
              </a:tr>
              <a:tr h="286146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346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25.02.99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0048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лекар</a:t>
                      </a:r>
                      <a:endParaRPr lang="bg-BG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Ванева</a:t>
                      </a:r>
                      <a:endParaRPr lang="bg-BG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01237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16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ууууу</a:t>
                      </a:r>
                      <a:endParaRPr lang="bg-BG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78" marR="59578" marT="39719" marB="397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6069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187849" y="530309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altLang="en-US" b="1" dirty="0"/>
              <a:t>Една релация е в първа нормална форма, ако всичките атрибути съдържат атомарна стойност (</a:t>
            </a:r>
            <a:r>
              <a:rPr lang="bg-BG" altLang="en-US" b="1" i="1" dirty="0"/>
              <a:t>базирана върху прост домен</a:t>
            </a:r>
            <a:r>
              <a:rPr lang="bg-BG" altLang="en-US" b="1" dirty="0"/>
              <a:t>) и няма повтарящи се атрибути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97020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Втора нормална </a:t>
            </a:r>
            <a:r>
              <a:rPr lang="bg-BG" b="1" dirty="0" smtClean="0"/>
              <a:t>форма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" y="1649570"/>
            <a:ext cx="8101984" cy="4247843"/>
          </a:xfrm>
        </p:spPr>
      </p:pic>
      <p:sp>
        <p:nvSpPr>
          <p:cNvPr id="5" name="Rectangle 4"/>
          <p:cNvSpPr/>
          <p:nvPr/>
        </p:nvSpPr>
        <p:spPr>
          <a:xfrm>
            <a:off x="8190155" y="1649570"/>
            <a:ext cx="3406588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bg-BG" altLang="en-US" b="1" dirty="0"/>
              <a:t>Определение</a:t>
            </a:r>
            <a:r>
              <a:rPr lang="bg-BG" altLang="en-US" dirty="0"/>
              <a:t>: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bg-BG" altLang="en-US" sz="2000" dirty="0"/>
              <a:t>Ще казваме, че </a:t>
            </a:r>
            <a:r>
              <a:rPr lang="en-US" altLang="en-US" sz="2000" dirty="0"/>
              <a:t>Y</a:t>
            </a:r>
            <a:r>
              <a:rPr lang="ru-RU" altLang="en-US" sz="2000" dirty="0"/>
              <a:t> </a:t>
            </a:r>
            <a:r>
              <a:rPr lang="bg-BG" altLang="en-US" sz="2000" dirty="0"/>
              <a:t>напълно зависи от </a:t>
            </a:r>
            <a:r>
              <a:rPr lang="en-US" altLang="en-US" sz="2000" dirty="0"/>
              <a:t>X</a:t>
            </a:r>
            <a:r>
              <a:rPr lang="ru-RU" altLang="en-US" sz="2000" dirty="0"/>
              <a:t>, </a:t>
            </a:r>
            <a:r>
              <a:rPr lang="bg-BG" altLang="en-US" sz="2000" dirty="0"/>
              <a:t>ако </a:t>
            </a:r>
            <a:r>
              <a:rPr lang="en-US" altLang="en-US" sz="2000" dirty="0"/>
              <a:t>X</a:t>
            </a:r>
            <a:r>
              <a:rPr lang="ru-RU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Y</a:t>
            </a:r>
            <a:r>
              <a:rPr lang="ru-RU" altLang="en-US" sz="2000" dirty="0">
                <a:sym typeface="Symbol" panose="05050102010706020507" pitchFamily="18" charset="2"/>
              </a:rPr>
              <a:t> </a:t>
            </a:r>
            <a:r>
              <a:rPr lang="bg-BG" altLang="en-US" sz="2000" dirty="0">
                <a:sym typeface="Symbol" panose="05050102010706020507" pitchFamily="18" charset="2"/>
              </a:rPr>
              <a:t>и няма подмножество </a:t>
            </a:r>
            <a:r>
              <a:rPr lang="en-US" altLang="en-US" sz="2000" dirty="0">
                <a:sym typeface="Symbol" panose="05050102010706020507" pitchFamily="18" charset="2"/>
              </a:rPr>
              <a:t>Z</a:t>
            </a:r>
            <a:r>
              <a:rPr lang="en-US" altLang="en-US" sz="2000" dirty="0"/>
              <a:t>X</a:t>
            </a:r>
            <a:r>
              <a:rPr lang="ru-RU" altLang="en-US" sz="2000" dirty="0">
                <a:sym typeface="Symbol" panose="05050102010706020507" pitchFamily="18" charset="2"/>
              </a:rPr>
              <a:t>, </a:t>
            </a:r>
            <a:r>
              <a:rPr lang="bg-BG" altLang="en-US" sz="2000" dirty="0">
                <a:sym typeface="Symbol" panose="05050102010706020507" pitchFamily="18" charset="2"/>
              </a:rPr>
              <a:t>за което </a:t>
            </a:r>
            <a:r>
              <a:rPr lang="en-US" altLang="en-US" sz="2000" dirty="0">
                <a:sym typeface="Symbol" panose="05050102010706020507" pitchFamily="18" charset="2"/>
              </a:rPr>
              <a:t>Z</a:t>
            </a:r>
            <a:r>
              <a:rPr lang="ru-RU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ru-RU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Y</a:t>
            </a:r>
            <a:r>
              <a:rPr lang="bg-BG" altLang="en-US" sz="2000" dirty="0">
                <a:sym typeface="Symbol" panose="05050102010706020507" pitchFamily="18" charset="2"/>
              </a:rPr>
              <a:t>, т.е. </a:t>
            </a:r>
            <a:r>
              <a:rPr lang="en-US" altLang="en-US" sz="2000" dirty="0">
                <a:sym typeface="Symbol" panose="05050102010706020507" pitchFamily="18" charset="2"/>
              </a:rPr>
              <a:t>Y</a:t>
            </a:r>
            <a:r>
              <a:rPr lang="bg-BG" altLang="en-US" sz="2000" dirty="0">
                <a:sym typeface="Symbol" panose="05050102010706020507" pitchFamily="18" charset="2"/>
              </a:rPr>
              <a:t> зависи от целия </a:t>
            </a:r>
            <a:r>
              <a:rPr lang="en-US" altLang="en-US" sz="2000" dirty="0">
                <a:sym typeface="Symbol" panose="05050102010706020507" pitchFamily="18" charset="2"/>
              </a:rPr>
              <a:t>X</a:t>
            </a:r>
            <a:r>
              <a:rPr lang="bg-BG" altLang="en-US" sz="2000" dirty="0">
                <a:sym typeface="Symbol" panose="05050102010706020507" pitchFamily="18" charset="2"/>
              </a:rPr>
              <a:t>, но не зависи от никоя негова част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marL="533400" indent="-533400"/>
            <a:r>
              <a:rPr lang="bg-BG" altLang="en-US" dirty="0"/>
              <a:t>Една релация </a:t>
            </a:r>
            <a:r>
              <a:rPr lang="fr-FR" altLang="en-US" dirty="0"/>
              <a:t>R</a:t>
            </a:r>
            <a:r>
              <a:rPr lang="bg-BG" altLang="en-US" dirty="0"/>
              <a:t> е във </a:t>
            </a:r>
            <a:r>
              <a:rPr lang="ru-RU" altLang="en-US" dirty="0"/>
              <a:t>2</a:t>
            </a:r>
            <a:r>
              <a:rPr lang="fr-FR" altLang="en-US" dirty="0"/>
              <a:t>NF </a:t>
            </a:r>
            <a:r>
              <a:rPr lang="bg-BG" altLang="en-US" dirty="0"/>
              <a:t>ако и само ако:</a:t>
            </a:r>
            <a:endParaRPr lang="en-US" altLang="en-US" dirty="0"/>
          </a:p>
          <a:p>
            <a:pPr marL="914400" lvl="1" indent="-457200">
              <a:buFontTx/>
              <a:buAutoNum type="arabicPeriod"/>
            </a:pPr>
            <a:r>
              <a:rPr lang="bg-BG" altLang="en-US" sz="2000" dirty="0"/>
              <a:t>Тя е в </a:t>
            </a:r>
            <a:r>
              <a:rPr lang="fr-FR" altLang="en-US" sz="2000" dirty="0"/>
              <a:t>1 NF</a:t>
            </a:r>
            <a:endParaRPr lang="en-US" altLang="en-US" sz="2000" dirty="0"/>
          </a:p>
          <a:p>
            <a:pPr marL="914400" lvl="1" indent="-457200">
              <a:buFontTx/>
              <a:buAutoNum type="arabicPeriod"/>
            </a:pPr>
            <a:r>
              <a:rPr lang="bg-BG" altLang="en-US" sz="2000" dirty="0"/>
              <a:t>Всички неключови атрибути са напълно зависими от ключа на </a:t>
            </a:r>
            <a:r>
              <a:rPr lang="fr-FR" altLang="en-US" sz="2000" dirty="0"/>
              <a:t>R</a:t>
            </a:r>
            <a:r>
              <a:rPr lang="bg-BG" altLang="en-US" sz="20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5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485" y="0"/>
            <a:ext cx="10058400" cy="1609344"/>
          </a:xfrm>
        </p:spPr>
        <p:txBody>
          <a:bodyPr/>
          <a:lstStyle/>
          <a:p>
            <a:r>
              <a:rPr lang="bg-BG" b="1" dirty="0"/>
              <a:t> Трета нормална форма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3" y="1633879"/>
            <a:ext cx="6575686" cy="4924458"/>
          </a:xfrm>
        </p:spPr>
      </p:pic>
      <p:sp>
        <p:nvSpPr>
          <p:cNvPr id="5" name="Rectangle 4"/>
          <p:cNvSpPr/>
          <p:nvPr/>
        </p:nvSpPr>
        <p:spPr>
          <a:xfrm>
            <a:off x="7474233" y="2303060"/>
            <a:ext cx="38476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bg-BG" altLang="en-US" dirty="0"/>
              <a:t>Една релация е в</a:t>
            </a:r>
            <a:r>
              <a:rPr lang="ru-RU" altLang="en-US" dirty="0"/>
              <a:t> 3</a:t>
            </a:r>
            <a:r>
              <a:rPr lang="fr-FR" altLang="en-US" dirty="0"/>
              <a:t>NF</a:t>
            </a:r>
            <a:r>
              <a:rPr lang="bg-BG" altLang="en-US" dirty="0"/>
              <a:t>, ако и само ако</a:t>
            </a:r>
            <a:r>
              <a:rPr lang="ru-RU" altLang="en-US" dirty="0"/>
              <a:t>:</a:t>
            </a:r>
            <a:endParaRPr lang="en-US" altLang="en-US" dirty="0"/>
          </a:p>
          <a:p>
            <a:pPr marL="914400" lvl="1" indent="-457200">
              <a:buFontTx/>
              <a:buAutoNum type="arabicPeriod"/>
            </a:pPr>
            <a:r>
              <a:rPr lang="fr-FR" altLang="en-US" dirty="0" err="1"/>
              <a:t>Тя</a:t>
            </a:r>
            <a:r>
              <a:rPr lang="fr-FR" altLang="en-US" dirty="0"/>
              <a:t> </a:t>
            </a:r>
            <a:r>
              <a:rPr lang="bg-BG" altLang="en-US" dirty="0"/>
              <a:t>е</a:t>
            </a:r>
            <a:r>
              <a:rPr lang="fr-FR" altLang="en-US" dirty="0"/>
              <a:t> </a:t>
            </a:r>
            <a:r>
              <a:rPr lang="fr-FR" altLang="en-US" dirty="0" err="1"/>
              <a:t>във</a:t>
            </a:r>
            <a:r>
              <a:rPr lang="fr-FR" altLang="en-US" dirty="0"/>
              <a:t> 2NF</a:t>
            </a:r>
            <a:endParaRPr lang="en-US" altLang="en-US" i="1" dirty="0"/>
          </a:p>
          <a:p>
            <a:pPr marL="914400" lvl="1" indent="-457200">
              <a:buFontTx/>
              <a:buAutoNum type="arabicPeriod"/>
            </a:pPr>
            <a:r>
              <a:rPr lang="bg-BG" altLang="en-US" i="1" dirty="0"/>
              <a:t>Всички атрибути не принадлежащи на един ключ не зависят от неключов атрибут (няма транзитивна ФЗ</a:t>
            </a:r>
          </a:p>
        </p:txBody>
      </p:sp>
    </p:spTree>
    <p:extLst>
      <p:ext uri="{BB962C8B-B14F-4D97-AF65-F5344CB8AC3E}">
        <p14:creationId xmlns:p14="http://schemas.microsoft.com/office/powerpoint/2010/main" val="42262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 smtClean="0"/>
              <a:t>Недостатъци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altLang="en-US" dirty="0"/>
              <a:t>Недостатъци</a:t>
            </a:r>
          </a:p>
          <a:p>
            <a:pPr lvl="1"/>
            <a:r>
              <a:rPr lang="bg-BG" altLang="en-US" dirty="0"/>
              <a:t>Усложняване</a:t>
            </a:r>
          </a:p>
          <a:p>
            <a:pPr lvl="1"/>
            <a:r>
              <a:rPr lang="bg-BG" altLang="en-US" dirty="0"/>
              <a:t>Загуба на яснота и отдалечаване от реалния обект</a:t>
            </a:r>
          </a:p>
          <a:p>
            <a:pPr lvl="1"/>
            <a:r>
              <a:rPr lang="bg-BG" altLang="en-US" dirty="0"/>
              <a:t>намаляване на ефективността (трябва да се използват много съединения)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41</TotalTime>
  <Words>318</Words>
  <Application>Microsoft Office PowerPoint</Application>
  <PresentationFormat>Widescreen</PresentationFormat>
  <Paragraphs>124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</vt:lpstr>
      <vt:lpstr>Rockwell</vt:lpstr>
      <vt:lpstr>Rockwell Condensed</vt:lpstr>
      <vt:lpstr>Symbol</vt:lpstr>
      <vt:lpstr>Verdana</vt:lpstr>
      <vt:lpstr>Wingdings</vt:lpstr>
      <vt:lpstr>Wood Type</vt:lpstr>
      <vt:lpstr>Нормални Форми</vt:lpstr>
      <vt:lpstr>Едгар Код</vt:lpstr>
      <vt:lpstr>Нормализация на данните</vt:lpstr>
      <vt:lpstr>PowerPoint Presentation</vt:lpstr>
      <vt:lpstr>Ненормализирана релация</vt:lpstr>
      <vt:lpstr>Първа нормална форма</vt:lpstr>
      <vt:lpstr>Втора нормална форма</vt:lpstr>
      <vt:lpstr> Трета нормална форма</vt:lpstr>
      <vt:lpstr>Недостатъци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Временни таблици</dc:title>
  <dc:creator>George Kalinkov</dc:creator>
  <cp:lastModifiedBy>George Kalinkov</cp:lastModifiedBy>
  <cp:revision>5</cp:revision>
  <dcterms:created xsi:type="dcterms:W3CDTF">2018-05-27T14:29:05Z</dcterms:created>
  <dcterms:modified xsi:type="dcterms:W3CDTF">2018-05-27T15:10:06Z</dcterms:modified>
</cp:coreProperties>
</file>