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8261013" cy="12774613"/>
  <p:notesSz cx="6858000" cy="9144000"/>
  <p:defaultTextStyle>
    <a:defPPr>
      <a:defRPr lang="es-MX"/>
    </a:defPPr>
    <a:lvl1pPr marL="0" algn="l" defTabSz="1773387" rtl="0" eaLnBrk="1" latinLnBrk="0" hangingPunct="1">
      <a:defRPr sz="3500" kern="1200">
        <a:solidFill>
          <a:schemeClr val="tx1"/>
        </a:solidFill>
        <a:latin typeface="+mn-lt"/>
        <a:ea typeface="+mn-ea"/>
        <a:cs typeface="+mn-cs"/>
      </a:defRPr>
    </a:lvl1pPr>
    <a:lvl2pPr marL="886694" algn="l" defTabSz="1773387" rtl="0" eaLnBrk="1" latinLnBrk="0" hangingPunct="1">
      <a:defRPr sz="3500" kern="1200">
        <a:solidFill>
          <a:schemeClr val="tx1"/>
        </a:solidFill>
        <a:latin typeface="+mn-lt"/>
        <a:ea typeface="+mn-ea"/>
        <a:cs typeface="+mn-cs"/>
      </a:defRPr>
    </a:lvl2pPr>
    <a:lvl3pPr marL="1773387" algn="l" defTabSz="1773387" rtl="0" eaLnBrk="1" latinLnBrk="0" hangingPunct="1">
      <a:defRPr sz="3500" kern="1200">
        <a:solidFill>
          <a:schemeClr val="tx1"/>
        </a:solidFill>
        <a:latin typeface="+mn-lt"/>
        <a:ea typeface="+mn-ea"/>
        <a:cs typeface="+mn-cs"/>
      </a:defRPr>
    </a:lvl3pPr>
    <a:lvl4pPr marL="2660081" algn="l" defTabSz="1773387" rtl="0" eaLnBrk="1" latinLnBrk="0" hangingPunct="1">
      <a:defRPr sz="3500" kern="1200">
        <a:solidFill>
          <a:schemeClr val="tx1"/>
        </a:solidFill>
        <a:latin typeface="+mn-lt"/>
        <a:ea typeface="+mn-ea"/>
        <a:cs typeface="+mn-cs"/>
      </a:defRPr>
    </a:lvl4pPr>
    <a:lvl5pPr marL="3546775" algn="l" defTabSz="1773387" rtl="0" eaLnBrk="1" latinLnBrk="0" hangingPunct="1">
      <a:defRPr sz="3500" kern="1200">
        <a:solidFill>
          <a:schemeClr val="tx1"/>
        </a:solidFill>
        <a:latin typeface="+mn-lt"/>
        <a:ea typeface="+mn-ea"/>
        <a:cs typeface="+mn-cs"/>
      </a:defRPr>
    </a:lvl5pPr>
    <a:lvl6pPr marL="4433468" algn="l" defTabSz="1773387" rtl="0" eaLnBrk="1" latinLnBrk="0" hangingPunct="1">
      <a:defRPr sz="3500" kern="1200">
        <a:solidFill>
          <a:schemeClr val="tx1"/>
        </a:solidFill>
        <a:latin typeface="+mn-lt"/>
        <a:ea typeface="+mn-ea"/>
        <a:cs typeface="+mn-cs"/>
      </a:defRPr>
    </a:lvl6pPr>
    <a:lvl7pPr marL="5320162" algn="l" defTabSz="1773387" rtl="0" eaLnBrk="1" latinLnBrk="0" hangingPunct="1">
      <a:defRPr sz="3500" kern="1200">
        <a:solidFill>
          <a:schemeClr val="tx1"/>
        </a:solidFill>
        <a:latin typeface="+mn-lt"/>
        <a:ea typeface="+mn-ea"/>
        <a:cs typeface="+mn-cs"/>
      </a:defRPr>
    </a:lvl7pPr>
    <a:lvl8pPr marL="6206856" algn="l" defTabSz="1773387" rtl="0" eaLnBrk="1" latinLnBrk="0" hangingPunct="1">
      <a:defRPr sz="3500" kern="1200">
        <a:solidFill>
          <a:schemeClr val="tx1"/>
        </a:solidFill>
        <a:latin typeface="+mn-lt"/>
        <a:ea typeface="+mn-ea"/>
        <a:cs typeface="+mn-cs"/>
      </a:defRPr>
    </a:lvl8pPr>
    <a:lvl9pPr marL="7093549" algn="l" defTabSz="1773387" rtl="0" eaLnBrk="1" latinLnBrk="0" hangingPunct="1">
      <a:defRPr sz="3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110" y="102"/>
      </p:cViewPr>
      <p:guideLst>
        <p:guide orient="horz" pos="4024"/>
        <p:guide pos="57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369576" y="3968411"/>
            <a:ext cx="15521861" cy="2738262"/>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2739152" y="7238948"/>
            <a:ext cx="12782709" cy="3264623"/>
          </a:xfrm>
        </p:spPr>
        <p:txBody>
          <a:bodyPr/>
          <a:lstStyle>
            <a:lvl1pPr marL="0" indent="0" algn="ctr">
              <a:buNone/>
              <a:defRPr>
                <a:solidFill>
                  <a:schemeClr val="tx1">
                    <a:tint val="75000"/>
                  </a:schemeClr>
                </a:solidFill>
              </a:defRPr>
            </a:lvl1pPr>
            <a:lvl2pPr marL="886694" indent="0" algn="ctr">
              <a:buNone/>
              <a:defRPr>
                <a:solidFill>
                  <a:schemeClr val="tx1">
                    <a:tint val="75000"/>
                  </a:schemeClr>
                </a:solidFill>
              </a:defRPr>
            </a:lvl2pPr>
            <a:lvl3pPr marL="1773387" indent="0" algn="ctr">
              <a:buNone/>
              <a:defRPr>
                <a:solidFill>
                  <a:schemeClr val="tx1">
                    <a:tint val="75000"/>
                  </a:schemeClr>
                </a:solidFill>
              </a:defRPr>
            </a:lvl3pPr>
            <a:lvl4pPr marL="2660081" indent="0" algn="ctr">
              <a:buNone/>
              <a:defRPr>
                <a:solidFill>
                  <a:schemeClr val="tx1">
                    <a:tint val="75000"/>
                  </a:schemeClr>
                </a:solidFill>
              </a:defRPr>
            </a:lvl4pPr>
            <a:lvl5pPr marL="3546775" indent="0" algn="ctr">
              <a:buNone/>
              <a:defRPr>
                <a:solidFill>
                  <a:schemeClr val="tx1">
                    <a:tint val="75000"/>
                  </a:schemeClr>
                </a:solidFill>
              </a:defRPr>
            </a:lvl5pPr>
            <a:lvl6pPr marL="4433468" indent="0" algn="ctr">
              <a:buNone/>
              <a:defRPr>
                <a:solidFill>
                  <a:schemeClr val="tx1">
                    <a:tint val="75000"/>
                  </a:schemeClr>
                </a:solidFill>
              </a:defRPr>
            </a:lvl6pPr>
            <a:lvl7pPr marL="5320162" indent="0" algn="ctr">
              <a:buNone/>
              <a:defRPr>
                <a:solidFill>
                  <a:schemeClr val="tx1">
                    <a:tint val="75000"/>
                  </a:schemeClr>
                </a:solidFill>
              </a:defRPr>
            </a:lvl7pPr>
            <a:lvl8pPr marL="6206856" indent="0" algn="ctr">
              <a:buNone/>
              <a:defRPr>
                <a:solidFill>
                  <a:schemeClr val="tx1">
                    <a:tint val="75000"/>
                  </a:schemeClr>
                </a:solidFill>
              </a:defRPr>
            </a:lvl8pPr>
            <a:lvl9pPr marL="7093549"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283432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400898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6440425" y="952183"/>
            <a:ext cx="8204775" cy="2030335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1822933" y="952183"/>
            <a:ext cx="24313143" cy="2030335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4857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36583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442494" y="8208873"/>
            <a:ext cx="15521861" cy="2537180"/>
          </a:xfrm>
        </p:spPr>
        <p:txBody>
          <a:bodyPr anchor="t"/>
          <a:lstStyle>
            <a:lvl1pPr algn="l">
              <a:defRPr sz="78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1442494" y="5414427"/>
            <a:ext cx="15521861" cy="2794446"/>
          </a:xfrm>
        </p:spPr>
        <p:txBody>
          <a:bodyPr anchor="b"/>
          <a:lstStyle>
            <a:lvl1pPr marL="0" indent="0">
              <a:buNone/>
              <a:defRPr sz="3900">
                <a:solidFill>
                  <a:schemeClr val="tx1">
                    <a:tint val="75000"/>
                  </a:schemeClr>
                </a:solidFill>
              </a:defRPr>
            </a:lvl1pPr>
            <a:lvl2pPr marL="886694" indent="0">
              <a:buNone/>
              <a:defRPr sz="3500">
                <a:solidFill>
                  <a:schemeClr val="tx1">
                    <a:tint val="75000"/>
                  </a:schemeClr>
                </a:solidFill>
              </a:defRPr>
            </a:lvl2pPr>
            <a:lvl3pPr marL="1773387" indent="0">
              <a:buNone/>
              <a:defRPr sz="3100">
                <a:solidFill>
                  <a:schemeClr val="tx1">
                    <a:tint val="75000"/>
                  </a:schemeClr>
                </a:solidFill>
              </a:defRPr>
            </a:lvl3pPr>
            <a:lvl4pPr marL="2660081" indent="0">
              <a:buNone/>
              <a:defRPr sz="2700">
                <a:solidFill>
                  <a:schemeClr val="tx1">
                    <a:tint val="75000"/>
                  </a:schemeClr>
                </a:solidFill>
              </a:defRPr>
            </a:lvl4pPr>
            <a:lvl5pPr marL="3546775" indent="0">
              <a:buNone/>
              <a:defRPr sz="2700">
                <a:solidFill>
                  <a:schemeClr val="tx1">
                    <a:tint val="75000"/>
                  </a:schemeClr>
                </a:solidFill>
              </a:defRPr>
            </a:lvl5pPr>
            <a:lvl6pPr marL="4433468" indent="0">
              <a:buNone/>
              <a:defRPr sz="2700">
                <a:solidFill>
                  <a:schemeClr val="tx1">
                    <a:tint val="75000"/>
                  </a:schemeClr>
                </a:solidFill>
              </a:defRPr>
            </a:lvl6pPr>
            <a:lvl7pPr marL="5320162" indent="0">
              <a:buNone/>
              <a:defRPr sz="2700">
                <a:solidFill>
                  <a:schemeClr val="tx1">
                    <a:tint val="75000"/>
                  </a:schemeClr>
                </a:solidFill>
              </a:defRPr>
            </a:lvl7pPr>
            <a:lvl8pPr marL="6206856" indent="0">
              <a:buNone/>
              <a:defRPr sz="2700">
                <a:solidFill>
                  <a:schemeClr val="tx1">
                    <a:tint val="75000"/>
                  </a:schemeClr>
                </a:solidFill>
              </a:defRPr>
            </a:lvl8pPr>
            <a:lvl9pPr marL="7093549" indent="0">
              <a:buNone/>
              <a:defRPr sz="27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302242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822932" y="5553409"/>
            <a:ext cx="16257374" cy="15702128"/>
          </a:xfrm>
        </p:spPr>
        <p:txBody>
          <a:bodyPr/>
          <a:lstStyle>
            <a:lvl1pPr>
              <a:defRPr sz="54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18384657" y="5553409"/>
            <a:ext cx="16260543" cy="15702128"/>
          </a:xfrm>
        </p:spPr>
        <p:txBody>
          <a:bodyPr/>
          <a:lstStyle>
            <a:lvl1pPr>
              <a:defRPr sz="54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86640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3051" y="511577"/>
            <a:ext cx="16434912" cy="2129102"/>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13051" y="2859503"/>
            <a:ext cx="8068452" cy="1191705"/>
          </a:xfrm>
        </p:spPr>
        <p:txBody>
          <a:bodyPr anchor="b"/>
          <a:lstStyle>
            <a:lvl1pPr marL="0" indent="0">
              <a:buNone/>
              <a:defRPr sz="4700" b="1"/>
            </a:lvl1pPr>
            <a:lvl2pPr marL="886694" indent="0">
              <a:buNone/>
              <a:defRPr sz="3900" b="1"/>
            </a:lvl2pPr>
            <a:lvl3pPr marL="1773387" indent="0">
              <a:buNone/>
              <a:defRPr sz="3500" b="1"/>
            </a:lvl3pPr>
            <a:lvl4pPr marL="2660081" indent="0">
              <a:buNone/>
              <a:defRPr sz="3100" b="1"/>
            </a:lvl4pPr>
            <a:lvl5pPr marL="3546775" indent="0">
              <a:buNone/>
              <a:defRPr sz="3100" b="1"/>
            </a:lvl5pPr>
            <a:lvl6pPr marL="4433468" indent="0">
              <a:buNone/>
              <a:defRPr sz="3100" b="1"/>
            </a:lvl6pPr>
            <a:lvl7pPr marL="5320162" indent="0">
              <a:buNone/>
              <a:defRPr sz="3100" b="1"/>
            </a:lvl7pPr>
            <a:lvl8pPr marL="6206856" indent="0">
              <a:buNone/>
              <a:defRPr sz="3100" b="1"/>
            </a:lvl8pPr>
            <a:lvl9pPr marL="7093549" indent="0">
              <a:buNone/>
              <a:defRPr sz="31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913051" y="4051208"/>
            <a:ext cx="8068452" cy="7360189"/>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9276342" y="2859503"/>
            <a:ext cx="8071621" cy="1191705"/>
          </a:xfrm>
        </p:spPr>
        <p:txBody>
          <a:bodyPr anchor="b"/>
          <a:lstStyle>
            <a:lvl1pPr marL="0" indent="0">
              <a:buNone/>
              <a:defRPr sz="4700" b="1"/>
            </a:lvl1pPr>
            <a:lvl2pPr marL="886694" indent="0">
              <a:buNone/>
              <a:defRPr sz="3900" b="1"/>
            </a:lvl2pPr>
            <a:lvl3pPr marL="1773387" indent="0">
              <a:buNone/>
              <a:defRPr sz="3500" b="1"/>
            </a:lvl3pPr>
            <a:lvl4pPr marL="2660081" indent="0">
              <a:buNone/>
              <a:defRPr sz="3100" b="1"/>
            </a:lvl4pPr>
            <a:lvl5pPr marL="3546775" indent="0">
              <a:buNone/>
              <a:defRPr sz="3100" b="1"/>
            </a:lvl5pPr>
            <a:lvl6pPr marL="4433468" indent="0">
              <a:buNone/>
              <a:defRPr sz="3100" b="1"/>
            </a:lvl6pPr>
            <a:lvl7pPr marL="5320162" indent="0">
              <a:buNone/>
              <a:defRPr sz="3100" b="1"/>
            </a:lvl7pPr>
            <a:lvl8pPr marL="6206856" indent="0">
              <a:buNone/>
              <a:defRPr sz="3100" b="1"/>
            </a:lvl8pPr>
            <a:lvl9pPr marL="7093549" indent="0">
              <a:buNone/>
              <a:defRPr sz="31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9276342" y="4051208"/>
            <a:ext cx="8071621" cy="7360189"/>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419574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27798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45340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3052" y="508619"/>
            <a:ext cx="6007747" cy="2164587"/>
          </a:xfrm>
        </p:spPr>
        <p:txBody>
          <a:bodyPr anchor="b"/>
          <a:lstStyle>
            <a:lvl1pPr algn="l">
              <a:defRPr sz="39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7139549" y="508620"/>
            <a:ext cx="10208414" cy="10902778"/>
          </a:xfrm>
        </p:spPr>
        <p:txBody>
          <a:bodyPr/>
          <a:lstStyle>
            <a:lvl1pPr>
              <a:defRPr sz="6200"/>
            </a:lvl1pPr>
            <a:lvl2pPr>
              <a:defRPr sz="5400"/>
            </a:lvl2pPr>
            <a:lvl3pPr>
              <a:defRPr sz="4700"/>
            </a:lvl3pPr>
            <a:lvl4pPr>
              <a:defRPr sz="3900"/>
            </a:lvl4pPr>
            <a:lvl5pPr>
              <a:defRPr sz="3900"/>
            </a:lvl5pPr>
            <a:lvl6pPr>
              <a:defRPr sz="3900"/>
            </a:lvl6pPr>
            <a:lvl7pPr>
              <a:defRPr sz="3900"/>
            </a:lvl7pPr>
            <a:lvl8pPr>
              <a:defRPr sz="3900"/>
            </a:lvl8pPr>
            <a:lvl9pPr>
              <a:defRPr sz="3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913052" y="2673207"/>
            <a:ext cx="6007747" cy="8738191"/>
          </a:xfrm>
        </p:spPr>
        <p:txBody>
          <a:bodyPr/>
          <a:lstStyle>
            <a:lvl1pPr marL="0" indent="0">
              <a:buNone/>
              <a:defRPr sz="2700"/>
            </a:lvl1pPr>
            <a:lvl2pPr marL="886694" indent="0">
              <a:buNone/>
              <a:defRPr sz="2300"/>
            </a:lvl2pPr>
            <a:lvl3pPr marL="1773387" indent="0">
              <a:buNone/>
              <a:defRPr sz="1900"/>
            </a:lvl3pPr>
            <a:lvl4pPr marL="2660081" indent="0">
              <a:buNone/>
              <a:defRPr sz="1700"/>
            </a:lvl4pPr>
            <a:lvl5pPr marL="3546775" indent="0">
              <a:buNone/>
              <a:defRPr sz="1700"/>
            </a:lvl5pPr>
            <a:lvl6pPr marL="4433468" indent="0">
              <a:buNone/>
              <a:defRPr sz="1700"/>
            </a:lvl6pPr>
            <a:lvl7pPr marL="5320162" indent="0">
              <a:buNone/>
              <a:defRPr sz="1700"/>
            </a:lvl7pPr>
            <a:lvl8pPr marL="6206856" indent="0">
              <a:buNone/>
              <a:defRPr sz="1700"/>
            </a:lvl8pPr>
            <a:lvl9pPr marL="7093549" indent="0">
              <a:buNone/>
              <a:defRPr sz="17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247921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79286" y="8942229"/>
            <a:ext cx="10956608" cy="1055681"/>
          </a:xfrm>
        </p:spPr>
        <p:txBody>
          <a:bodyPr anchor="b"/>
          <a:lstStyle>
            <a:lvl1pPr algn="l">
              <a:defRPr sz="39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3579286" y="1141435"/>
            <a:ext cx="10956608" cy="7664768"/>
          </a:xfrm>
        </p:spPr>
        <p:txBody>
          <a:bodyPr/>
          <a:lstStyle>
            <a:lvl1pPr marL="0" indent="0">
              <a:buNone/>
              <a:defRPr sz="6200"/>
            </a:lvl1pPr>
            <a:lvl2pPr marL="886694" indent="0">
              <a:buNone/>
              <a:defRPr sz="5400"/>
            </a:lvl2pPr>
            <a:lvl3pPr marL="1773387" indent="0">
              <a:buNone/>
              <a:defRPr sz="4700"/>
            </a:lvl3pPr>
            <a:lvl4pPr marL="2660081" indent="0">
              <a:buNone/>
              <a:defRPr sz="3900"/>
            </a:lvl4pPr>
            <a:lvl5pPr marL="3546775" indent="0">
              <a:buNone/>
              <a:defRPr sz="3900"/>
            </a:lvl5pPr>
            <a:lvl6pPr marL="4433468" indent="0">
              <a:buNone/>
              <a:defRPr sz="3900"/>
            </a:lvl6pPr>
            <a:lvl7pPr marL="5320162" indent="0">
              <a:buNone/>
              <a:defRPr sz="3900"/>
            </a:lvl7pPr>
            <a:lvl8pPr marL="6206856" indent="0">
              <a:buNone/>
              <a:defRPr sz="3900"/>
            </a:lvl8pPr>
            <a:lvl9pPr marL="7093549" indent="0">
              <a:buNone/>
              <a:defRPr sz="3900"/>
            </a:lvl9pPr>
          </a:lstStyle>
          <a:p>
            <a:endParaRPr lang="es-MX"/>
          </a:p>
        </p:txBody>
      </p:sp>
      <p:sp>
        <p:nvSpPr>
          <p:cNvPr id="4" name="3 Marcador de texto"/>
          <p:cNvSpPr>
            <a:spLocks noGrp="1"/>
          </p:cNvSpPr>
          <p:nvPr>
            <p:ph type="body" sz="half" idx="2"/>
          </p:nvPr>
        </p:nvSpPr>
        <p:spPr>
          <a:xfrm>
            <a:off x="3579286" y="9997910"/>
            <a:ext cx="10956608" cy="1499242"/>
          </a:xfrm>
        </p:spPr>
        <p:txBody>
          <a:bodyPr/>
          <a:lstStyle>
            <a:lvl1pPr marL="0" indent="0">
              <a:buNone/>
              <a:defRPr sz="2700"/>
            </a:lvl1pPr>
            <a:lvl2pPr marL="886694" indent="0">
              <a:buNone/>
              <a:defRPr sz="2300"/>
            </a:lvl2pPr>
            <a:lvl3pPr marL="1773387" indent="0">
              <a:buNone/>
              <a:defRPr sz="1900"/>
            </a:lvl3pPr>
            <a:lvl4pPr marL="2660081" indent="0">
              <a:buNone/>
              <a:defRPr sz="1700"/>
            </a:lvl4pPr>
            <a:lvl5pPr marL="3546775" indent="0">
              <a:buNone/>
              <a:defRPr sz="1700"/>
            </a:lvl5pPr>
            <a:lvl6pPr marL="4433468" indent="0">
              <a:buNone/>
              <a:defRPr sz="1700"/>
            </a:lvl6pPr>
            <a:lvl7pPr marL="5320162" indent="0">
              <a:buNone/>
              <a:defRPr sz="1700"/>
            </a:lvl7pPr>
            <a:lvl8pPr marL="6206856" indent="0">
              <a:buNone/>
              <a:defRPr sz="1700"/>
            </a:lvl8pPr>
            <a:lvl9pPr marL="7093549" indent="0">
              <a:buNone/>
              <a:defRPr sz="17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B2A8468-9B33-447C-867A-546A531F6631}" type="datetimeFigureOut">
              <a:rPr lang="es-MX" smtClean="0"/>
              <a:t>27/05/2020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893290D-C9E6-41A5-BC46-164D18F216C0}" type="slidenum">
              <a:rPr lang="es-MX" smtClean="0"/>
              <a:t>‹Nº›</a:t>
            </a:fld>
            <a:endParaRPr lang="es-MX"/>
          </a:p>
        </p:txBody>
      </p:sp>
    </p:spTree>
    <p:extLst>
      <p:ext uri="{BB962C8B-B14F-4D97-AF65-F5344CB8AC3E}">
        <p14:creationId xmlns:p14="http://schemas.microsoft.com/office/powerpoint/2010/main" val="40212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913051" y="511577"/>
            <a:ext cx="16434912" cy="2129102"/>
          </a:xfrm>
          <a:prstGeom prst="rect">
            <a:avLst/>
          </a:prstGeom>
        </p:spPr>
        <p:txBody>
          <a:bodyPr vert="horz" lIns="177339" tIns="88669" rIns="177339" bIns="88669"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913051" y="2980744"/>
            <a:ext cx="16434912" cy="8430654"/>
          </a:xfrm>
          <a:prstGeom prst="rect">
            <a:avLst/>
          </a:prstGeom>
        </p:spPr>
        <p:txBody>
          <a:bodyPr vert="horz" lIns="177339" tIns="88669" rIns="177339" bIns="8866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913051" y="11840175"/>
            <a:ext cx="4260903" cy="680130"/>
          </a:xfrm>
          <a:prstGeom prst="rect">
            <a:avLst/>
          </a:prstGeom>
        </p:spPr>
        <p:txBody>
          <a:bodyPr vert="horz" lIns="177339" tIns="88669" rIns="177339" bIns="88669" rtlCol="0" anchor="ctr"/>
          <a:lstStyle>
            <a:lvl1pPr algn="l">
              <a:defRPr sz="2300">
                <a:solidFill>
                  <a:schemeClr val="tx1">
                    <a:tint val="75000"/>
                  </a:schemeClr>
                </a:solidFill>
              </a:defRPr>
            </a:lvl1pPr>
          </a:lstStyle>
          <a:p>
            <a:fld id="{0B2A8468-9B33-447C-867A-546A531F6631}" type="datetimeFigureOut">
              <a:rPr lang="es-MX" smtClean="0"/>
              <a:t>27/05/2020</a:t>
            </a:fld>
            <a:endParaRPr lang="es-MX"/>
          </a:p>
        </p:txBody>
      </p:sp>
      <p:sp>
        <p:nvSpPr>
          <p:cNvPr id="5" name="4 Marcador de pie de página"/>
          <p:cNvSpPr>
            <a:spLocks noGrp="1"/>
          </p:cNvSpPr>
          <p:nvPr>
            <p:ph type="ftr" sz="quarter" idx="3"/>
          </p:nvPr>
        </p:nvSpPr>
        <p:spPr>
          <a:xfrm>
            <a:off x="6239180" y="11840175"/>
            <a:ext cx="5782654" cy="680130"/>
          </a:xfrm>
          <a:prstGeom prst="rect">
            <a:avLst/>
          </a:prstGeom>
        </p:spPr>
        <p:txBody>
          <a:bodyPr vert="horz" lIns="177339" tIns="88669" rIns="177339" bIns="88669" rtlCol="0" anchor="ctr"/>
          <a:lstStyle>
            <a:lvl1pPr algn="ctr">
              <a:defRPr sz="23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13087059" y="11840175"/>
            <a:ext cx="4260903" cy="680130"/>
          </a:xfrm>
          <a:prstGeom prst="rect">
            <a:avLst/>
          </a:prstGeom>
        </p:spPr>
        <p:txBody>
          <a:bodyPr vert="horz" lIns="177339" tIns="88669" rIns="177339" bIns="88669" rtlCol="0" anchor="ctr"/>
          <a:lstStyle>
            <a:lvl1pPr algn="r">
              <a:defRPr sz="2300">
                <a:solidFill>
                  <a:schemeClr val="tx1">
                    <a:tint val="75000"/>
                  </a:schemeClr>
                </a:solidFill>
              </a:defRPr>
            </a:lvl1pPr>
          </a:lstStyle>
          <a:p>
            <a:fld id="{0893290D-C9E6-41A5-BC46-164D18F216C0}" type="slidenum">
              <a:rPr lang="es-MX" smtClean="0"/>
              <a:t>‹Nº›</a:t>
            </a:fld>
            <a:endParaRPr lang="es-MX"/>
          </a:p>
        </p:txBody>
      </p:sp>
    </p:spTree>
    <p:extLst>
      <p:ext uri="{BB962C8B-B14F-4D97-AF65-F5344CB8AC3E}">
        <p14:creationId xmlns:p14="http://schemas.microsoft.com/office/powerpoint/2010/main" val="76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73387" rtl="0" eaLnBrk="1" latinLnBrk="0" hangingPunct="1">
        <a:spcBef>
          <a:spcPct val="0"/>
        </a:spcBef>
        <a:buNone/>
        <a:defRPr sz="8500" kern="1200">
          <a:solidFill>
            <a:schemeClr val="tx1"/>
          </a:solidFill>
          <a:latin typeface="+mj-lt"/>
          <a:ea typeface="+mj-ea"/>
          <a:cs typeface="+mj-cs"/>
        </a:defRPr>
      </a:lvl1pPr>
    </p:titleStyle>
    <p:bodyStyle>
      <a:lvl1pPr marL="665020" indent="-665020" algn="l" defTabSz="1773387" rtl="0" eaLnBrk="1" latinLnBrk="0" hangingPunct="1">
        <a:spcBef>
          <a:spcPct val="20000"/>
        </a:spcBef>
        <a:buFont typeface="Arial" pitchFamily="34" charset="0"/>
        <a:buChar char="•"/>
        <a:defRPr sz="6200" kern="1200">
          <a:solidFill>
            <a:schemeClr val="tx1"/>
          </a:solidFill>
          <a:latin typeface="+mn-lt"/>
          <a:ea typeface="+mn-ea"/>
          <a:cs typeface="+mn-cs"/>
        </a:defRPr>
      </a:lvl1pPr>
      <a:lvl2pPr marL="1440877" indent="-554184" algn="l" defTabSz="1773387" rtl="0" eaLnBrk="1" latinLnBrk="0" hangingPunct="1">
        <a:spcBef>
          <a:spcPct val="20000"/>
        </a:spcBef>
        <a:buFont typeface="Arial" pitchFamily="34" charset="0"/>
        <a:buChar char="–"/>
        <a:defRPr sz="5400" kern="1200">
          <a:solidFill>
            <a:schemeClr val="tx1"/>
          </a:solidFill>
          <a:latin typeface="+mn-lt"/>
          <a:ea typeface="+mn-ea"/>
          <a:cs typeface="+mn-cs"/>
        </a:defRPr>
      </a:lvl2pPr>
      <a:lvl3pPr marL="2216734" indent="-443347" algn="l" defTabSz="1773387" rtl="0" eaLnBrk="1" latinLnBrk="0" hangingPunct="1">
        <a:spcBef>
          <a:spcPct val="20000"/>
        </a:spcBef>
        <a:buFont typeface="Arial" pitchFamily="34" charset="0"/>
        <a:buChar char="•"/>
        <a:defRPr sz="4700" kern="1200">
          <a:solidFill>
            <a:schemeClr val="tx1"/>
          </a:solidFill>
          <a:latin typeface="+mn-lt"/>
          <a:ea typeface="+mn-ea"/>
          <a:cs typeface="+mn-cs"/>
        </a:defRPr>
      </a:lvl3pPr>
      <a:lvl4pPr marL="3103428"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90122"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76815"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763509"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650203"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536896" indent="-443347" algn="l" defTabSz="177338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s-MX"/>
      </a:defPPr>
      <a:lvl1pPr marL="0" algn="l" defTabSz="1773387" rtl="0" eaLnBrk="1" latinLnBrk="0" hangingPunct="1">
        <a:defRPr sz="3500" kern="1200">
          <a:solidFill>
            <a:schemeClr val="tx1"/>
          </a:solidFill>
          <a:latin typeface="+mn-lt"/>
          <a:ea typeface="+mn-ea"/>
          <a:cs typeface="+mn-cs"/>
        </a:defRPr>
      </a:lvl1pPr>
      <a:lvl2pPr marL="886694" algn="l" defTabSz="1773387" rtl="0" eaLnBrk="1" latinLnBrk="0" hangingPunct="1">
        <a:defRPr sz="3500" kern="1200">
          <a:solidFill>
            <a:schemeClr val="tx1"/>
          </a:solidFill>
          <a:latin typeface="+mn-lt"/>
          <a:ea typeface="+mn-ea"/>
          <a:cs typeface="+mn-cs"/>
        </a:defRPr>
      </a:lvl2pPr>
      <a:lvl3pPr marL="1773387" algn="l" defTabSz="1773387" rtl="0" eaLnBrk="1" latinLnBrk="0" hangingPunct="1">
        <a:defRPr sz="3500" kern="1200">
          <a:solidFill>
            <a:schemeClr val="tx1"/>
          </a:solidFill>
          <a:latin typeface="+mn-lt"/>
          <a:ea typeface="+mn-ea"/>
          <a:cs typeface="+mn-cs"/>
        </a:defRPr>
      </a:lvl3pPr>
      <a:lvl4pPr marL="2660081" algn="l" defTabSz="1773387" rtl="0" eaLnBrk="1" latinLnBrk="0" hangingPunct="1">
        <a:defRPr sz="3500" kern="1200">
          <a:solidFill>
            <a:schemeClr val="tx1"/>
          </a:solidFill>
          <a:latin typeface="+mn-lt"/>
          <a:ea typeface="+mn-ea"/>
          <a:cs typeface="+mn-cs"/>
        </a:defRPr>
      </a:lvl4pPr>
      <a:lvl5pPr marL="3546775" algn="l" defTabSz="1773387" rtl="0" eaLnBrk="1" latinLnBrk="0" hangingPunct="1">
        <a:defRPr sz="3500" kern="1200">
          <a:solidFill>
            <a:schemeClr val="tx1"/>
          </a:solidFill>
          <a:latin typeface="+mn-lt"/>
          <a:ea typeface="+mn-ea"/>
          <a:cs typeface="+mn-cs"/>
        </a:defRPr>
      </a:lvl5pPr>
      <a:lvl6pPr marL="4433468" algn="l" defTabSz="1773387" rtl="0" eaLnBrk="1" latinLnBrk="0" hangingPunct="1">
        <a:defRPr sz="3500" kern="1200">
          <a:solidFill>
            <a:schemeClr val="tx1"/>
          </a:solidFill>
          <a:latin typeface="+mn-lt"/>
          <a:ea typeface="+mn-ea"/>
          <a:cs typeface="+mn-cs"/>
        </a:defRPr>
      </a:lvl6pPr>
      <a:lvl7pPr marL="5320162" algn="l" defTabSz="1773387" rtl="0" eaLnBrk="1" latinLnBrk="0" hangingPunct="1">
        <a:defRPr sz="3500" kern="1200">
          <a:solidFill>
            <a:schemeClr val="tx1"/>
          </a:solidFill>
          <a:latin typeface="+mn-lt"/>
          <a:ea typeface="+mn-ea"/>
          <a:cs typeface="+mn-cs"/>
        </a:defRPr>
      </a:lvl7pPr>
      <a:lvl8pPr marL="6206856" algn="l" defTabSz="1773387" rtl="0" eaLnBrk="1" latinLnBrk="0" hangingPunct="1">
        <a:defRPr sz="3500" kern="1200">
          <a:solidFill>
            <a:schemeClr val="tx1"/>
          </a:solidFill>
          <a:latin typeface="+mn-lt"/>
          <a:ea typeface="+mn-ea"/>
          <a:cs typeface="+mn-cs"/>
        </a:defRPr>
      </a:lvl8pPr>
      <a:lvl9pPr marL="7093549" algn="l" defTabSz="1773387"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71"/>
          <p:cNvSpPr/>
          <p:nvPr/>
        </p:nvSpPr>
        <p:spPr>
          <a:xfrm>
            <a:off x="1" y="2"/>
            <a:ext cx="18261013" cy="2426243"/>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48256" tIns="24129" rIns="48256" bIns="24129" rtlCol="0" anchor="ctr"/>
          <a:lstStyle>
            <a:defPPr>
              <a:defRPr kern="1200" smtId="4294967295"/>
            </a:defPPr>
          </a:lstStyle>
          <a:p>
            <a:pPr algn="ctr"/>
            <a:endParaRPr lang="es-MX" sz="2300" dirty="0"/>
          </a:p>
        </p:txBody>
      </p:sp>
      <p:sp>
        <p:nvSpPr>
          <p:cNvPr id="36" name="Title 11">
            <a:extLst>
              <a:ext uri="{FF2B5EF4-FFF2-40B4-BE49-F238E27FC236}">
                <a16:creationId xmlns="" xmlns:p14="http://schemas.microsoft.com/office/powerpoint/2010/main" xmlns:p15="http://schemas.microsoft.com/office/powerpoint/2012/main" xmlns:a16="http://schemas.microsoft.com/office/drawing/2014/main" id="{EE7A5C51-35F0-4B71-992D-43D344D16C04}"/>
              </a:ext>
            </a:extLst>
          </p:cNvPr>
          <p:cNvSpPr txBox="1"/>
          <p:nvPr/>
        </p:nvSpPr>
        <p:spPr>
          <a:xfrm>
            <a:off x="1521755" y="250268"/>
            <a:ext cx="15217512" cy="1066001"/>
          </a:xfrm>
          <a:prstGeom prst="rect">
            <a:avLst/>
          </a:prstGeom>
        </p:spPr>
        <p:txBody>
          <a:bodyPr lIns="48256" tIns="24129" rIns="48256" bIns="24129"/>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s-MX" sz="3300" b="1" dirty="0">
                <a:solidFill>
                  <a:schemeClr val="bg1"/>
                </a:solidFill>
                <a:latin typeface="Montserrat Extra Bold" panose="00000900000000000000" pitchFamily="50" charset="0"/>
              </a:rPr>
              <a:t>C</a:t>
            </a:r>
          </a:p>
        </p:txBody>
      </p:sp>
      <p:sp>
        <p:nvSpPr>
          <p:cNvPr id="37" name="Text Placeholder 16">
            <a:extLst>
              <a:ext uri="{FF2B5EF4-FFF2-40B4-BE49-F238E27FC236}">
                <a16:creationId xmlns="" xmlns:p14="http://schemas.microsoft.com/office/powerpoint/2010/main" xmlns:p15="http://schemas.microsoft.com/office/powerpoint/2012/main" xmlns:a16="http://schemas.microsoft.com/office/drawing/2014/main" id="{1F3AA395-C058-4F87-B3A3-A8A8BC543EF9}"/>
              </a:ext>
            </a:extLst>
          </p:cNvPr>
          <p:cNvSpPr txBox="1"/>
          <p:nvPr/>
        </p:nvSpPr>
        <p:spPr>
          <a:xfrm>
            <a:off x="465446" y="2004908"/>
            <a:ext cx="17372395" cy="371895"/>
          </a:xfrm>
          <a:prstGeom prst="rect">
            <a:avLst/>
          </a:prstGeom>
        </p:spPr>
        <p:txBody>
          <a:bodyPr wrap="square" lIns="48256" tIns="24129" rIns="48256" bIns="24129">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s-MX" sz="2100" dirty="0" err="1">
                <a:solidFill>
                  <a:schemeClr val="bg1"/>
                </a:solidFill>
                <a:latin typeface="Domine" panose="02040503040403060204" pitchFamily="18" charset="0"/>
              </a:rPr>
              <a:t>Echartea</a:t>
            </a:r>
            <a:r>
              <a:rPr lang="es-MX" sz="2100" dirty="0">
                <a:solidFill>
                  <a:schemeClr val="bg1"/>
                </a:solidFill>
                <a:latin typeface="Domine" panose="02040503040403060204" pitchFamily="18" charset="0"/>
              </a:rPr>
              <a:t> Alvarado G. A.	</a:t>
            </a:r>
            <a:r>
              <a:rPr lang="es-MX" sz="2100" dirty="0" smtClean="0">
                <a:solidFill>
                  <a:schemeClr val="bg1"/>
                </a:solidFill>
                <a:latin typeface="Domine" panose="02040503040403060204" pitchFamily="18" charset="0"/>
              </a:rPr>
              <a:t>López </a:t>
            </a:r>
            <a:r>
              <a:rPr lang="es-MX" sz="2100" dirty="0">
                <a:solidFill>
                  <a:schemeClr val="bg1"/>
                </a:solidFill>
                <a:latin typeface="Domine" panose="02040503040403060204" pitchFamily="18" charset="0"/>
              </a:rPr>
              <a:t>Fernández A</a:t>
            </a:r>
            <a:r>
              <a:rPr lang="es-MX" sz="2100" dirty="0" smtClean="0">
                <a:solidFill>
                  <a:schemeClr val="bg1"/>
                </a:solidFill>
                <a:latin typeface="Domine" panose="02040503040403060204" pitchFamily="18" charset="0"/>
              </a:rPr>
              <a:t>.	Cruz </a:t>
            </a:r>
            <a:r>
              <a:rPr lang="es-MX" sz="2100" dirty="0" err="1">
                <a:solidFill>
                  <a:schemeClr val="bg1"/>
                </a:solidFill>
                <a:latin typeface="Domine" panose="02040503040403060204" pitchFamily="18" charset="0"/>
              </a:rPr>
              <a:t>Eufracio</a:t>
            </a:r>
            <a:r>
              <a:rPr lang="es-MX" sz="2100" dirty="0">
                <a:solidFill>
                  <a:schemeClr val="bg1"/>
                </a:solidFill>
                <a:latin typeface="Domine" panose="02040503040403060204" pitchFamily="18" charset="0"/>
              </a:rPr>
              <a:t> B. N.</a:t>
            </a:r>
          </a:p>
        </p:txBody>
      </p:sp>
      <p:sp>
        <p:nvSpPr>
          <p:cNvPr id="38" name="Rectangle: Rounded Corners 41"/>
          <p:cNvSpPr/>
          <p:nvPr/>
        </p:nvSpPr>
        <p:spPr>
          <a:xfrm>
            <a:off x="13791243" y="7035378"/>
            <a:ext cx="4195010" cy="5428757"/>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a:p>
        </p:txBody>
      </p:sp>
      <p:sp>
        <p:nvSpPr>
          <p:cNvPr id="39" name="TextBox 60">
            <a:extLst>
              <a:ext uri="{FF2B5EF4-FFF2-40B4-BE49-F238E27FC236}">
                <a16:creationId xmlns="" xmlns:p14="http://schemas.microsoft.com/office/powerpoint/2010/main" xmlns:p15="http://schemas.microsoft.com/office/powerpoint/2012/main" xmlns:a16="http://schemas.microsoft.com/office/drawing/2014/main" id="{89EBE15B-4246-47D5-A572-FC8BC1A36A14}"/>
              </a:ext>
            </a:extLst>
          </p:cNvPr>
          <p:cNvSpPr txBox="1"/>
          <p:nvPr/>
        </p:nvSpPr>
        <p:spPr>
          <a:xfrm>
            <a:off x="13957433" y="7672285"/>
            <a:ext cx="3813644" cy="4576524"/>
          </a:xfrm>
          <a:prstGeom prst="rect">
            <a:avLst/>
          </a:prstGeom>
          <a:noFill/>
        </p:spPr>
        <p:txBody>
          <a:bodyPr wrap="square" lIns="51703" tIns="25852" rIns="51703" bIns="25852" rtlCol="0">
            <a:spAutoFit/>
          </a:bodyPr>
          <a:lstStyle>
            <a:defPPr>
              <a:defRPr kern="1200" smtId="4294967295"/>
            </a:defPPr>
          </a:lstStyle>
          <a:p>
            <a:pPr marL="171450" indent="-171450" algn="just">
              <a:buFont typeface="Arial" pitchFamily="34" charset="0"/>
              <a:buChar char="•"/>
            </a:pPr>
            <a:r>
              <a:rPr lang="es-MX" sz="1400" b="1"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¿La medida de los componentes de la flor influyen en la especie de la misma?</a:t>
            </a:r>
            <a: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r>
            <a:b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br>
            <a: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Si, las medidas si influyen directamente en la especie de esta basado en nuestras graficas y con el análisis de los datos si notamos un cambio entre las diversas especies, por lo cual si es un dato notorio que se tiene que tomar en cuenta al hacer un estudio o clasificación de la flores</a:t>
            </a:r>
          </a:p>
          <a:p>
            <a:pPr marL="171450" indent="-171450" algn="just">
              <a:buFont typeface="Arial" pitchFamily="34" charset="0"/>
              <a:buChar char="•"/>
            </a:pPr>
            <a:r>
              <a:rPr lang="es-MX" sz="1400" b="1"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¿Es eficiente clasificar flores por sus medidas?</a:t>
            </a:r>
            <a: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r>
            <a:b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br>
            <a:r>
              <a:rPr lang="es-MX" sz="14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No, esto debido a que solo 2 datos que fueron las medidas del pétalo los que mas variaban en este ejemplo nos fue de ayuda debido a que trabajamos con un espectro muy pequeño es decir las 3 especies que analizamos, sin embargo al trabajar con un clasificador de un numero mas grande de especies no podemos depender de 2 datos clave se necesitan mas para que esto sea mas preciso</a:t>
            </a:r>
            <a:endParaRPr lang="es-MX" sz="1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0" name="TextBox 82">
            <a:extLst>
              <a:ext uri="{FF2B5EF4-FFF2-40B4-BE49-F238E27FC236}">
                <a16:creationId xmlns="" xmlns:p14="http://schemas.microsoft.com/office/powerpoint/2010/main" xmlns:p15="http://schemas.microsoft.com/office/powerpoint/2012/main" xmlns:a16="http://schemas.microsoft.com/office/drawing/2014/main" id="{66B428E8-E946-4C04-BA2E-DBE7C90A92EC}"/>
              </a:ext>
            </a:extLst>
          </p:cNvPr>
          <p:cNvSpPr txBox="1"/>
          <p:nvPr/>
        </p:nvSpPr>
        <p:spPr>
          <a:xfrm>
            <a:off x="13981925" y="7194847"/>
            <a:ext cx="3813644" cy="483096"/>
          </a:xfrm>
          <a:prstGeom prst="rect">
            <a:avLst/>
          </a:prstGeom>
          <a:noFill/>
        </p:spPr>
        <p:txBody>
          <a:bodyPr wrap="square" lIns="51703" tIns="25852" rIns="51703" bIns="25852" rtlCol="0">
            <a:spAutoFit/>
          </a:bodyPr>
          <a:lstStyle>
            <a:defPPr>
              <a:defRPr kern="1200" smtId="4294967295"/>
            </a:defPPr>
          </a:lstStyle>
          <a:p>
            <a:r>
              <a:rPr lang="es-MX" sz="2800" b="1" dirty="0" smtClean="0">
                <a:solidFill>
                  <a:schemeClr val="tx1">
                    <a:lumMod val="75000"/>
                    <a:lumOff val="25000"/>
                  </a:schemeClr>
                </a:solidFill>
                <a:latin typeface="Montserrat Extra Bold" panose="00000900000000000000" pitchFamily="50" charset="0"/>
              </a:rPr>
              <a:t>Conclusión</a:t>
            </a:r>
            <a:endParaRPr lang="es-MX" sz="2800" b="1" dirty="0">
              <a:solidFill>
                <a:schemeClr val="tx1">
                  <a:lumMod val="75000"/>
                  <a:lumOff val="25000"/>
                </a:schemeClr>
              </a:solidFill>
              <a:latin typeface="Montserrat Extra Bold" panose="00000900000000000000" pitchFamily="50" charset="0"/>
            </a:endParaRPr>
          </a:p>
        </p:txBody>
      </p:sp>
      <p:sp>
        <p:nvSpPr>
          <p:cNvPr id="41" name="Rectangle: Rounded Corners 44"/>
          <p:cNvSpPr/>
          <p:nvPr/>
        </p:nvSpPr>
        <p:spPr>
          <a:xfrm>
            <a:off x="13791242" y="2770169"/>
            <a:ext cx="4195010" cy="4049186"/>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a:p>
        </p:txBody>
      </p:sp>
      <p:sp>
        <p:nvSpPr>
          <p:cNvPr id="42" name="Rectangle: Rounded Corners 38"/>
          <p:cNvSpPr/>
          <p:nvPr/>
        </p:nvSpPr>
        <p:spPr>
          <a:xfrm>
            <a:off x="274761" y="2728189"/>
            <a:ext cx="4195010" cy="5857122"/>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a:p>
        </p:txBody>
      </p:sp>
      <p:sp>
        <p:nvSpPr>
          <p:cNvPr id="43" name="TextBox 45"/>
          <p:cNvSpPr txBox="1"/>
          <p:nvPr/>
        </p:nvSpPr>
        <p:spPr>
          <a:xfrm>
            <a:off x="492326" y="3489032"/>
            <a:ext cx="3813644" cy="5130522"/>
          </a:xfrm>
          <a:prstGeom prst="rect">
            <a:avLst/>
          </a:prstGeom>
          <a:noFill/>
        </p:spPr>
        <p:txBody>
          <a:bodyPr wrap="square" lIns="51703" tIns="25852" rIns="51703" bIns="25852" rtlCol="0">
            <a:spAutoFit/>
          </a:bodyPr>
          <a:lstStyle>
            <a:defPPr>
              <a:defRPr kern="1200" smtId="4294967295"/>
            </a:defPPr>
          </a:lstStyle>
          <a:p>
            <a:pPr algn="just"/>
            <a:r>
              <a:rPr lang="es-MX" sz="1500" dirty="0">
                <a:solidFill>
                  <a:sysClr val="windowText" lastClr="000000"/>
                </a:solidFill>
                <a:latin typeface="Domine" charset="0"/>
                <a:cs typeface="Arial" panose="020B0604020202020204" pitchFamily="34" charset="0"/>
              </a:rPr>
              <a:t>El conjunto de datos de flores Iris que tiene datos variados introducido por el estadístico y biólogo británico Ronald Fisher en su artículo de 1936.El uso de mediciones múltiples en problemas taxonómicos que es la ciencia que estudia los principios, métodos y fines de la clasificación. A veces se le llama el conjunto de datos Iris de Anderson porque Edgar Anderson recopiló los datos para cuantificar la variación morfológica de las flores Iris. El conjunto de datos consta de 50 muestras de cada una de las tres especies de Iris (Iris Setosa, Iris virginica e Iris versicolor). Se midieron cuatro características de cada muestra: la longitud y el de los sépalos y pétalos, en </a:t>
            </a:r>
            <a:r>
              <a:rPr lang="es-MX" sz="1500" dirty="0" smtClean="0">
                <a:solidFill>
                  <a:sysClr val="windowText" lastClr="000000"/>
                </a:solidFill>
                <a:latin typeface="Domine" charset="0"/>
                <a:cs typeface="Arial" panose="020B0604020202020204" pitchFamily="34" charset="0"/>
              </a:rPr>
              <a:t>centímetros</a:t>
            </a:r>
            <a:r>
              <a:rPr lang="es-MX" sz="1500" dirty="0">
                <a:solidFill>
                  <a:sysClr val="windowText" lastClr="000000"/>
                </a:solidFill>
                <a:latin typeface="Domine" charset="0"/>
                <a:cs typeface="Arial" panose="020B0604020202020204" pitchFamily="34" charset="0"/>
              </a:rPr>
              <a:t>. Este conjunto de datos se convirtió en un caso de prueba típico para muchas técnicas de clasificación estadística en el aprendizaje automático, como las máquinas de vectores de soporte.</a:t>
            </a:r>
          </a:p>
        </p:txBody>
      </p:sp>
      <p:sp>
        <p:nvSpPr>
          <p:cNvPr id="44" name="TextBox 46"/>
          <p:cNvSpPr txBox="1"/>
          <p:nvPr/>
        </p:nvSpPr>
        <p:spPr>
          <a:xfrm>
            <a:off x="465446" y="2903691"/>
            <a:ext cx="3813644" cy="501557"/>
          </a:xfrm>
          <a:prstGeom prst="rect">
            <a:avLst/>
          </a:prstGeom>
          <a:noFill/>
        </p:spPr>
        <p:txBody>
          <a:bodyPr wrap="square" lIns="51703" tIns="25852" rIns="51703" bIns="25852" rtlCol="0">
            <a:spAutoFit/>
          </a:bodyPr>
          <a:lstStyle>
            <a:defPPr>
              <a:defRPr kern="1200" smtId="4294967295"/>
            </a:defPPr>
          </a:lstStyle>
          <a:p>
            <a:r>
              <a:rPr lang="es-MX" sz="2800" b="1" dirty="0" smtClean="0">
                <a:solidFill>
                  <a:schemeClr val="tx1">
                    <a:lumMod val="75000"/>
                    <a:lumOff val="25000"/>
                  </a:schemeClr>
                </a:solidFill>
                <a:latin typeface="Montserrat Extra Bold" charset="0"/>
              </a:rPr>
              <a:t>Introducción</a:t>
            </a:r>
            <a:endParaRPr lang="es-MX" sz="2800" b="1" dirty="0">
              <a:solidFill>
                <a:schemeClr val="tx1">
                  <a:lumMod val="75000"/>
                  <a:lumOff val="25000"/>
                </a:schemeClr>
              </a:solidFill>
              <a:latin typeface="Montserrat Extra Bold" charset="0"/>
            </a:endParaRPr>
          </a:p>
        </p:txBody>
      </p:sp>
      <p:sp>
        <p:nvSpPr>
          <p:cNvPr id="45" name="Rectangle: Rounded Corners 42"/>
          <p:cNvSpPr/>
          <p:nvPr/>
        </p:nvSpPr>
        <p:spPr>
          <a:xfrm>
            <a:off x="274761" y="8763570"/>
            <a:ext cx="4195010" cy="2065185"/>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dirty="0"/>
          </a:p>
        </p:txBody>
      </p:sp>
      <p:sp>
        <p:nvSpPr>
          <p:cNvPr id="46" name="TextBox 85">
            <a:extLst>
              <a:ext uri="{FF2B5EF4-FFF2-40B4-BE49-F238E27FC236}">
                <a16:creationId xmlns="" xmlns:p14="http://schemas.microsoft.com/office/powerpoint/2010/main" xmlns:p15="http://schemas.microsoft.com/office/powerpoint/2012/main" xmlns:a16="http://schemas.microsoft.com/office/drawing/2014/main" id="{9B320F11-3F85-4920-92E0-15D89C7AF4D2}"/>
              </a:ext>
            </a:extLst>
          </p:cNvPr>
          <p:cNvSpPr txBox="1"/>
          <p:nvPr/>
        </p:nvSpPr>
        <p:spPr>
          <a:xfrm>
            <a:off x="465446" y="9493837"/>
            <a:ext cx="3813644" cy="1206371"/>
          </a:xfrm>
          <a:prstGeom prst="rect">
            <a:avLst/>
          </a:prstGeom>
          <a:noFill/>
        </p:spPr>
        <p:txBody>
          <a:bodyPr wrap="square" lIns="51703" tIns="25852" rIns="51703" bIns="25852" rtlCol="0">
            <a:spAutoFit/>
          </a:bodyPr>
          <a:lstStyle>
            <a:defPPr>
              <a:defRPr kern="1200" smtId="4294967295"/>
            </a:defPPr>
          </a:lstStyle>
          <a:p>
            <a:pPr marL="161609" indent="-161609" algn="just">
              <a:buFont typeface="Arial" pitchFamily="34" charset="0"/>
              <a:buChar char="•"/>
            </a:pPr>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Demostrar que los componentes, medidas y características  de las flores influyen en  su  relacione con su especies </a:t>
            </a:r>
          </a:p>
          <a:p>
            <a:pPr marL="161609" indent="-161609" algn="just">
              <a:buFont typeface="Arial" pitchFamily="34" charset="0"/>
              <a:buChar char="•"/>
            </a:pPr>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Comprobar si es eficaz clasificarlas por sus medidas</a:t>
            </a:r>
          </a:p>
        </p:txBody>
      </p:sp>
      <p:sp>
        <p:nvSpPr>
          <p:cNvPr id="47" name="TextBox 86">
            <a:extLst>
              <a:ext uri="{FF2B5EF4-FFF2-40B4-BE49-F238E27FC236}">
                <a16:creationId xmlns="" xmlns:p14="http://schemas.microsoft.com/office/powerpoint/2010/main" xmlns:p15="http://schemas.microsoft.com/office/powerpoint/2012/main" xmlns:a16="http://schemas.microsoft.com/office/drawing/2014/main" id="{7DB2E49A-CE7A-4210-AE9F-5037030C938E}"/>
              </a:ext>
            </a:extLst>
          </p:cNvPr>
          <p:cNvSpPr txBox="1"/>
          <p:nvPr/>
        </p:nvSpPr>
        <p:spPr>
          <a:xfrm>
            <a:off x="465446" y="8918795"/>
            <a:ext cx="3813644" cy="501557"/>
          </a:xfrm>
          <a:prstGeom prst="rect">
            <a:avLst/>
          </a:prstGeom>
          <a:noFill/>
        </p:spPr>
        <p:txBody>
          <a:bodyPr wrap="square" lIns="51703" tIns="25852" rIns="51703" bIns="25852" rtlCol="0">
            <a:spAutoFit/>
          </a:bodyPr>
          <a:lstStyle>
            <a:defPPr>
              <a:defRPr kern="1200" smtId="4294967295"/>
            </a:defPPr>
          </a:lstStyle>
          <a:p>
            <a:r>
              <a:rPr lang="es-MX" sz="2800" b="1" dirty="0" smtClean="0">
                <a:solidFill>
                  <a:schemeClr val="tx1">
                    <a:lumMod val="75000"/>
                    <a:lumOff val="25000"/>
                  </a:schemeClr>
                </a:solidFill>
                <a:latin typeface="Montserrat Extra Bold" charset="0"/>
              </a:rPr>
              <a:t>Objetivos</a:t>
            </a:r>
            <a:endParaRPr lang="es-MX" sz="2800" b="1" dirty="0">
              <a:solidFill>
                <a:schemeClr val="tx1">
                  <a:lumMod val="75000"/>
                  <a:lumOff val="25000"/>
                </a:schemeClr>
              </a:solidFill>
              <a:latin typeface="Montserrat Extra Bold" charset="0"/>
            </a:endParaRPr>
          </a:p>
        </p:txBody>
      </p:sp>
      <p:sp>
        <p:nvSpPr>
          <p:cNvPr id="48" name="Rectangle: Rounded Corners 43"/>
          <p:cNvSpPr/>
          <p:nvPr/>
        </p:nvSpPr>
        <p:spPr>
          <a:xfrm>
            <a:off x="4766770" y="2740810"/>
            <a:ext cx="4195010" cy="1663051"/>
          </a:xfrm>
          <a:prstGeom prst="roundRect">
            <a:avLst>
              <a:gd name="adj" fmla="val 270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dirty="0"/>
          </a:p>
        </p:txBody>
      </p:sp>
      <p:sp>
        <p:nvSpPr>
          <p:cNvPr id="49" name="TextBox 87">
            <a:extLst>
              <a:ext uri="{FF2B5EF4-FFF2-40B4-BE49-F238E27FC236}">
                <a16:creationId xmlns="" xmlns:p14="http://schemas.microsoft.com/office/powerpoint/2010/main" xmlns:p15="http://schemas.microsoft.com/office/powerpoint/2012/main" xmlns:a16="http://schemas.microsoft.com/office/drawing/2014/main" id="{42B0A569-B3B2-4D39-9EF7-F3CC8A0EDD42}"/>
              </a:ext>
            </a:extLst>
          </p:cNvPr>
          <p:cNvSpPr txBox="1"/>
          <p:nvPr/>
        </p:nvSpPr>
        <p:spPr>
          <a:xfrm>
            <a:off x="4957453" y="2966658"/>
            <a:ext cx="3813644" cy="1437203"/>
          </a:xfrm>
          <a:prstGeom prst="rect">
            <a:avLst/>
          </a:prstGeom>
          <a:noFill/>
        </p:spPr>
        <p:txBody>
          <a:bodyPr wrap="square" lIns="51703" tIns="25852" rIns="51703" bIns="25852" rtlCol="0">
            <a:spAutoFit/>
          </a:bodyPr>
          <a:lstStyle>
            <a:defPPr>
              <a:defRPr kern="1200" smtId="4294967295"/>
            </a:defPPr>
          </a:lstStyle>
          <a:p>
            <a:pPr marL="285750" indent="-285750">
              <a:buFont typeface="Arial" pitchFamily="34" charset="0"/>
              <a:buChar char="•"/>
            </a:pPr>
            <a:r>
              <a:rPr lang="es-MX" sz="15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Librerías</a:t>
            </a:r>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p>
          <a:p>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-json</a:t>
            </a:r>
          </a:p>
          <a:p>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-panda</a:t>
            </a:r>
          </a:p>
          <a:p>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-numpy</a:t>
            </a:r>
          </a:p>
          <a:p>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-matplotlib.pyplot</a:t>
            </a:r>
          </a:p>
          <a:p>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-seaborn</a:t>
            </a:r>
          </a:p>
        </p:txBody>
      </p:sp>
      <p:sp>
        <p:nvSpPr>
          <p:cNvPr id="50" name="Rectangle: Rounded Corners 39"/>
          <p:cNvSpPr/>
          <p:nvPr/>
        </p:nvSpPr>
        <p:spPr>
          <a:xfrm>
            <a:off x="4766770" y="4771890"/>
            <a:ext cx="4195010" cy="7692243"/>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dirty="0"/>
          </a:p>
        </p:txBody>
      </p:sp>
      <p:sp>
        <p:nvSpPr>
          <p:cNvPr id="51" name="TextBox 89">
            <a:extLst>
              <a:ext uri="{FF2B5EF4-FFF2-40B4-BE49-F238E27FC236}">
                <a16:creationId xmlns="" xmlns:p14="http://schemas.microsoft.com/office/powerpoint/2010/main" xmlns:p15="http://schemas.microsoft.com/office/powerpoint/2012/main" xmlns:a16="http://schemas.microsoft.com/office/drawing/2014/main" id="{29FDCEBF-DA7D-4AE0-A6BD-06A1FEAE41E1}"/>
              </a:ext>
            </a:extLst>
          </p:cNvPr>
          <p:cNvSpPr txBox="1"/>
          <p:nvPr/>
        </p:nvSpPr>
        <p:spPr>
          <a:xfrm>
            <a:off x="4936323" y="5487753"/>
            <a:ext cx="3813644" cy="3283863"/>
          </a:xfrm>
          <a:prstGeom prst="rect">
            <a:avLst/>
          </a:prstGeom>
          <a:noFill/>
        </p:spPr>
        <p:txBody>
          <a:bodyPr wrap="square" lIns="51703" tIns="25852" rIns="51703" bIns="25852" rtlCol="0">
            <a:spAutoFit/>
          </a:bodyPr>
          <a:lstStyle>
            <a:defPPr>
              <a:defRPr kern="1200" smtId="4294967295"/>
            </a:defPPr>
          </a:lstStyle>
          <a:p>
            <a:pPr algn="just"/>
            <a:r>
              <a:rPr lang="es-MX" sz="1400" dirty="0">
                <a:solidFill>
                  <a:schemeClr val="tx1">
                    <a:lumMod val="65000"/>
                    <a:lumOff val="35000"/>
                  </a:schemeClr>
                </a:solidFill>
                <a:latin typeface="Domine" charset="0"/>
                <a:ea typeface="Open Sans" panose="020B0606030504020204" pitchFamily="34" charset="0"/>
                <a:cs typeface="Open Sans" panose="020B0606030504020204" pitchFamily="34" charset="0"/>
              </a:rPr>
              <a:t>Al ver las tablas de la base de datos  </a:t>
            </a:r>
            <a:r>
              <a:rPr lang="es-MX" sz="1400" dirty="0">
                <a:solidFill>
                  <a:schemeClr val="tx1">
                    <a:lumMod val="65000"/>
                    <a:lumOff val="35000"/>
                  </a:schemeClr>
                </a:solidFill>
                <a:latin typeface="Domine" charset="0"/>
              </a:rPr>
              <a:t>al momento no detectamos que fuese necesario hacer un cambio de nombre de columnas o eliminar columnas ya que todas son necesarias para el </a:t>
            </a:r>
            <a:r>
              <a:rPr lang="es-MX" sz="1400" dirty="0" smtClean="0">
                <a:solidFill>
                  <a:schemeClr val="tx1">
                    <a:lumMod val="65000"/>
                    <a:lumOff val="35000"/>
                  </a:schemeClr>
                </a:solidFill>
                <a:latin typeface="Domine" charset="0"/>
              </a:rPr>
              <a:t>análisis </a:t>
            </a:r>
            <a:r>
              <a:rPr lang="es-MX" sz="1400" dirty="0">
                <a:solidFill>
                  <a:schemeClr val="tx1">
                    <a:lumMod val="65000"/>
                    <a:lumOff val="35000"/>
                  </a:schemeClr>
                </a:solidFill>
                <a:latin typeface="Domine" charset="0"/>
              </a:rPr>
              <a:t>de nuestros datos y al detectar que tampoco tenemos registros con valores nulos, evitamos eliminarlos ya que podremos hacer uso de todos.</a:t>
            </a:r>
          </a:p>
          <a:p>
            <a:pPr algn="just"/>
            <a:r>
              <a:rPr lang="es-MX" sz="1400" dirty="0">
                <a:solidFill>
                  <a:schemeClr val="tx1">
                    <a:lumMod val="65000"/>
                    <a:lumOff val="35000"/>
                  </a:schemeClr>
                </a:solidFill>
                <a:latin typeface="Domine" charset="0"/>
              </a:rPr>
              <a:t>Generamos 3 clases distintas 1 por cada subespecie de Iris, esto para al momento de empezara a trabajar con la </a:t>
            </a:r>
            <a:r>
              <a:rPr lang="es-MX" sz="1400" dirty="0" smtClean="0">
                <a:solidFill>
                  <a:schemeClr val="tx1">
                    <a:lumMod val="65000"/>
                    <a:lumOff val="35000"/>
                  </a:schemeClr>
                </a:solidFill>
                <a:latin typeface="Domine" charset="0"/>
              </a:rPr>
              <a:t>estadística </a:t>
            </a:r>
            <a:r>
              <a:rPr lang="es-MX" sz="1400" dirty="0">
                <a:solidFill>
                  <a:schemeClr val="tx1">
                    <a:lumMod val="65000"/>
                    <a:lumOff val="35000"/>
                  </a:schemeClr>
                </a:solidFill>
                <a:latin typeface="Domine" charset="0"/>
              </a:rPr>
              <a:t>hacer los </a:t>
            </a:r>
            <a:r>
              <a:rPr lang="es-MX" sz="1400" dirty="0" smtClean="0">
                <a:solidFill>
                  <a:schemeClr val="tx1">
                    <a:lumMod val="65000"/>
                    <a:lumOff val="35000"/>
                  </a:schemeClr>
                </a:solidFill>
                <a:latin typeface="Domine" charset="0"/>
              </a:rPr>
              <a:t>cálculos </a:t>
            </a:r>
            <a:r>
              <a:rPr lang="es-MX" sz="1400" dirty="0">
                <a:solidFill>
                  <a:schemeClr val="tx1">
                    <a:lumMod val="65000"/>
                    <a:lumOff val="35000"/>
                  </a:schemeClr>
                </a:solidFill>
                <a:latin typeface="Domine" charset="0"/>
              </a:rPr>
              <a:t>por separado </a:t>
            </a:r>
            <a:r>
              <a:rPr lang="es-MX" sz="1400" dirty="0" smtClean="0">
                <a:solidFill>
                  <a:schemeClr val="tx1">
                    <a:lumMod val="65000"/>
                    <a:lumOff val="35000"/>
                  </a:schemeClr>
                </a:solidFill>
                <a:latin typeface="Domine" charset="0"/>
              </a:rPr>
              <a:t>así </a:t>
            </a:r>
            <a:r>
              <a:rPr lang="es-MX" sz="1400" dirty="0">
                <a:solidFill>
                  <a:schemeClr val="tx1">
                    <a:lumMod val="65000"/>
                    <a:lumOff val="35000"/>
                  </a:schemeClr>
                </a:solidFill>
                <a:latin typeface="Domine" charset="0"/>
              </a:rPr>
              <a:t>sea un poco mas </a:t>
            </a:r>
            <a:r>
              <a:rPr lang="es-MX" sz="1400" dirty="0" smtClean="0">
                <a:solidFill>
                  <a:schemeClr val="tx1">
                    <a:lumMod val="65000"/>
                    <a:lumOff val="35000"/>
                  </a:schemeClr>
                </a:solidFill>
                <a:latin typeface="Domine" charset="0"/>
              </a:rPr>
              <a:t>rápido </a:t>
            </a:r>
            <a:r>
              <a:rPr lang="es-MX" sz="1400" dirty="0">
                <a:solidFill>
                  <a:schemeClr val="tx1">
                    <a:lumMod val="65000"/>
                    <a:lumOff val="35000"/>
                  </a:schemeClr>
                </a:solidFill>
                <a:latin typeface="Domine" charset="0"/>
              </a:rPr>
              <a:t>y encontrar los puntos entre las medidas del tallo y </a:t>
            </a:r>
            <a:r>
              <a:rPr lang="es-MX" sz="1400" dirty="0" smtClean="0">
                <a:solidFill>
                  <a:schemeClr val="tx1">
                    <a:lumMod val="65000"/>
                    <a:lumOff val="35000"/>
                  </a:schemeClr>
                </a:solidFill>
                <a:latin typeface="Domine" charset="0"/>
              </a:rPr>
              <a:t>pétalo </a:t>
            </a:r>
            <a:r>
              <a:rPr lang="es-MX" sz="1400" dirty="0">
                <a:solidFill>
                  <a:schemeClr val="tx1">
                    <a:lumMod val="65000"/>
                    <a:lumOff val="35000"/>
                  </a:schemeClr>
                </a:solidFill>
                <a:latin typeface="Domine" charset="0"/>
              </a:rPr>
              <a:t>que mejor describen a la flor y poder clasificarlo de mejor manera.</a:t>
            </a:r>
            <a:endParaRPr lang="es-MX" sz="14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
        <p:nvSpPr>
          <p:cNvPr id="52" name="TextBox 90">
            <a:extLst>
              <a:ext uri="{FF2B5EF4-FFF2-40B4-BE49-F238E27FC236}">
                <a16:creationId xmlns="" xmlns:p14="http://schemas.microsoft.com/office/powerpoint/2010/main" xmlns:p15="http://schemas.microsoft.com/office/powerpoint/2012/main" xmlns:a16="http://schemas.microsoft.com/office/drawing/2014/main" id="{15232698-55E6-4C6D-9947-A1F5F1CCE1E0}"/>
              </a:ext>
            </a:extLst>
          </p:cNvPr>
          <p:cNvSpPr txBox="1"/>
          <p:nvPr/>
        </p:nvSpPr>
        <p:spPr>
          <a:xfrm>
            <a:off x="4970453" y="4947146"/>
            <a:ext cx="3813644" cy="501557"/>
          </a:xfrm>
          <a:prstGeom prst="rect">
            <a:avLst/>
          </a:prstGeom>
          <a:noFill/>
        </p:spPr>
        <p:txBody>
          <a:bodyPr wrap="square" lIns="51703" tIns="25852" rIns="51703" bIns="25852" rtlCol="0">
            <a:spAutoFit/>
          </a:bodyPr>
          <a:lstStyle>
            <a:defPPr>
              <a:defRPr kern="1200" smtId="4294967295"/>
            </a:defPPr>
          </a:lstStyle>
          <a:p>
            <a:r>
              <a:rPr lang="es-MX" sz="2800" b="1" dirty="0">
                <a:solidFill>
                  <a:schemeClr val="tx1">
                    <a:lumMod val="75000"/>
                    <a:lumOff val="25000"/>
                  </a:schemeClr>
                </a:solidFill>
                <a:latin typeface="Montserrat Extra Bold" charset="0"/>
              </a:rPr>
              <a:t>Metodología</a:t>
            </a:r>
          </a:p>
        </p:txBody>
      </p:sp>
      <p:sp>
        <p:nvSpPr>
          <p:cNvPr id="53" name="Rectangle: Rounded Corners 40"/>
          <p:cNvSpPr/>
          <p:nvPr/>
        </p:nvSpPr>
        <p:spPr>
          <a:xfrm>
            <a:off x="9283052" y="2740807"/>
            <a:ext cx="4195010" cy="9723329"/>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dirty="0"/>
          </a:p>
        </p:txBody>
      </p:sp>
      <p:sp>
        <p:nvSpPr>
          <p:cNvPr id="54" name="TextBox 91">
            <a:extLst>
              <a:ext uri="{FF2B5EF4-FFF2-40B4-BE49-F238E27FC236}">
                <a16:creationId xmlns="" xmlns:p14="http://schemas.microsoft.com/office/powerpoint/2010/main" xmlns:p15="http://schemas.microsoft.com/office/powerpoint/2012/main" xmlns:a16="http://schemas.microsoft.com/office/drawing/2014/main" id="{65C4E645-8814-452E-ABF9-94046EFDF552}"/>
              </a:ext>
            </a:extLst>
          </p:cNvPr>
          <p:cNvSpPr txBox="1"/>
          <p:nvPr/>
        </p:nvSpPr>
        <p:spPr>
          <a:xfrm>
            <a:off x="4936323" y="11418048"/>
            <a:ext cx="3813644" cy="975539"/>
          </a:xfrm>
          <a:prstGeom prst="rect">
            <a:avLst/>
          </a:prstGeom>
          <a:noFill/>
        </p:spPr>
        <p:txBody>
          <a:bodyPr wrap="square" lIns="51703" tIns="25852" rIns="51703" bIns="25852" rtlCol="0">
            <a:spAutoFit/>
          </a:bodyPr>
          <a:lstStyle>
            <a:defPPr>
              <a:defRPr kern="1200" smtId="4294967295"/>
            </a:defPPr>
          </a:lstStyle>
          <a:p>
            <a:pPr algn="just"/>
            <a:r>
              <a:rPr lang="es-MX" sz="1500" dirty="0" smtClean="0">
                <a:solidFill>
                  <a:schemeClr val="tx1">
                    <a:lumMod val="65000"/>
                    <a:lumOff val="35000"/>
                  </a:schemeClr>
                </a:solidFill>
                <a:latin typeface="Domine" charset="0"/>
              </a:rPr>
              <a:t>En esta </a:t>
            </a:r>
            <a:r>
              <a:rPr lang="es-MX" sz="1500" dirty="0" smtClean="0">
                <a:solidFill>
                  <a:schemeClr val="tx1">
                    <a:lumMod val="65000"/>
                    <a:lumOff val="35000"/>
                  </a:schemeClr>
                </a:solidFill>
                <a:latin typeface="Domine" charset="0"/>
              </a:rPr>
              <a:t>grafica (1.1) </a:t>
            </a:r>
            <a:r>
              <a:rPr lang="es-MX" sz="1500" dirty="0" smtClean="0">
                <a:solidFill>
                  <a:schemeClr val="tx1">
                    <a:lumMod val="65000"/>
                    <a:lumOff val="35000"/>
                  </a:schemeClr>
                </a:solidFill>
                <a:latin typeface="Domine" charset="0"/>
              </a:rPr>
              <a:t>de barras podemos </a:t>
            </a:r>
            <a:r>
              <a:rPr lang="es-MX" sz="1500" dirty="0">
                <a:solidFill>
                  <a:schemeClr val="tx1">
                    <a:lumMod val="65000"/>
                    <a:lumOff val="35000"/>
                  </a:schemeClr>
                </a:solidFill>
                <a:latin typeface="Domine" charset="0"/>
              </a:rPr>
              <a:t>ver la </a:t>
            </a:r>
            <a:r>
              <a:rPr lang="es-MX" sz="1500" dirty="0" smtClean="0">
                <a:solidFill>
                  <a:schemeClr val="tx1">
                    <a:lumMod val="65000"/>
                    <a:lumOff val="35000"/>
                  </a:schemeClr>
                </a:solidFill>
                <a:latin typeface="Domine" charset="0"/>
              </a:rPr>
              <a:t>comparativa </a:t>
            </a:r>
            <a:r>
              <a:rPr lang="es-MX" sz="1500" dirty="0">
                <a:solidFill>
                  <a:schemeClr val="tx1">
                    <a:lumMod val="65000"/>
                    <a:lumOff val="35000"/>
                  </a:schemeClr>
                </a:solidFill>
                <a:latin typeface="Domine" charset="0"/>
              </a:rPr>
              <a:t>de cada uno de los </a:t>
            </a:r>
            <a:r>
              <a:rPr lang="es-MX" sz="1500" dirty="0" smtClean="0">
                <a:solidFill>
                  <a:schemeClr val="tx1">
                    <a:lumMod val="65000"/>
                    <a:lumOff val="35000"/>
                  </a:schemeClr>
                </a:solidFill>
                <a:latin typeface="Domine" charset="0"/>
              </a:rPr>
              <a:t>4 elementos de las flores, y analizando de manera separada podemos ver que si </a:t>
            </a:r>
            <a:endParaRPr lang="es-MX" sz="15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pic>
        <p:nvPicPr>
          <p:cNvPr id="55" name="Imagen 3">
            <a:extLst>
              <a:ext uri="{FF2B5EF4-FFF2-40B4-BE49-F238E27FC236}">
                <a16:creationId xmlns="" xmlns:a16="http://schemas.microsoft.com/office/drawing/2014/main" id="{A1BFB87A-326C-4C44-8399-0F03955205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03175" y="250268"/>
            <a:ext cx="3234665" cy="1581538"/>
          </a:xfrm>
          <a:prstGeom prst="rect">
            <a:avLst/>
          </a:prstGeom>
          <a:noFill/>
          <a:ln>
            <a:noFill/>
          </a:ln>
        </p:spPr>
      </p:pic>
      <p:pic>
        <p:nvPicPr>
          <p:cNvPr id="56" name="Imagen 4">
            <a:extLst>
              <a:ext uri="{FF2B5EF4-FFF2-40B4-BE49-F238E27FC236}">
                <a16:creationId xmlns="" xmlns:a16="http://schemas.microsoft.com/office/drawing/2014/main" id="{D0619A16-4555-4E31-905A-E17A4404019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797" y="261245"/>
            <a:ext cx="3217347" cy="1743663"/>
          </a:xfrm>
          <a:prstGeom prst="rect">
            <a:avLst/>
          </a:prstGeom>
          <a:noFill/>
          <a:ln>
            <a:noFill/>
          </a:ln>
        </p:spPr>
      </p:pic>
      <p:pic>
        <p:nvPicPr>
          <p:cNvPr id="5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749" t="36232" r="52813" b="30021"/>
          <a:stretch/>
        </p:blipFill>
        <p:spPr bwMode="auto">
          <a:xfrm>
            <a:off x="4941377" y="8872427"/>
            <a:ext cx="3829089" cy="2555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6135" t="16284" r="25695" b="3818"/>
          <a:stretch/>
        </p:blipFill>
        <p:spPr bwMode="auto">
          <a:xfrm>
            <a:off x="14000427" y="2972644"/>
            <a:ext cx="3837414" cy="359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Rectangle: Rounded Corners 42"/>
          <p:cNvSpPr/>
          <p:nvPr/>
        </p:nvSpPr>
        <p:spPr>
          <a:xfrm>
            <a:off x="274761" y="10955935"/>
            <a:ext cx="4195010" cy="1508202"/>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lIns="51703" tIns="25852" rIns="51703" bIns="25852" rtlCol="0" anchor="ctr"/>
          <a:lstStyle>
            <a:defPPr>
              <a:defRPr kern="1200" smtId="4294967295"/>
            </a:defPPr>
          </a:lstStyle>
          <a:p>
            <a:pPr algn="ctr"/>
            <a:endParaRPr lang="es-MX" sz="3700" dirty="0"/>
          </a:p>
        </p:txBody>
      </p:sp>
      <p:sp>
        <p:nvSpPr>
          <p:cNvPr id="62" name="TextBox 88">
            <a:extLst>
              <a:ext uri="{FF2B5EF4-FFF2-40B4-BE49-F238E27FC236}">
                <a16:creationId xmlns="" xmlns:p14="http://schemas.microsoft.com/office/powerpoint/2010/main" xmlns:p15="http://schemas.microsoft.com/office/powerpoint/2012/main" xmlns:a16="http://schemas.microsoft.com/office/drawing/2014/main" id="{CA3FBD3B-628E-43FF-A33F-32B15438C990}"/>
              </a:ext>
            </a:extLst>
          </p:cNvPr>
          <p:cNvSpPr txBox="1"/>
          <p:nvPr/>
        </p:nvSpPr>
        <p:spPr>
          <a:xfrm>
            <a:off x="441381" y="11136290"/>
            <a:ext cx="3813644" cy="501557"/>
          </a:xfrm>
          <a:prstGeom prst="rect">
            <a:avLst/>
          </a:prstGeom>
          <a:noFill/>
        </p:spPr>
        <p:txBody>
          <a:bodyPr wrap="square" lIns="51703" tIns="25852" rIns="51703" bIns="25852" rtlCol="0">
            <a:spAutoFit/>
          </a:bodyPr>
          <a:lstStyle>
            <a:defPPr>
              <a:defRPr kern="1200" smtId="4294967295"/>
            </a:defPPr>
          </a:lstStyle>
          <a:p>
            <a:r>
              <a:rPr lang="es-MX" sz="2800" b="1" dirty="0">
                <a:solidFill>
                  <a:schemeClr val="tx1">
                    <a:lumMod val="75000"/>
                    <a:lumOff val="25000"/>
                  </a:schemeClr>
                </a:solidFill>
                <a:latin typeface="Montserrat Extra Bold" panose="00000900000000000000" pitchFamily="50" charset="0"/>
              </a:rPr>
              <a:t>RECURSOS</a:t>
            </a:r>
          </a:p>
        </p:txBody>
      </p:sp>
      <p:sp>
        <p:nvSpPr>
          <p:cNvPr id="63" name="TextBox 87">
            <a:extLst>
              <a:ext uri="{FF2B5EF4-FFF2-40B4-BE49-F238E27FC236}">
                <a16:creationId xmlns="" xmlns:p14="http://schemas.microsoft.com/office/powerpoint/2010/main" xmlns:p15="http://schemas.microsoft.com/office/powerpoint/2012/main" xmlns:a16="http://schemas.microsoft.com/office/drawing/2014/main" id="{42B0A569-B3B2-4D39-9EF7-F3CC8A0EDD42}"/>
              </a:ext>
            </a:extLst>
          </p:cNvPr>
          <p:cNvSpPr txBox="1"/>
          <p:nvPr/>
        </p:nvSpPr>
        <p:spPr>
          <a:xfrm>
            <a:off x="310926" y="11571882"/>
            <a:ext cx="3813644" cy="744706"/>
          </a:xfrm>
          <a:prstGeom prst="rect">
            <a:avLst/>
          </a:prstGeom>
          <a:noFill/>
        </p:spPr>
        <p:txBody>
          <a:bodyPr wrap="square" lIns="51703" tIns="25852" rIns="51703" bIns="25852" rtlCol="0">
            <a:spAutoFit/>
          </a:bodyPr>
          <a:lstStyle>
            <a:defPPr>
              <a:defRPr kern="1200" smtId="4294967295"/>
            </a:defPPr>
          </a:lstStyle>
          <a:p>
            <a:pPr marL="285750" indent="-285750" algn="just">
              <a:buFont typeface="Arial" pitchFamily="34" charset="0"/>
              <a:buChar char="•"/>
            </a:pPr>
            <a:r>
              <a:rPr lang="es-MX" sz="15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Base </a:t>
            </a:r>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de datos IRIS by </a:t>
            </a:r>
            <a:r>
              <a:rPr lang="es-MX" sz="1500" b="1"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MathNerd </a:t>
            </a:r>
            <a:r>
              <a:rPr lang="es-MX" sz="15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(Student </a:t>
            </a:r>
            <a:r>
              <a:rPr lang="es-MX" sz="15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University Of Kashmir</a:t>
            </a:r>
            <a:r>
              <a:rPr lang="es-MX" sz="15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p>
          <a:p>
            <a:pPr marL="285750" indent="-285750" algn="just">
              <a:buFont typeface="Arial" pitchFamily="34" charset="0"/>
              <a:buChar char="•"/>
            </a:pPr>
            <a:r>
              <a:rPr lang="es-MX" sz="1500" dirty="0" smtClean="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Programación en Python</a:t>
            </a:r>
          </a:p>
        </p:txBody>
      </p:sp>
      <p:pic>
        <p:nvPicPr>
          <p:cNvPr id="6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6123" t="16284" r="36969" b="12873"/>
          <a:stretch/>
        </p:blipFill>
        <p:spPr bwMode="auto">
          <a:xfrm>
            <a:off x="9455680" y="5451202"/>
            <a:ext cx="3891691" cy="402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83">
            <a:extLst>
              <a:ext uri="{FF2B5EF4-FFF2-40B4-BE49-F238E27FC236}">
                <a16:creationId xmlns="" xmlns:p14="http://schemas.microsoft.com/office/powerpoint/2010/main" xmlns:p15="http://schemas.microsoft.com/office/powerpoint/2012/main" xmlns:a16="http://schemas.microsoft.com/office/drawing/2014/main" id="{7ABCCD2C-433F-478B-B18B-A4DAD100C702}"/>
              </a:ext>
            </a:extLst>
          </p:cNvPr>
          <p:cNvSpPr txBox="1"/>
          <p:nvPr/>
        </p:nvSpPr>
        <p:spPr>
          <a:xfrm>
            <a:off x="9493326" y="9619959"/>
            <a:ext cx="3813644" cy="2206645"/>
          </a:xfrm>
          <a:prstGeom prst="rect">
            <a:avLst/>
          </a:prstGeom>
          <a:noFill/>
        </p:spPr>
        <p:txBody>
          <a:bodyPr wrap="square" lIns="51703" tIns="25852" rIns="51703" bIns="25852" rtlCol="0">
            <a:spAutoFit/>
          </a:bodyPr>
          <a:lstStyle>
            <a:defPPr>
              <a:defRPr kern="1200" smtId="4294967295"/>
            </a:defPPr>
          </a:lstStyle>
          <a:p>
            <a:pPr algn="just"/>
            <a:r>
              <a:rPr lang="es-MX" sz="1400" dirty="0" smtClean="0">
                <a:solidFill>
                  <a:schemeClr val="tx1">
                    <a:lumMod val="65000"/>
                    <a:lumOff val="35000"/>
                  </a:schemeClr>
                </a:solidFill>
                <a:latin typeface="Domine" charset="0"/>
              </a:rPr>
              <a:t>(Grafica 1.2) Las </a:t>
            </a:r>
            <a:r>
              <a:rPr lang="es-MX" sz="1400" dirty="0" smtClean="0">
                <a:solidFill>
                  <a:schemeClr val="tx1">
                    <a:lumMod val="65000"/>
                    <a:lumOff val="35000"/>
                  </a:schemeClr>
                </a:solidFill>
                <a:latin typeface="Domine" charset="0"/>
              </a:rPr>
              <a:t>relaciones mas fuertes se dan entre los </a:t>
            </a:r>
            <a:r>
              <a:rPr lang="es-MX" sz="1400" dirty="0" smtClean="0">
                <a:solidFill>
                  <a:schemeClr val="tx1">
                    <a:lumMod val="65000"/>
                    <a:lumOff val="35000"/>
                  </a:schemeClr>
                </a:solidFill>
                <a:latin typeface="Domine" charset="0"/>
              </a:rPr>
              <a:t>pétalos </a:t>
            </a:r>
            <a:r>
              <a:rPr lang="es-MX" sz="1400" dirty="0" smtClean="0">
                <a:solidFill>
                  <a:schemeClr val="tx1">
                    <a:lumMod val="65000"/>
                    <a:lumOff val="35000"/>
                  </a:schemeClr>
                </a:solidFill>
                <a:latin typeface="Domine" charset="0"/>
              </a:rPr>
              <a:t>podemos inferir con esto que los </a:t>
            </a:r>
            <a:r>
              <a:rPr lang="es-MX" sz="1400" dirty="0" smtClean="0">
                <a:solidFill>
                  <a:schemeClr val="tx1">
                    <a:lumMod val="65000"/>
                    <a:lumOff val="35000"/>
                  </a:schemeClr>
                </a:solidFill>
                <a:latin typeface="Domine" charset="0"/>
              </a:rPr>
              <a:t>principales </a:t>
            </a:r>
            <a:r>
              <a:rPr lang="es-MX" sz="1400" dirty="0" smtClean="0">
                <a:solidFill>
                  <a:schemeClr val="tx1">
                    <a:lumMod val="65000"/>
                    <a:lumOff val="35000"/>
                  </a:schemeClr>
                </a:solidFill>
                <a:latin typeface="Domine" charset="0"/>
              </a:rPr>
              <a:t>datos a tomar en cuenta para poder clasificar las flores son el largo y ancho de sus </a:t>
            </a:r>
            <a:r>
              <a:rPr lang="es-MX" sz="1400" dirty="0" smtClean="0">
                <a:solidFill>
                  <a:schemeClr val="tx1">
                    <a:lumMod val="65000"/>
                    <a:lumOff val="35000"/>
                  </a:schemeClr>
                </a:solidFill>
                <a:latin typeface="Domine" charset="0"/>
              </a:rPr>
              <a:t>pétalos, </a:t>
            </a:r>
            <a:r>
              <a:rPr lang="es-MX" sz="1400" dirty="0" smtClean="0">
                <a:solidFill>
                  <a:schemeClr val="tx1">
                    <a:lumMod val="65000"/>
                    <a:lumOff val="35000"/>
                  </a:schemeClr>
                </a:solidFill>
                <a:latin typeface="Domine" charset="0"/>
              </a:rPr>
              <a:t>anexando a esto la grafica que esta generada antes de esta nos </a:t>
            </a:r>
            <a:r>
              <a:rPr lang="es-MX" sz="1400" dirty="0" smtClean="0">
                <a:solidFill>
                  <a:schemeClr val="tx1">
                    <a:lumMod val="65000"/>
                    <a:lumOff val="35000"/>
                  </a:schemeClr>
                </a:solidFill>
                <a:latin typeface="Domine" charset="0"/>
              </a:rPr>
              <a:t>demuestra </a:t>
            </a:r>
            <a:r>
              <a:rPr lang="es-MX" sz="1400" dirty="0" smtClean="0">
                <a:solidFill>
                  <a:schemeClr val="tx1">
                    <a:lumMod val="65000"/>
                    <a:lumOff val="35000"/>
                  </a:schemeClr>
                </a:solidFill>
                <a:latin typeface="Domine" charset="0"/>
              </a:rPr>
              <a:t>que los datos que mas </a:t>
            </a:r>
            <a:r>
              <a:rPr lang="es-MX" sz="1400" dirty="0" smtClean="0">
                <a:solidFill>
                  <a:schemeClr val="tx1">
                    <a:lumMod val="65000"/>
                    <a:lumOff val="35000"/>
                  </a:schemeClr>
                </a:solidFill>
                <a:latin typeface="Domine" charset="0"/>
              </a:rPr>
              <a:t>varían </a:t>
            </a:r>
            <a:r>
              <a:rPr lang="es-MX" sz="1400" dirty="0" smtClean="0">
                <a:solidFill>
                  <a:schemeClr val="tx1">
                    <a:lumMod val="65000"/>
                    <a:lumOff val="35000"/>
                  </a:schemeClr>
                </a:solidFill>
                <a:latin typeface="Domine" charset="0"/>
              </a:rPr>
              <a:t>al igual que en las relaciones son los </a:t>
            </a:r>
            <a:r>
              <a:rPr lang="es-MX" sz="1400" dirty="0" smtClean="0">
                <a:solidFill>
                  <a:schemeClr val="tx1">
                    <a:lumMod val="65000"/>
                    <a:lumOff val="35000"/>
                  </a:schemeClr>
                </a:solidFill>
                <a:latin typeface="Domine" charset="0"/>
              </a:rPr>
              <a:t>pétalos </a:t>
            </a:r>
            <a:r>
              <a:rPr lang="es-MX" sz="1400" dirty="0" smtClean="0">
                <a:solidFill>
                  <a:schemeClr val="tx1">
                    <a:lumMod val="65000"/>
                    <a:lumOff val="35000"/>
                  </a:schemeClr>
                </a:solidFill>
                <a:latin typeface="Domine" charset="0"/>
              </a:rPr>
              <a:t>entonces esto confirma lo mencionado en el </a:t>
            </a:r>
            <a:r>
              <a:rPr lang="es-MX" sz="1400" dirty="0" smtClean="0">
                <a:solidFill>
                  <a:schemeClr val="tx1">
                    <a:lumMod val="65000"/>
                    <a:lumOff val="35000"/>
                  </a:schemeClr>
                </a:solidFill>
                <a:latin typeface="Domine" charset="0"/>
              </a:rPr>
              <a:t>anterior punto</a:t>
            </a:r>
            <a:r>
              <a:rPr lang="es-MX" sz="1400" dirty="0" smtClean="0">
                <a:solidFill>
                  <a:schemeClr val="tx1">
                    <a:lumMod val="65000"/>
                    <a:lumOff val="35000"/>
                  </a:schemeClr>
                </a:solidFill>
                <a:latin typeface="Domine" charset="0"/>
              </a:rPr>
              <a:t>.</a:t>
            </a:r>
            <a:endParaRPr lang="es-MX" sz="14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pic>
        <p:nvPicPr>
          <p:cNvPr id="57" name="Imagen 14" descr="Imagen que contiene reloj&#10;&#10;Descripción generada automáticamente">
            <a:extLst>
              <a:ext uri="{FF2B5EF4-FFF2-40B4-BE49-F238E27FC236}">
                <a16:creationId xmlns="" xmlns:a16="http://schemas.microsoft.com/office/drawing/2014/main" id="{8AF13C60-D033-40AA-BFE4-639DF5A3B14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79756" y="11859915"/>
            <a:ext cx="558363" cy="585882"/>
          </a:xfrm>
          <a:prstGeom prst="rect">
            <a:avLst/>
          </a:prstGeom>
        </p:spPr>
      </p:pic>
      <p:sp>
        <p:nvSpPr>
          <p:cNvPr id="66" name="TextBox 91">
            <a:extLst>
              <a:ext uri="{FF2B5EF4-FFF2-40B4-BE49-F238E27FC236}">
                <a16:creationId xmlns:a16="http://schemas.microsoft.com/office/drawing/2014/main" xmlns:p15="http://schemas.microsoft.com/office/powerpoint/2012/main" xmlns:p14="http://schemas.microsoft.com/office/powerpoint/2010/main" xmlns="" id="{65C4E645-8814-452E-ABF9-94046EFDF552}"/>
              </a:ext>
            </a:extLst>
          </p:cNvPr>
          <p:cNvSpPr txBox="1"/>
          <p:nvPr/>
        </p:nvSpPr>
        <p:spPr>
          <a:xfrm>
            <a:off x="9455681" y="2858914"/>
            <a:ext cx="3813644" cy="2591366"/>
          </a:xfrm>
          <a:prstGeom prst="rect">
            <a:avLst/>
          </a:prstGeom>
          <a:noFill/>
        </p:spPr>
        <p:txBody>
          <a:bodyPr wrap="square" lIns="51703" tIns="25852" rIns="51703" bIns="25852" rtlCol="0">
            <a:spAutoFit/>
          </a:bodyPr>
          <a:lstStyle>
            <a:defPPr>
              <a:defRPr kern="1200" smtId="4294967295"/>
            </a:defPPr>
          </a:lstStyle>
          <a:p>
            <a:pPr algn="just"/>
            <a:r>
              <a:rPr lang="es-MX" sz="1500" dirty="0" smtClean="0">
                <a:solidFill>
                  <a:schemeClr val="tx1">
                    <a:lumMod val="65000"/>
                    <a:lumOff val="35000"/>
                  </a:schemeClr>
                </a:solidFill>
                <a:latin typeface="Domine" charset="0"/>
              </a:rPr>
              <a:t>difieren </a:t>
            </a:r>
            <a:r>
              <a:rPr lang="es-MX" sz="1500" dirty="0">
                <a:solidFill>
                  <a:schemeClr val="tx1">
                    <a:lumMod val="65000"/>
                    <a:lumOff val="35000"/>
                  </a:schemeClr>
                </a:solidFill>
                <a:latin typeface="Domine" charset="0"/>
              </a:rPr>
              <a:t>sus medidas </a:t>
            </a:r>
            <a:r>
              <a:rPr lang="es-MX" sz="1500" dirty="0" smtClean="0">
                <a:solidFill>
                  <a:schemeClr val="tx1">
                    <a:lumMod val="65000"/>
                    <a:lumOff val="35000"/>
                  </a:schemeClr>
                </a:solidFill>
                <a:latin typeface="Domine" charset="0"/>
              </a:rPr>
              <a:t>así </a:t>
            </a:r>
            <a:r>
              <a:rPr lang="es-MX" sz="1500" dirty="0">
                <a:solidFill>
                  <a:schemeClr val="tx1">
                    <a:lumMod val="65000"/>
                    <a:lumOff val="35000"/>
                  </a:schemeClr>
                </a:solidFill>
                <a:latin typeface="Domine" charset="0"/>
              </a:rPr>
              <a:t>que </a:t>
            </a:r>
            <a:r>
              <a:rPr lang="es-MX" sz="1500" dirty="0" smtClean="0">
                <a:solidFill>
                  <a:schemeClr val="tx1">
                    <a:lumMod val="65000"/>
                    <a:lumOff val="35000"/>
                  </a:schemeClr>
                </a:solidFill>
                <a:latin typeface="Domine" charset="0"/>
              </a:rPr>
              <a:t>basándonos </a:t>
            </a:r>
            <a:r>
              <a:rPr lang="es-MX" sz="1500" dirty="0">
                <a:solidFill>
                  <a:schemeClr val="tx1">
                    <a:lumMod val="65000"/>
                    <a:lumOff val="35000"/>
                  </a:schemeClr>
                </a:solidFill>
                <a:latin typeface="Domine" charset="0"/>
              </a:rPr>
              <a:t>en estos datos si es posible distinguir una flor por estos datos. Sin embargo respondiendo a la segunda pregunta no creo que sea suficiente ya que la base de datos solo esta trabajando con una sola familia de flores y de esta familia esta tomando solo 3 </a:t>
            </a:r>
            <a:r>
              <a:rPr lang="es-MX" sz="1500" dirty="0" smtClean="0">
                <a:solidFill>
                  <a:schemeClr val="tx1">
                    <a:lumMod val="65000"/>
                    <a:lumOff val="35000"/>
                  </a:schemeClr>
                </a:solidFill>
                <a:latin typeface="Domine" charset="0"/>
              </a:rPr>
              <a:t>especies, </a:t>
            </a:r>
            <a:r>
              <a:rPr lang="es-MX" sz="1500" dirty="0">
                <a:solidFill>
                  <a:schemeClr val="tx1">
                    <a:lumMod val="65000"/>
                    <a:lumOff val="35000"/>
                  </a:schemeClr>
                </a:solidFill>
                <a:latin typeface="Domine" charset="0"/>
              </a:rPr>
              <a:t>entonces si se </a:t>
            </a:r>
            <a:r>
              <a:rPr lang="es-MX" sz="1500" dirty="0" smtClean="0">
                <a:solidFill>
                  <a:schemeClr val="tx1">
                    <a:lumMod val="65000"/>
                    <a:lumOff val="35000"/>
                  </a:schemeClr>
                </a:solidFill>
                <a:latin typeface="Domine" charset="0"/>
              </a:rPr>
              <a:t>quiere </a:t>
            </a:r>
            <a:r>
              <a:rPr lang="es-MX" sz="1500" dirty="0">
                <a:solidFill>
                  <a:schemeClr val="tx1">
                    <a:lumMod val="65000"/>
                    <a:lumOff val="35000"/>
                  </a:schemeClr>
                </a:solidFill>
                <a:latin typeface="Domine" charset="0"/>
              </a:rPr>
              <a:t>abarcar a mas tipos de flores si debe ser necesario el uso de mas </a:t>
            </a:r>
            <a:r>
              <a:rPr lang="es-MX" sz="1500" dirty="0" smtClean="0">
                <a:solidFill>
                  <a:schemeClr val="tx1">
                    <a:lumMod val="65000"/>
                    <a:lumOff val="35000"/>
                  </a:schemeClr>
                </a:solidFill>
                <a:latin typeface="Domine" charset="0"/>
              </a:rPr>
              <a:t>información</a:t>
            </a:r>
            <a:endParaRPr lang="es-MX" sz="15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
        <p:nvSpPr>
          <p:cNvPr id="67" name="TextBox 83">
            <a:extLst>
              <a:ext uri="{FF2B5EF4-FFF2-40B4-BE49-F238E27FC236}">
                <a16:creationId xmlns="" xmlns:p14="http://schemas.microsoft.com/office/powerpoint/2010/main" xmlns:p15="http://schemas.microsoft.com/office/powerpoint/2012/main" xmlns:a16="http://schemas.microsoft.com/office/drawing/2014/main" id="{7ABCCD2C-433F-478B-B18B-A4DAD100C702}"/>
              </a:ext>
            </a:extLst>
          </p:cNvPr>
          <p:cNvSpPr txBox="1"/>
          <p:nvPr/>
        </p:nvSpPr>
        <p:spPr>
          <a:xfrm>
            <a:off x="7376230" y="8963476"/>
            <a:ext cx="890180" cy="206097"/>
          </a:xfrm>
          <a:prstGeom prst="rect">
            <a:avLst/>
          </a:prstGeom>
          <a:noFill/>
        </p:spPr>
        <p:txBody>
          <a:bodyPr wrap="square" lIns="51703" tIns="25852" rIns="51703" bIns="25852" rtlCol="0">
            <a:spAutoFit/>
          </a:bodyPr>
          <a:lstStyle>
            <a:defPPr>
              <a:defRPr kern="1200" smtId="4294967295"/>
            </a:defPPr>
          </a:lstStyle>
          <a:p>
            <a:r>
              <a:rPr lang="es-MX" sz="1000" dirty="0" smtClean="0">
                <a:solidFill>
                  <a:schemeClr val="tx1">
                    <a:lumMod val="65000"/>
                    <a:lumOff val="35000"/>
                  </a:schemeClr>
                </a:solidFill>
                <a:latin typeface="Domine" charset="0"/>
              </a:rPr>
              <a:t>Grafica 1.1</a:t>
            </a:r>
            <a:endParaRPr lang="es-MX" sz="10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
        <p:nvSpPr>
          <p:cNvPr id="68" name="TextBox 83">
            <a:extLst>
              <a:ext uri="{FF2B5EF4-FFF2-40B4-BE49-F238E27FC236}">
                <a16:creationId xmlns="" xmlns:p14="http://schemas.microsoft.com/office/powerpoint/2010/main" xmlns:p15="http://schemas.microsoft.com/office/powerpoint/2012/main" xmlns:a16="http://schemas.microsoft.com/office/drawing/2014/main" id="{7ABCCD2C-433F-478B-B18B-A4DAD100C702}"/>
              </a:ext>
            </a:extLst>
          </p:cNvPr>
          <p:cNvSpPr txBox="1"/>
          <p:nvPr/>
        </p:nvSpPr>
        <p:spPr>
          <a:xfrm>
            <a:off x="12457191" y="9260772"/>
            <a:ext cx="890180" cy="206097"/>
          </a:xfrm>
          <a:prstGeom prst="rect">
            <a:avLst/>
          </a:prstGeom>
          <a:noFill/>
        </p:spPr>
        <p:txBody>
          <a:bodyPr wrap="square" lIns="51703" tIns="25852" rIns="51703" bIns="25852" rtlCol="0">
            <a:spAutoFit/>
          </a:bodyPr>
          <a:lstStyle>
            <a:defPPr>
              <a:defRPr kern="1200" smtId="4294967295"/>
            </a:defPPr>
          </a:lstStyle>
          <a:p>
            <a:r>
              <a:rPr lang="es-MX" sz="1000" dirty="0" smtClean="0">
                <a:solidFill>
                  <a:schemeClr val="tx1">
                    <a:lumMod val="65000"/>
                    <a:lumOff val="35000"/>
                  </a:schemeClr>
                </a:solidFill>
                <a:latin typeface="Domine" charset="0"/>
              </a:rPr>
              <a:t>Grafica 1.2</a:t>
            </a:r>
            <a:endParaRPr lang="es-MX" sz="10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
        <p:nvSpPr>
          <p:cNvPr id="69" name="TextBox 83">
            <a:extLst>
              <a:ext uri="{FF2B5EF4-FFF2-40B4-BE49-F238E27FC236}">
                <a16:creationId xmlns="" xmlns:p14="http://schemas.microsoft.com/office/powerpoint/2010/main" xmlns:p15="http://schemas.microsoft.com/office/powerpoint/2012/main" xmlns:a16="http://schemas.microsoft.com/office/drawing/2014/main" id="{7ABCCD2C-433F-478B-B18B-A4DAD100C702}"/>
              </a:ext>
            </a:extLst>
          </p:cNvPr>
          <p:cNvSpPr txBox="1"/>
          <p:nvPr/>
        </p:nvSpPr>
        <p:spPr>
          <a:xfrm>
            <a:off x="9533727" y="11787906"/>
            <a:ext cx="3813644" cy="698540"/>
          </a:xfrm>
          <a:prstGeom prst="rect">
            <a:avLst/>
          </a:prstGeom>
          <a:noFill/>
        </p:spPr>
        <p:txBody>
          <a:bodyPr wrap="square" lIns="51703" tIns="25852" rIns="51703" bIns="25852" rtlCol="0">
            <a:spAutoFit/>
          </a:bodyPr>
          <a:lstStyle>
            <a:defPPr>
              <a:defRPr kern="1200" smtId="4294967295"/>
            </a:defPPr>
          </a:lstStyle>
          <a:p>
            <a:pPr algn="just"/>
            <a:r>
              <a:rPr lang="es-MX" sz="1400" dirty="0" smtClean="0">
                <a:solidFill>
                  <a:schemeClr val="tx1">
                    <a:lumMod val="65000"/>
                    <a:lumOff val="35000"/>
                  </a:schemeClr>
                </a:solidFill>
                <a:latin typeface="Domine" charset="0"/>
              </a:rPr>
              <a:t>En estas graficas </a:t>
            </a:r>
            <a:r>
              <a:rPr lang="es-MX" sz="1400" dirty="0" smtClean="0">
                <a:solidFill>
                  <a:schemeClr val="tx1">
                    <a:lumMod val="65000"/>
                    <a:lumOff val="35000"/>
                  </a:schemeClr>
                </a:solidFill>
                <a:latin typeface="Domine" charset="0"/>
              </a:rPr>
              <a:t>(1.3) podemos </a:t>
            </a:r>
            <a:r>
              <a:rPr lang="es-MX" sz="1400" dirty="0" smtClean="0">
                <a:solidFill>
                  <a:schemeClr val="tx1">
                    <a:lumMod val="65000"/>
                    <a:lumOff val="35000"/>
                  </a:schemeClr>
                </a:solidFill>
                <a:latin typeface="Domine" charset="0"/>
              </a:rPr>
              <a:t>ver que la Iris Setosa sus </a:t>
            </a:r>
            <a:r>
              <a:rPr lang="es-MX" sz="1400" dirty="0" smtClean="0">
                <a:solidFill>
                  <a:schemeClr val="tx1">
                    <a:lumMod val="65000"/>
                    <a:lumOff val="35000"/>
                  </a:schemeClr>
                </a:solidFill>
                <a:latin typeface="Domine" charset="0"/>
              </a:rPr>
              <a:t>características están </a:t>
            </a:r>
            <a:r>
              <a:rPr lang="es-MX" sz="1400" dirty="0" smtClean="0">
                <a:solidFill>
                  <a:schemeClr val="tx1">
                    <a:lumMod val="65000"/>
                    <a:lumOff val="35000"/>
                  </a:schemeClr>
                </a:solidFill>
                <a:latin typeface="Domine" charset="0"/>
              </a:rPr>
              <a:t>mas </a:t>
            </a:r>
            <a:r>
              <a:rPr lang="es-MX" sz="1400" dirty="0" smtClean="0">
                <a:solidFill>
                  <a:schemeClr val="tx1">
                    <a:lumMod val="65000"/>
                    <a:lumOff val="35000"/>
                  </a:schemeClr>
                </a:solidFill>
                <a:latin typeface="Domine" charset="0"/>
              </a:rPr>
              <a:t>separadas </a:t>
            </a:r>
            <a:r>
              <a:rPr lang="es-MX" sz="1400" dirty="0" smtClean="0">
                <a:solidFill>
                  <a:schemeClr val="tx1">
                    <a:lumMod val="65000"/>
                    <a:lumOff val="35000"/>
                  </a:schemeClr>
                </a:solidFill>
                <a:latin typeface="Domine" charset="0"/>
              </a:rPr>
              <a:t>que de las otras especies</a:t>
            </a:r>
            <a:endParaRPr lang="es-MX" sz="14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
        <p:nvSpPr>
          <p:cNvPr id="70" name="TextBox 83">
            <a:extLst>
              <a:ext uri="{FF2B5EF4-FFF2-40B4-BE49-F238E27FC236}">
                <a16:creationId xmlns="" xmlns:p14="http://schemas.microsoft.com/office/powerpoint/2010/main" xmlns:p15="http://schemas.microsoft.com/office/powerpoint/2012/main" xmlns:a16="http://schemas.microsoft.com/office/drawing/2014/main" id="{7ABCCD2C-433F-478B-B18B-A4DAD100C702}"/>
              </a:ext>
            </a:extLst>
          </p:cNvPr>
          <p:cNvSpPr txBox="1"/>
          <p:nvPr/>
        </p:nvSpPr>
        <p:spPr>
          <a:xfrm>
            <a:off x="17123394" y="3012857"/>
            <a:ext cx="890180" cy="206097"/>
          </a:xfrm>
          <a:prstGeom prst="rect">
            <a:avLst/>
          </a:prstGeom>
          <a:noFill/>
        </p:spPr>
        <p:txBody>
          <a:bodyPr wrap="square" lIns="51703" tIns="25852" rIns="51703" bIns="25852" rtlCol="0">
            <a:spAutoFit/>
          </a:bodyPr>
          <a:lstStyle>
            <a:defPPr>
              <a:defRPr kern="1200" smtId="4294967295"/>
            </a:defPPr>
          </a:lstStyle>
          <a:p>
            <a:r>
              <a:rPr lang="es-MX" sz="1000" dirty="0" smtClean="0">
                <a:solidFill>
                  <a:schemeClr val="tx1">
                    <a:lumMod val="65000"/>
                    <a:lumOff val="35000"/>
                  </a:schemeClr>
                </a:solidFill>
                <a:latin typeface="Domine" charset="0"/>
              </a:rPr>
              <a:t>Grafica 1.3</a:t>
            </a:r>
            <a:endParaRPr lang="es-MX" sz="1000" dirty="0">
              <a:solidFill>
                <a:schemeClr val="tx1">
                  <a:lumMod val="65000"/>
                  <a:lumOff val="35000"/>
                </a:schemeClr>
              </a:solidFill>
              <a:latin typeface="Domine"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70321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570</Words>
  <Application>Microsoft Office PowerPoint</Application>
  <PresentationFormat>Personalizado</PresentationFormat>
  <Paragraphs>29</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Soporte</dc:creator>
  <cp:lastModifiedBy>Soporte</cp:lastModifiedBy>
  <cp:revision>2</cp:revision>
  <dcterms:created xsi:type="dcterms:W3CDTF">2020-05-27T23:06:23Z</dcterms:created>
  <dcterms:modified xsi:type="dcterms:W3CDTF">2020-05-27T23:22:23Z</dcterms:modified>
</cp:coreProperties>
</file>