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2" r:id="rId2"/>
    <p:sldId id="259" r:id="rId3"/>
    <p:sldId id="261" r:id="rId4"/>
    <p:sldId id="265" r:id="rId5"/>
    <p:sldId id="263" r:id="rId6"/>
    <p:sldId id="264" r:id="rId7"/>
    <p:sldId id="266" r:id="rId8"/>
    <p:sldId id="269" r:id="rId9"/>
    <p:sldId id="27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>
        <p:scale>
          <a:sx n="66" d="100"/>
          <a:sy n="66" d="100"/>
        </p:scale>
        <p:origin x="1080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342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491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203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3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2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9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4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2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5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5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9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953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gdom.com/blog/linux-kernel-development-numbers/" TargetMode="External"/><Relationship Id="rId2" Type="http://schemas.openxmlformats.org/officeDocument/2006/relationships/hyperlink" Target="https://www.reddit.com/r/linuxmasterrace/comments/p4cu4v/desktop_linux_distros_by_subreddit_community_siz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ystranbox.com/why-linux-is-the-most-secure-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rs Exploration Rover - Wikipedia">
            <a:extLst>
              <a:ext uri="{FF2B5EF4-FFF2-40B4-BE49-F238E27FC236}">
                <a16:creationId xmlns:a16="http://schemas.microsoft.com/office/drawing/2014/main" id="{90D8D8D0-3B4E-42F7-0AD7-F1973BCFF7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6" r="10062" b="-3"/>
          <a:stretch/>
        </p:blipFill>
        <p:spPr bwMode="auto">
          <a:xfrm>
            <a:off x="3793813" y="744344"/>
            <a:ext cx="4627646" cy="4627648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se are the top 5 fastest Supercomputers in the world; Check out the list  | Tech News">
            <a:extLst>
              <a:ext uri="{FF2B5EF4-FFF2-40B4-BE49-F238E27FC236}">
                <a16:creationId xmlns:a16="http://schemas.microsoft.com/office/drawing/2014/main" id="{9AE13ED5-9DCE-0BC1-AD77-7ADBF568B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4" r="1898" b="-4"/>
          <a:stretch/>
        </p:blipFill>
        <p:spPr bwMode="auto">
          <a:xfrm>
            <a:off x="1319706" y="1757695"/>
            <a:ext cx="2590737" cy="2926956"/>
          </a:xfrm>
          <a:custGeom>
            <a:avLst/>
            <a:gdLst/>
            <a:ahLst/>
            <a:cxnLst/>
            <a:rect l="l" t="t" r="r" b="b"/>
            <a:pathLst>
              <a:path w="2590737" h="2926956">
                <a:moveTo>
                  <a:pt x="1463478" y="0"/>
                </a:moveTo>
                <a:cubicBezTo>
                  <a:pt x="1867606" y="0"/>
                  <a:pt x="2233476" y="163805"/>
                  <a:pt x="2498313" y="428643"/>
                </a:cubicBezTo>
                <a:lnTo>
                  <a:pt x="2501029" y="431631"/>
                </a:lnTo>
                <a:lnTo>
                  <a:pt x="2445696" y="582811"/>
                </a:lnTo>
                <a:cubicBezTo>
                  <a:pt x="2374039" y="813196"/>
                  <a:pt x="2335437" y="1058145"/>
                  <a:pt x="2335437" y="1312109"/>
                </a:cubicBezTo>
                <a:cubicBezTo>
                  <a:pt x="2335437" y="1650728"/>
                  <a:pt x="2404063" y="1973319"/>
                  <a:pt x="2528166" y="2266732"/>
                </a:cubicBezTo>
                <a:lnTo>
                  <a:pt x="2590737" y="2396622"/>
                </a:lnTo>
                <a:lnTo>
                  <a:pt x="2498313" y="2498313"/>
                </a:lnTo>
                <a:cubicBezTo>
                  <a:pt x="2233476" y="2763151"/>
                  <a:pt x="1867606" y="2926956"/>
                  <a:pt x="1463478" y="2926956"/>
                </a:cubicBezTo>
                <a:cubicBezTo>
                  <a:pt x="655221" y="2926956"/>
                  <a:pt x="0" y="2271735"/>
                  <a:pt x="0" y="1463478"/>
                </a:cubicBezTo>
                <a:cubicBezTo>
                  <a:pt x="0" y="655221"/>
                  <a:pt x="655221" y="0"/>
                  <a:pt x="1463478" y="0"/>
                </a:cubicBezTo>
                <a:close/>
              </a:path>
            </a:pathLst>
          </a:cu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ell phone in front of a blue background">
            <a:extLst>
              <a:ext uri="{FF2B5EF4-FFF2-40B4-BE49-F238E27FC236}">
                <a16:creationId xmlns:a16="http://schemas.microsoft.com/office/drawing/2014/main" id="{442D29EF-2786-3516-94A9-D43BA36039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5" r="10508" b="-3"/>
          <a:stretch/>
        </p:blipFill>
        <p:spPr>
          <a:xfrm>
            <a:off x="8297994" y="1757695"/>
            <a:ext cx="2577829" cy="2926956"/>
          </a:xfrm>
          <a:custGeom>
            <a:avLst/>
            <a:gdLst/>
            <a:ahLst/>
            <a:cxnLst/>
            <a:rect l="l" t="t" r="r" b="b"/>
            <a:pathLst>
              <a:path w="2577829" h="2926956">
                <a:moveTo>
                  <a:pt x="1114351" y="0"/>
                </a:moveTo>
                <a:cubicBezTo>
                  <a:pt x="1922608" y="0"/>
                  <a:pt x="2577829" y="655221"/>
                  <a:pt x="2577829" y="1463478"/>
                </a:cubicBezTo>
                <a:cubicBezTo>
                  <a:pt x="2577829" y="2271735"/>
                  <a:pt x="1922608" y="2926956"/>
                  <a:pt x="1114351" y="2926956"/>
                </a:cubicBezTo>
                <a:cubicBezTo>
                  <a:pt x="710223" y="2926956"/>
                  <a:pt x="344353" y="2763151"/>
                  <a:pt x="79516" y="2498313"/>
                </a:cubicBezTo>
                <a:lnTo>
                  <a:pt x="0" y="2410824"/>
                </a:lnTo>
                <a:lnTo>
                  <a:pt x="69413" y="2266732"/>
                </a:lnTo>
                <a:cubicBezTo>
                  <a:pt x="193516" y="1973319"/>
                  <a:pt x="262142" y="1650728"/>
                  <a:pt x="262142" y="1312109"/>
                </a:cubicBezTo>
                <a:cubicBezTo>
                  <a:pt x="262142" y="1058145"/>
                  <a:pt x="223540" y="813196"/>
                  <a:pt x="151883" y="582811"/>
                </a:cubicBezTo>
                <a:lnTo>
                  <a:pt x="91478" y="417771"/>
                </a:lnTo>
                <a:lnTo>
                  <a:pt x="183443" y="334187"/>
                </a:lnTo>
                <a:cubicBezTo>
                  <a:pt x="436418" y="125413"/>
                  <a:pt x="760739" y="0"/>
                  <a:pt x="1114351" y="0"/>
                </a:cubicBezTo>
                <a:close/>
              </a:path>
            </a:pathLst>
          </a:custGeom>
          <a:noFill/>
        </p:spPr>
      </p:pic>
      <p:sp>
        <p:nvSpPr>
          <p:cNvPr id="1033" name="Date Placeholder 1">
            <a:extLst>
              <a:ext uri="{FF2B5EF4-FFF2-40B4-BE49-F238E27FC236}">
                <a16:creationId xmlns:a16="http://schemas.microsoft.com/office/drawing/2014/main" id="{4C74CAA8-1F17-4197-B012-88410290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8DFA8A3-BDBE-40BC-AA1F-3E61D74C8254}" type="datetime1">
              <a:rPr lang="en-US" smtClean="0"/>
              <a:pPr>
                <a:spcAft>
                  <a:spcPts val="600"/>
                </a:spcAft>
              </a:pPr>
              <a:t>6/13/2023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51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9569-FA01-D5DB-7D1C-021A5F18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F5AEE-8E4C-F425-375C-6A59E8373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Abraham, S. (2018, September 2). Why Windows get More Virus Attacks than Mac or Linux - 	</a:t>
            </a:r>
            <a:r>
              <a:rPr lang="en-US" dirty="0" err="1"/>
              <a:t>MalwareFox</a:t>
            </a:r>
            <a:r>
              <a:rPr lang="en-US" dirty="0"/>
              <a:t>. </a:t>
            </a:r>
            <a:r>
              <a:rPr lang="en-US" dirty="0" err="1"/>
              <a:t>Malwarefox</a:t>
            </a:r>
            <a:r>
              <a:rPr lang="en-US" dirty="0"/>
              <a:t>. https://www.malwarefox.com/windows-virus-attacks/</a:t>
            </a:r>
          </a:p>
          <a:p>
            <a:pPr marL="0" indent="0">
              <a:buNone/>
            </a:pPr>
            <a:r>
              <a:rPr lang="en-US" dirty="0"/>
              <a:t>Anonymous,  (2021, August 14). Desktop Linux Distros by Subreddit Community Size. 	Reddit. 	</a:t>
            </a:r>
            <a:r>
              <a:rPr lang="en-US" dirty="0">
                <a:hlinkClick r:id="rId2"/>
              </a:rPr>
              <a:t>https://www.reddit.com/r/linuxmasterrace/comments/p4cu4v/desktop_linux_dis	</a:t>
            </a:r>
            <a:r>
              <a:rPr lang="en-US" dirty="0" err="1">
                <a:hlinkClick r:id="rId2"/>
              </a:rPr>
              <a:t>tros_by_subreddit_community_size</a:t>
            </a:r>
            <a:r>
              <a:rPr lang="en-US" dirty="0">
                <a:hlinkClick r:id="rId2"/>
              </a:rPr>
              <a:t>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Anonymous,  (2012, April 16). Linux kernel development by the numbers. Pingdom. 	</a:t>
            </a:r>
            <a:r>
              <a:rPr lang="en-US" dirty="0">
                <a:hlinkClick r:id="rId3"/>
              </a:rPr>
              <a:t>https://www.pingdom.com/blog/linux-kernel-development-numbers/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Travis,  (2022, November 27). Why Linux Is The Most Secure Operating System – </a:t>
            </a:r>
            <a:r>
              <a:rPr lang="en-US" dirty="0" err="1"/>
              <a:t>Systran</a:t>
            </a:r>
            <a:r>
              <a:rPr lang="en-US" dirty="0"/>
              <a:t> 	Box. </a:t>
            </a:r>
            <a:r>
              <a:rPr lang="en-US" dirty="0" err="1"/>
              <a:t>Systranbox</a:t>
            </a:r>
            <a:r>
              <a:rPr lang="en-US" dirty="0"/>
              <a:t>. </a:t>
            </a:r>
            <a:r>
              <a:rPr lang="en-US" dirty="0">
                <a:hlinkClick r:id="rId4"/>
              </a:rPr>
              <a:t>https://www.systranbox.com/why-linux-is-the-most-secure-</a:t>
            </a:r>
            <a:r>
              <a:rPr lang="en-US" dirty="0"/>
              <a:t>	operating-system/</a:t>
            </a:r>
          </a:p>
        </p:txBody>
      </p:sp>
    </p:spTree>
    <p:extLst>
      <p:ext uri="{BB962C8B-B14F-4D97-AF65-F5344CB8AC3E}">
        <p14:creationId xmlns:p14="http://schemas.microsoft.com/office/powerpoint/2010/main" val="364286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3ABA-7FD3-783B-5E8A-78E0A150B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</a:t>
            </a:r>
            <a:r>
              <a:rPr lang="en-US" sz="3600" dirty="0"/>
              <a:t> Non-technical Advantages of THE Linux operating system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1D874-1056-C9C2-EA65-252883FDA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Emre Geçit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96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57A1-9889-A55D-91E7-F55D02BB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E41A-9A9F-F870-075E-58578188D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Transparency</a:t>
            </a:r>
          </a:p>
          <a:p>
            <a:r>
              <a:rPr lang="en-US" dirty="0"/>
              <a:t>Community</a:t>
            </a:r>
          </a:p>
          <a:p>
            <a:r>
              <a:rPr lang="en-US" dirty="0"/>
              <a:t>Security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712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itle 1">
            <a:extLst>
              <a:ext uri="{FF2B5EF4-FFF2-40B4-BE49-F238E27FC236}">
                <a16:creationId xmlns:a16="http://schemas.microsoft.com/office/drawing/2014/main" id="{7C7B3269-0A18-40F5-8E91-D6AE2D71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8905" y="381454"/>
            <a:ext cx="4782996" cy="1784106"/>
          </a:xfrm>
        </p:spPr>
        <p:txBody>
          <a:bodyPr>
            <a:normAutofit/>
          </a:bodyPr>
          <a:lstStyle/>
          <a:p>
            <a:r>
              <a:rPr lang="en-US" dirty="0"/>
              <a:t>Brief info about Linux</a:t>
            </a:r>
          </a:p>
        </p:txBody>
      </p:sp>
      <p:pic>
        <p:nvPicPr>
          <p:cNvPr id="2050" name="Picture 2" descr="Linus Torvalds | Biography, Linux, &amp; Facts | Britannica">
            <a:extLst>
              <a:ext uri="{FF2B5EF4-FFF2-40B4-BE49-F238E27FC236}">
                <a16:creationId xmlns:a16="http://schemas.microsoft.com/office/drawing/2014/main" id="{06C4935F-A2D4-4B61-71E0-C28800BAC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2752"/>
          <a:stretch/>
        </p:blipFill>
        <p:spPr bwMode="auto">
          <a:xfrm>
            <a:off x="1225539" y="749478"/>
            <a:ext cx="4625350" cy="4625350"/>
          </a:xfrm>
          <a:custGeom>
            <a:avLst/>
            <a:gdLst/>
            <a:ahLst/>
            <a:cxnLst/>
            <a:rect l="l" t="t" r="r" b="b"/>
            <a:pathLst>
              <a:path w="4625350" h="4625350">
                <a:moveTo>
                  <a:pt x="2312675" y="0"/>
                </a:moveTo>
                <a:cubicBezTo>
                  <a:pt x="3589930" y="0"/>
                  <a:pt x="4625350" y="1035420"/>
                  <a:pt x="4625350" y="2312675"/>
                </a:cubicBezTo>
                <a:cubicBezTo>
                  <a:pt x="4625350" y="3589930"/>
                  <a:pt x="3589930" y="4625350"/>
                  <a:pt x="2312675" y="4625350"/>
                </a:cubicBezTo>
                <a:cubicBezTo>
                  <a:pt x="1035420" y="4625350"/>
                  <a:pt x="0" y="3589930"/>
                  <a:pt x="0" y="2312675"/>
                </a:cubicBezTo>
                <a:cubicBezTo>
                  <a:pt x="0" y="1035420"/>
                  <a:pt x="1035420" y="0"/>
                  <a:pt x="2312675" y="0"/>
                </a:cubicBezTo>
                <a:close/>
              </a:path>
            </a:pathLst>
          </a:custGeom>
          <a:solidFill>
            <a:srgbClr val="FFFFFF"/>
          </a:solidFill>
          <a:effectLst>
            <a:outerShdw dist="165100" dir="8100000" algn="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DDBB-BE98-497E-5D50-D6A8AED88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203" y="2400300"/>
            <a:ext cx="4494053" cy="3733800"/>
          </a:xfrm>
        </p:spPr>
        <p:txBody>
          <a:bodyPr>
            <a:normAutofit/>
          </a:bodyPr>
          <a:lstStyle/>
          <a:p>
            <a:r>
              <a:rPr lang="en-US" dirty="0"/>
              <a:t>Developed by Linus Torvalds in 1991</a:t>
            </a:r>
          </a:p>
          <a:p>
            <a:r>
              <a:rPr lang="en-US" dirty="0"/>
              <a:t>An open source kernel</a:t>
            </a:r>
            <a:endParaRPr lang="en-GB" dirty="0"/>
          </a:p>
        </p:txBody>
      </p:sp>
      <p:sp>
        <p:nvSpPr>
          <p:cNvPr id="2061" name="Slide Number Placeholder 7">
            <a:extLst>
              <a:ext uri="{FF2B5EF4-FFF2-40B4-BE49-F238E27FC236}">
                <a16:creationId xmlns:a16="http://schemas.microsoft.com/office/drawing/2014/main" id="{F590EA15-4F4D-4705-B34A-FB7CFC9B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2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010B-687E-E078-7694-36F2FA6A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9070-4980-4DE8-CE66-15F49B4BB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4458664" cy="4114801"/>
          </a:xfrm>
        </p:spPr>
        <p:txBody>
          <a:bodyPr/>
          <a:lstStyle/>
          <a:p>
            <a:r>
              <a:rPr lang="en-US" dirty="0"/>
              <a:t>Linux is all open source.</a:t>
            </a:r>
            <a:endParaRPr lang="en-GB" dirty="0"/>
          </a:p>
          <a:p>
            <a:r>
              <a:rPr lang="en-GB" dirty="0"/>
              <a:t>There is no secret code or mechanism, everything is transparent.</a:t>
            </a:r>
            <a:endParaRPr lang="en-US" dirty="0"/>
          </a:p>
        </p:txBody>
      </p:sp>
      <p:pic>
        <p:nvPicPr>
          <p:cNvPr id="4" name="Picture 2" descr="Linux kernel development by the numbers">
            <a:extLst>
              <a:ext uri="{FF2B5EF4-FFF2-40B4-BE49-F238E27FC236}">
                <a16:creationId xmlns:a16="http://schemas.microsoft.com/office/drawing/2014/main" id="{CE6608C3-F9EA-7DA0-E8EF-8B40DD709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6" y="-33337"/>
            <a:ext cx="6924674" cy="692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62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0096-23C2-EE6D-17AC-321A2432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7E69-711E-B272-DE27-5826099A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924049"/>
            <a:ext cx="8182938" cy="4114801"/>
          </a:xfrm>
        </p:spPr>
        <p:txBody>
          <a:bodyPr/>
          <a:lstStyle/>
          <a:p>
            <a:r>
              <a:rPr lang="en-US" dirty="0"/>
              <a:t>Linux has a great community.</a:t>
            </a:r>
          </a:p>
          <a:p>
            <a:r>
              <a:rPr lang="en-US" dirty="0"/>
              <a:t>The community develops and secures the operating system.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992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3DD2-DE90-B1B7-2F19-7110E3BD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B5741-1A3F-DC9B-7BBF-5EB0B265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Desktop Linux Distros by Subreddit Community Size (Over 10K as of 8/12/21)  : r/linuxmasterrace">
            <a:extLst>
              <a:ext uri="{FF2B5EF4-FFF2-40B4-BE49-F238E27FC236}">
                <a16:creationId xmlns:a16="http://schemas.microsoft.com/office/drawing/2014/main" id="{5F676EB9-EDE1-6588-1A8D-ECC7F0EA1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88060" cy="613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0CDE55-5FEF-9968-6394-DD5B701ADD77}"/>
              </a:ext>
            </a:extLst>
          </p:cNvPr>
          <p:cNvSpPr txBox="1"/>
          <p:nvPr/>
        </p:nvSpPr>
        <p:spPr>
          <a:xfrm>
            <a:off x="4653478" y="6308209"/>
            <a:ext cx="421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Reddit r/</a:t>
            </a:r>
            <a:r>
              <a:rPr lang="en-US" dirty="0" err="1"/>
              <a:t>linuxmasterrace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61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D7BD-791A-2181-B917-7FA48712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B3AA3-DD79-1E5B-FF2B-9053F3208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targeted by the hackers</a:t>
            </a:r>
            <a:r>
              <a:rPr lang="en-GB" dirty="0"/>
              <a:t>.</a:t>
            </a:r>
          </a:p>
          <a:p>
            <a:r>
              <a:rPr lang="en-GB" dirty="0"/>
              <a:t>Vulnerabilities are patched by the community.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6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2AC0-9D75-E4BE-61D4-4AC01FB9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A082D-A743-6FEA-86A0-E779BEC0A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4CCE76B-FBEA-5DEC-F8BC-41C2AF9C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535"/>
            <a:ext cx="12192000" cy="610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9FBFD4-6DE4-6BA6-9760-349A020A0BD7}"/>
              </a:ext>
            </a:extLst>
          </p:cNvPr>
          <p:cNvSpPr txBox="1"/>
          <p:nvPr/>
        </p:nvSpPr>
        <p:spPr>
          <a:xfrm>
            <a:off x="3048965" y="6287024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https://www.malwarefox.com/windows-virus-attacks/</a:t>
            </a:r>
          </a:p>
        </p:txBody>
      </p:sp>
    </p:spTree>
    <p:extLst>
      <p:ext uri="{BB962C8B-B14F-4D97-AF65-F5344CB8AC3E}">
        <p14:creationId xmlns:p14="http://schemas.microsoft.com/office/powerpoint/2010/main" val="135225104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DarkSeedLeftStep">
      <a:dk1>
        <a:srgbClr val="000000"/>
      </a:dk1>
      <a:lt1>
        <a:srgbClr val="FFFFFF"/>
      </a:lt1>
      <a:dk2>
        <a:srgbClr val="412425"/>
      </a:dk2>
      <a:lt2>
        <a:srgbClr val="E8E2E5"/>
      </a:lt2>
      <a:accent1>
        <a:srgbClr val="20B66C"/>
      </a:accent1>
      <a:accent2>
        <a:srgbClr val="14BA23"/>
      </a:accent2>
      <a:accent3>
        <a:srgbClr val="52B620"/>
      </a:accent3>
      <a:accent4>
        <a:srgbClr val="87AF13"/>
      </a:accent4>
      <a:accent5>
        <a:srgbClr val="B79F21"/>
      </a:accent5>
      <a:accent6>
        <a:srgbClr val="D56717"/>
      </a:accent6>
      <a:hlink>
        <a:srgbClr val="85862C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247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Avenir Next LT Pro Light</vt:lpstr>
      <vt:lpstr>VeniceBeachVTI</vt:lpstr>
      <vt:lpstr>PowerPoint Presentation</vt:lpstr>
      <vt:lpstr>3 Non-technical Advantages of THE Linux operating system</vt:lpstr>
      <vt:lpstr>outline</vt:lpstr>
      <vt:lpstr>Brief info about Linux</vt:lpstr>
      <vt:lpstr>transparency</vt:lpstr>
      <vt:lpstr>Community</vt:lpstr>
      <vt:lpstr>PowerPoint Presentation</vt:lpstr>
      <vt:lpstr>Security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Emre Geçit</dc:creator>
  <cp:lastModifiedBy>Emre Geçit</cp:lastModifiedBy>
  <cp:revision>1</cp:revision>
  <dcterms:created xsi:type="dcterms:W3CDTF">2023-06-12T17:42:30Z</dcterms:created>
  <dcterms:modified xsi:type="dcterms:W3CDTF">2023-06-13T09:47:57Z</dcterms:modified>
</cp:coreProperties>
</file>