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75" r:id="rId3"/>
    <p:sldId id="284" r:id="rId4"/>
    <p:sldId id="277" r:id="rId5"/>
    <p:sldId id="292" r:id="rId6"/>
    <p:sldId id="271" r:id="rId7"/>
    <p:sldId id="283" r:id="rId8"/>
    <p:sldId id="290" r:id="rId9"/>
    <p:sldId id="289" r:id="rId10"/>
    <p:sldId id="272" r:id="rId11"/>
    <p:sldId id="268" r:id="rId12"/>
    <p:sldId id="269" r:id="rId13"/>
    <p:sldId id="281" r:id="rId14"/>
    <p:sldId id="274" r:id="rId15"/>
    <p:sldId id="285" r:id="rId16"/>
    <p:sldId id="287" r:id="rId17"/>
    <p:sldId id="286" r:id="rId18"/>
    <p:sldId id="288" r:id="rId19"/>
    <p:sldId id="291" r:id="rId20"/>
    <p:sldId id="280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671"/>
  </p:normalViewPr>
  <p:slideViewPr>
    <p:cSldViewPr>
      <p:cViewPr varScale="1">
        <p:scale>
          <a:sx n="69" d="100"/>
          <a:sy n="69" d="100"/>
        </p:scale>
        <p:origin x="16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58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08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71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08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42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23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8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4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81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50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8BB0-FE7B-4AAD-BE35-896A536D004A}" type="datetimeFigureOut">
              <a:rPr lang="tr-TR" smtClean="0"/>
              <a:pPr/>
              <a:t>21.05.2023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E6EC-3254-4147-A367-42D8A06B1AF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Belgesi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Belgesi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Belgesi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Belgesi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496944" cy="1584176"/>
          </a:xfrm>
        </p:spPr>
        <p:txBody>
          <a:bodyPr>
            <a:normAutofit fontScale="90000"/>
          </a:bodyPr>
          <a:lstStyle/>
          <a:p>
            <a:r>
              <a:rPr lang="tr-TR" sz="4900" dirty="0" smtClean="0">
                <a:latin typeface="Cooper Black" pitchFamily="18" charset="0"/>
              </a:rPr>
              <a:t/>
            </a:r>
            <a:br>
              <a:rPr lang="tr-TR" sz="4900" dirty="0" smtClean="0">
                <a:latin typeface="Cooper Black" pitchFamily="18" charset="0"/>
              </a:rPr>
            </a:br>
            <a:r>
              <a:rPr lang="tr-TR" sz="4900" dirty="0" smtClean="0">
                <a:solidFill>
                  <a:srgbClr val="FF0000"/>
                </a:solidFill>
                <a:latin typeface="Cooper Black" pitchFamily="18" charset="0"/>
              </a:rPr>
              <a:t>Science and Technology Presentation (20%)</a:t>
            </a:r>
            <a:endParaRPr lang="tr-TR" sz="27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480037" cy="2484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896" y="692696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Organization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patterns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96" y="1556793"/>
            <a:ext cx="8136904" cy="4896543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tr-TR" sz="2600" dirty="0" err="1" smtClean="0">
                <a:latin typeface="Arial" charset="0"/>
                <a:ea typeface="Arial" charset="0"/>
                <a:cs typeface="Arial" charset="0"/>
              </a:rPr>
              <a:t>Classification</a:t>
            </a:r>
            <a:endParaRPr lang="tr-TR" sz="2600" dirty="0" smtClean="0">
              <a:latin typeface="Arial" charset="0"/>
              <a:ea typeface="Arial" charset="0"/>
              <a:cs typeface="Arial" charset="0"/>
            </a:endParaRPr>
          </a:p>
          <a:p>
            <a:pPr marL="811213" indent="-457200">
              <a:lnSpc>
                <a:spcPct val="150000"/>
              </a:lnSpc>
            </a:pP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Chronology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811213" indent="-457200">
              <a:lnSpc>
                <a:spcPct val="150000"/>
              </a:lnSpc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Effect</a:t>
            </a: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811213" indent="-457200">
              <a:lnSpc>
                <a:spcPct val="150000"/>
              </a:lnSpc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Reason</a:t>
            </a:r>
            <a:r>
              <a:rPr lang="tr-TR" sz="26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811213" indent="-457200">
              <a:lnSpc>
                <a:spcPct val="150000"/>
              </a:lnSpc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Advantages</a:t>
            </a: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600" b="1" dirty="0" smtClean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Disadvantages</a:t>
            </a:r>
            <a:endParaRPr lang="tr-TR" sz="2600" dirty="0" smtClean="0">
              <a:latin typeface="Arial" charset="0"/>
              <a:ea typeface="Arial" charset="0"/>
              <a:cs typeface="Arial" charset="0"/>
            </a:endParaRPr>
          </a:p>
          <a:p>
            <a:pPr marL="811213" indent="-457200">
              <a:lnSpc>
                <a:spcPct val="150000"/>
              </a:lnSpc>
            </a:pP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Comparison </a:t>
            </a:r>
            <a:r>
              <a:rPr lang="tr-TR" sz="2600" b="1" dirty="0" smtClean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Contrast</a:t>
            </a:r>
          </a:p>
          <a:p>
            <a:pPr marL="811213" indent="-457200">
              <a:lnSpc>
                <a:spcPct val="150000"/>
              </a:lnSpc>
            </a:pP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Problems </a:t>
            </a:r>
            <a:r>
              <a:rPr lang="tr-TR" sz="2600" b="1" dirty="0" smtClean="0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tr-TR" sz="2600" dirty="0" smtClean="0">
                <a:latin typeface="Arial" charset="0"/>
                <a:ea typeface="Arial" charset="0"/>
                <a:cs typeface="Arial" charset="0"/>
              </a:rPr>
              <a:t> Solutions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354013" indent="0">
              <a:lnSpc>
                <a:spcPct val="150000"/>
              </a:lnSpc>
              <a:buNone/>
            </a:pPr>
            <a:r>
              <a:rPr lang="tr-TR" sz="2600" i="1" dirty="0" smtClean="0">
                <a:latin typeface="Arial" charset="0"/>
                <a:ea typeface="Arial" charset="0"/>
                <a:cs typeface="Arial" charset="0"/>
              </a:rPr>
              <a:t>Choose only one of them for the presentation please!! </a:t>
            </a:r>
          </a:p>
          <a:p>
            <a:pPr marL="633413" indent="-279400">
              <a:buNone/>
            </a:pPr>
            <a:r>
              <a:rPr lang="tr-T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It will be the focus of your topic!!</a:t>
            </a:r>
          </a:p>
        </p:txBody>
      </p:sp>
    </p:spTree>
    <p:extLst>
      <p:ext uri="{BB962C8B-B14F-4D97-AF65-F5344CB8AC3E}">
        <p14:creationId xmlns:p14="http://schemas.microsoft.com/office/powerpoint/2010/main" val="36286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626334"/>
            <a:ext cx="8219256" cy="1434514"/>
          </a:xfrm>
        </p:spPr>
        <p:txBody>
          <a:bodyPr>
            <a:normAutofit fontScale="90000"/>
          </a:bodyPr>
          <a:lstStyle/>
          <a:p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Faulty outlines(</a:t>
            </a:r>
            <a:r>
              <a:rPr lang="tr-T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Topics not narrowed down / topics having more than one focus / overlapping main points / Not having only one organizational pattern / main points are not parallel to each other!!)</a:t>
            </a:r>
            <a:endParaRPr lang="tr-TR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Yuvarlatılmış Çapraz Köşeli Dikdörtgen 3"/>
          <p:cNvSpPr/>
          <p:nvPr/>
        </p:nvSpPr>
        <p:spPr>
          <a:xfrm>
            <a:off x="795437" y="2276872"/>
            <a:ext cx="3528392" cy="3694511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Google Glass</a:t>
            </a:r>
            <a:endParaRPr lang="en-US" sz="20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What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 it works?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Uses</a:t>
            </a:r>
          </a:p>
          <a:p>
            <a:endParaRPr lang="tr-TR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Yuvarlatılmış Çapraz Köşeli Dikdörtgen 4"/>
          <p:cNvSpPr/>
          <p:nvPr/>
        </p:nvSpPr>
        <p:spPr>
          <a:xfrm>
            <a:off x="4687483" y="2241397"/>
            <a:ext cx="3794787" cy="3710914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000" b="1" dirty="0" err="1" smtClean="0">
                <a:latin typeface="Arial" charset="0"/>
                <a:ea typeface="Arial" charset="0"/>
                <a:cs typeface="Arial" charset="0"/>
              </a:rPr>
              <a:t>Heat</a:t>
            </a:r>
            <a:r>
              <a:rPr lang="tr-TR" sz="2000" b="1" dirty="0" smtClean="0">
                <a:latin typeface="Arial" charset="0"/>
                <a:ea typeface="Arial" charset="0"/>
                <a:cs typeface="Arial" charset="0"/>
              </a:rPr>
              <a:t> Isolation in Buildings</a:t>
            </a:r>
          </a:p>
          <a:p>
            <a:endParaRPr lang="tr-TR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charset="0"/>
                <a:ea typeface="Arial" charset="0"/>
                <a:cs typeface="Arial" charset="0"/>
              </a:rPr>
              <a:t>Advantages </a:t>
            </a:r>
            <a:r>
              <a:rPr lang="tr-TR" sz="2000" dirty="0" err="1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tr-TR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000" dirty="0" err="1" smtClean="0">
                <a:latin typeface="Arial" charset="0"/>
                <a:ea typeface="Arial" charset="0"/>
                <a:cs typeface="Arial" charset="0"/>
              </a:rPr>
              <a:t>individuals</a:t>
            </a:r>
            <a:endParaRPr lang="tr-TR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Arial" charset="0"/>
                <a:ea typeface="Arial" charset="0"/>
                <a:cs typeface="Arial" charset="0"/>
              </a:rPr>
              <a:t>Advantages </a:t>
            </a:r>
            <a:r>
              <a:rPr lang="tr-TR" sz="2000" dirty="0">
                <a:latin typeface="Arial" charset="0"/>
                <a:ea typeface="Arial" charset="0"/>
                <a:cs typeface="Arial" charset="0"/>
              </a:rPr>
              <a:t>for our world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6120680" cy="1872208"/>
          </a:xfrm>
        </p:spPr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Faulty outlines </a:t>
            </a:r>
            <a: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(too broad topic/ having </a:t>
            </a:r>
            <a:r>
              <a:rPr lang="tr-TR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more than one </a:t>
            </a:r>
            <a: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focus / </a:t>
            </a:r>
            <a:r>
              <a:rPr lang="tr-TR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overlapping main </a:t>
            </a:r>
            <a: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points / not </a:t>
            </a:r>
            <a:r>
              <a:rPr lang="tr-TR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having only one organizational </a:t>
            </a:r>
            <a: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pattern / main </a:t>
            </a:r>
            <a:r>
              <a:rPr lang="tr-TR" sz="2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points are not parallel to each other</a:t>
            </a:r>
            <a: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!)</a:t>
            </a:r>
            <a:br>
              <a:rPr lang="tr-TR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tr-TR" sz="2000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P.S. Definition or historical background of the topic should be given in the INTRODUCTION  before showing the outline please!!</a:t>
            </a:r>
            <a:endParaRPr lang="tr-TR" sz="2000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Yuvarlatılmış Çapraz Köşeli Dikdörtgen 4"/>
          <p:cNvSpPr/>
          <p:nvPr/>
        </p:nvSpPr>
        <p:spPr>
          <a:xfrm>
            <a:off x="2051720" y="2852936"/>
            <a:ext cx="4032448" cy="302433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0000"/>
            </a:pPr>
            <a:r>
              <a:rPr lang="tr-TR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Introduction to </a:t>
            </a:r>
            <a:r>
              <a:rPr lang="tr-TR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Green Energy</a:t>
            </a:r>
          </a:p>
          <a:p>
            <a:pPr>
              <a:buSzPct val="100000"/>
            </a:pPr>
            <a:endParaRPr lang="tr-TR" sz="2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tr-T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historical r</a:t>
            </a:r>
            <a:r>
              <a:rPr lang="tr-T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Meaning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tr-T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Effects </a:t>
            </a:r>
            <a:r>
              <a:rPr lang="tr-T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Turkey</a:t>
            </a:r>
            <a:endParaRPr lang="tr-TR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809"/>
            <a:ext cx="8229600" cy="708421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Good outline samples 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altLang="ko-KR" b="1" dirty="0" smtClean="0">
              <a:solidFill>
                <a:srgbClr val="0070C0"/>
              </a:solidFill>
            </a:endParaRPr>
          </a:p>
          <a:p>
            <a:endParaRPr lang="tr-TR" altLang="ko-KR" b="1" dirty="0">
              <a:solidFill>
                <a:srgbClr val="0070C0"/>
              </a:solidFill>
            </a:endParaRPr>
          </a:p>
          <a:p>
            <a:endParaRPr lang="tr-TR" altLang="ko-KR" b="1" dirty="0" smtClean="0">
              <a:solidFill>
                <a:srgbClr val="0070C0"/>
              </a:solidFill>
            </a:endParaRPr>
          </a:p>
          <a:p>
            <a:endParaRPr lang="tr-TR" altLang="ko-KR" b="1" dirty="0">
              <a:solidFill>
                <a:srgbClr val="0070C0"/>
              </a:solidFill>
            </a:endParaRPr>
          </a:p>
          <a:p>
            <a:pPr marL="182880" indent="0">
              <a:buNone/>
            </a:pPr>
            <a:endParaRPr lang="tr-TR" dirty="0"/>
          </a:p>
        </p:txBody>
      </p:sp>
      <p:sp>
        <p:nvSpPr>
          <p:cNvPr id="4" name="Yuvarlatılmış Çapraz Köşeli Dikdörtgen 5"/>
          <p:cNvSpPr/>
          <p:nvPr/>
        </p:nvSpPr>
        <p:spPr>
          <a:xfrm>
            <a:off x="323528" y="1988840"/>
            <a:ext cx="4121546" cy="3168352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altLang="ko-KR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 Main Reasons Behind Apple’s Success</a:t>
            </a:r>
          </a:p>
          <a:p>
            <a:endParaRPr lang="tr-TR" altLang="ko-KR" sz="20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Innovation</a:t>
            </a:r>
            <a:endParaRPr lang="tr-TR" altLang="ko-KR" sz="2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endParaRPr lang="tr-TR" altLang="ko-KR" sz="2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Marketing </a:t>
            </a:r>
            <a:endParaRPr lang="en-US" altLang="ko-KR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r>
              <a:rPr lang="en-US" altLang="ko-K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</a:t>
            </a:r>
            <a:endParaRPr lang="tr-TR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Yuvarlatılmış Çapraz Köşeli Dikdörtgen 5"/>
          <p:cNvSpPr/>
          <p:nvPr/>
        </p:nvSpPr>
        <p:spPr>
          <a:xfrm>
            <a:off x="4750196" y="1988840"/>
            <a:ext cx="4142284" cy="3168352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Advantages of Mobile Devices in Engineering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Education</a:t>
            </a:r>
            <a:endParaRPr lang="tr-TR" sz="2000" b="1" dirty="0" smtClean="0">
              <a:latin typeface="Arial" charset="0"/>
              <a:ea typeface="Arial" charset="0"/>
              <a:cs typeface="Arial" charset="0"/>
            </a:endParaRPr>
          </a:p>
          <a:p>
            <a:endParaRPr lang="tr-TR" sz="2000" b="1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Interactive</a:t>
            </a:r>
            <a:r>
              <a:rPr lang="tr-TR" sz="2000" dirty="0" smtClean="0">
                <a:latin typeface="Arial" charset="0"/>
                <a:ea typeface="Arial" charset="0"/>
                <a:cs typeface="Arial" charset="0"/>
              </a:rPr>
              <a:t> C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lassrooms</a:t>
            </a:r>
            <a:endParaRPr lang="tr-TR" sz="20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Interactive</a:t>
            </a:r>
            <a:r>
              <a:rPr lang="tr-TR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Laboratories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3608" y="395807"/>
            <a:ext cx="7848872" cy="96396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Types of Reliable/Academic Sources: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6154" y="1412776"/>
            <a:ext cx="8084318" cy="504056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published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sources with a reputation for fact-checking and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accuracy</a:t>
            </a: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found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 university, faculty or departmental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libraries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specialist journals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or newspapers of agreed high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repute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government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reports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independent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commissions or organizations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inquiry. </a:t>
            </a:r>
            <a:endParaRPr lang="tr-TR" sz="20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e.g.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WHO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), 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UNESCO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), (OECD)</a:t>
            </a:r>
            <a:r>
              <a:rPr lang="tr-TR" sz="18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 (NASA)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published theses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the Internet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tr-TR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with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reputable author</a:t>
            </a:r>
            <a:r>
              <a:rPr lang="tr-TR" sz="2000" dirty="0" smtClean="0">
                <a:latin typeface="Arial" charset="0"/>
                <a:ea typeface="Arial" charset="0"/>
                <a:cs typeface="Arial" charset="0"/>
              </a:rPr>
              <a:t>(s)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publisher and domain name 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tr-TR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 WIKIPEDIA please!!</a:t>
            </a:r>
            <a:endParaRPr lang="en-US" sz="20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75716"/>
              </p:ext>
            </p:extLst>
          </p:nvPr>
        </p:nvGraphicFramePr>
        <p:xfrm>
          <a:off x="179512" y="116632"/>
          <a:ext cx="8784976" cy="68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Document" r:id="rId3" imgW="5969000" imgH="5918200" progId="Word.Document.12">
                  <p:embed/>
                </p:oleObj>
              </mc:Choice>
              <mc:Fallback>
                <p:oleObj name="Document" r:id="rId3" imgW="5969000" imgH="591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6632"/>
                        <a:ext cx="8784976" cy="684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9552" y="6453336"/>
            <a:ext cx="4104456" cy="288032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4088" y="5589240"/>
            <a:ext cx="3168352" cy="864096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Minimum 2 sources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908720"/>
            <a:ext cx="3384376" cy="1296144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Sources here are ok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but min 2 in the body</a:t>
            </a:r>
            <a:endParaRPr lang="en-US" sz="2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3248980"/>
            <a:ext cx="3384376" cy="1296144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Sources here are ok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but min 2 in the body</a:t>
            </a:r>
            <a:endParaRPr lang="en-US" sz="20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4365104"/>
            <a:ext cx="3960440" cy="18002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53810"/>
              </p:ext>
            </p:extLst>
          </p:nvPr>
        </p:nvGraphicFramePr>
        <p:xfrm>
          <a:off x="0" y="836712"/>
          <a:ext cx="9323512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Document" r:id="rId3" imgW="7023100" imgH="1701800" progId="Word.Document.12">
                  <p:embed/>
                </p:oleObj>
              </mc:Choice>
              <mc:Fallback>
                <p:oleObj name="Document" r:id="rId3" imgW="70231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2"/>
                        <a:ext cx="9323512" cy="5904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555776" y="4365104"/>
            <a:ext cx="1368152" cy="576064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499992" y="4459492"/>
            <a:ext cx="1224136" cy="50405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88419"/>
              </p:ext>
            </p:extLst>
          </p:nvPr>
        </p:nvGraphicFramePr>
        <p:xfrm>
          <a:off x="179512" y="476672"/>
          <a:ext cx="8964488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Document" r:id="rId3" imgW="5969000" imgH="2705100" progId="Word.Document.12">
                  <p:embed/>
                </p:oleObj>
              </mc:Choice>
              <mc:Fallback>
                <p:oleObj name="Document" r:id="rId3" imgW="5969000" imgH="270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476672"/>
                        <a:ext cx="8964488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475656" y="4149080"/>
            <a:ext cx="576064" cy="288032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4869160"/>
            <a:ext cx="4032448" cy="864096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45975"/>
              </p:ext>
            </p:extLst>
          </p:nvPr>
        </p:nvGraphicFramePr>
        <p:xfrm>
          <a:off x="0" y="620688"/>
          <a:ext cx="9468544" cy="62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Document" r:id="rId3" imgW="7251700" imgH="4495800" progId="Word.Document.12">
                  <p:embed/>
                </p:oleObj>
              </mc:Choice>
              <mc:Fallback>
                <p:oleObj name="Document" r:id="rId3" imgW="72517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20688"/>
                        <a:ext cx="9468544" cy="623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3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Ground Rules: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There will be deduction of points in case of extreme Reading and </a:t>
            </a:r>
            <a:r>
              <a:rPr lang="tr-TR" dirty="0" err="1" smtClean="0"/>
              <a:t>Memorization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No </a:t>
            </a:r>
            <a:r>
              <a:rPr lang="tr-TR" dirty="0" err="1" smtClean="0"/>
              <a:t>Turnitin</a:t>
            </a:r>
            <a:r>
              <a:rPr lang="tr-TR" dirty="0" smtClean="0"/>
              <a:t> </a:t>
            </a:r>
            <a:r>
              <a:rPr lang="tr-TR" dirty="0" err="1" smtClean="0"/>
              <a:t>Submission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slides</a:t>
            </a:r>
            <a:r>
              <a:rPr lang="tr-TR" dirty="0" smtClean="0"/>
              <a:t>, No </a:t>
            </a:r>
            <a:r>
              <a:rPr lang="tr-TR" dirty="0" err="1" smtClean="0"/>
              <a:t>grade</a:t>
            </a:r>
            <a:r>
              <a:rPr lang="tr-TR" dirty="0" smtClean="0"/>
              <a:t>!!</a:t>
            </a:r>
          </a:p>
          <a:p>
            <a:r>
              <a:rPr lang="tr-TR" dirty="0" err="1" smtClean="0"/>
              <a:t>Deduction</a:t>
            </a:r>
            <a:r>
              <a:rPr lang="tr-TR" dirty="0" smtClean="0"/>
              <a:t> of points if you exceed time limit is: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Over 6’30’’ : - 1</a:t>
            </a:r>
          </a:p>
          <a:p>
            <a:pPr marL="0" indent="0">
              <a:buNone/>
            </a:pPr>
            <a:r>
              <a:rPr lang="tr-TR" dirty="0" smtClean="0"/>
              <a:t>Over 7’ : -2</a:t>
            </a:r>
          </a:p>
          <a:p>
            <a:pPr marL="0" indent="0">
              <a:buNone/>
            </a:pPr>
            <a:r>
              <a:rPr lang="tr-TR" dirty="0" smtClean="0"/>
              <a:t>Over 7’ 30’’ : Instructor stops the presentation and deducts 2 points.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728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484784"/>
            <a:ext cx="1944216" cy="747936"/>
          </a:xfrm>
        </p:spPr>
        <p:txBody>
          <a:bodyPr>
            <a:noAutofit/>
          </a:bodyPr>
          <a:lstStyle/>
          <a:p>
            <a:pPr algn="l"/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Agenda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2564904"/>
            <a:ext cx="3168352" cy="3168352"/>
          </a:xfrm>
        </p:spPr>
        <p:txBody>
          <a:bodyPr/>
          <a:lstStyle/>
          <a:p>
            <a:r>
              <a:rPr lang="tr-TR" sz="3200" dirty="0" smtClean="0">
                <a:latin typeface="Cambria" pitchFamily="18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Objectives</a:t>
            </a:r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Steps</a:t>
            </a:r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take</a:t>
            </a:r>
            <a:endParaRPr lang="tr-TR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Topic</a:t>
            </a:r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Selection</a:t>
            </a:r>
            <a:endParaRPr lang="tr-TR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Organization</a:t>
            </a:r>
            <a:endParaRPr lang="tr-TR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Research</a:t>
            </a:r>
            <a:endParaRPr lang="tr-TR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800" dirty="0" err="1" smtClean="0">
                <a:latin typeface="Arial" charset="0"/>
                <a:ea typeface="Arial" charset="0"/>
                <a:cs typeface="Arial" charset="0"/>
              </a:rPr>
              <a:t>Assessment</a:t>
            </a:r>
            <a:endParaRPr lang="tr-TR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endParaRPr lang="tr-TR" sz="4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82880" indent="0" algn="ctr">
              <a:buNone/>
            </a:pPr>
            <a:endParaRPr lang="tr-TR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182880" indent="0" algn="ctr">
              <a:buNone/>
            </a:pPr>
            <a:r>
              <a:rPr lang="tr-TR" sz="4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GOOD LUCK</a:t>
            </a:r>
          </a:p>
          <a:p>
            <a:pPr marL="182880" indent="0" algn="ctr">
              <a:buNone/>
            </a:pPr>
            <a:r>
              <a:rPr lang="tr-TR" sz="4000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</a:t>
            </a:r>
            <a:endParaRPr lang="tr-TR" sz="4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Objectives:</a:t>
            </a:r>
            <a:endParaRPr 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886700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1600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inform,  e</a:t>
            </a:r>
            <a:r>
              <a:rPr lang="en-US" sz="1600" b="1" u="sng" dirty="0" err="1">
                <a:latin typeface="Arial" charset="0"/>
                <a:ea typeface="Arial" charset="0"/>
                <a:cs typeface="Arial" charset="0"/>
              </a:rPr>
              <a:t>xplain</a:t>
            </a:r>
            <a:r>
              <a:rPr lang="en-US" sz="1600" b="1" u="sng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tr-TR" sz="1600" b="1" u="sng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1600" b="1" u="sng" dirty="0">
                <a:latin typeface="Arial" charset="0"/>
                <a:ea typeface="Arial" charset="0"/>
                <a:cs typeface="Arial" charset="0"/>
              </a:rPr>
              <a:t>escribe, 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 e</a:t>
            </a:r>
            <a:r>
              <a:rPr lang="en-US" sz="1600" b="1" u="sng" dirty="0" err="1" smtClean="0">
                <a:latin typeface="Arial" charset="0"/>
                <a:ea typeface="Arial" charset="0"/>
                <a:cs typeface="Arial" charset="0"/>
              </a:rPr>
              <a:t>nlighten</a:t>
            </a:r>
            <a:r>
              <a:rPr lang="en-US" sz="1600" b="1" u="sng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tr-TR" sz="1600" dirty="0">
                <a:latin typeface="Arial" charset="0"/>
                <a:ea typeface="Arial" charset="0"/>
                <a:cs typeface="Arial" charset="0"/>
              </a:rPr>
              <a:t>audience about a science and technology related topic </a:t>
            </a:r>
            <a:endParaRPr lang="tr-TR" sz="16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tr-TR" sz="1600" u="sng" dirty="0" smtClean="0">
                <a:latin typeface="Arial" charset="0"/>
                <a:ea typeface="Arial" charset="0"/>
                <a:cs typeface="Arial" charset="0"/>
              </a:rPr>
              <a:t>To borrow information from literature as supports, using any of these 3 ways: 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PARAPHRASING - DIRECT QUOTATION – SUMMARY</a:t>
            </a:r>
            <a:r>
              <a:rPr lang="tr-TR" sz="1600" u="sng" dirty="0" smtClean="0">
                <a:latin typeface="Arial" charset="0"/>
                <a:ea typeface="Arial" charset="0"/>
                <a:cs typeface="Arial" charset="0"/>
              </a:rPr>
              <a:t>; paraphrasing being the most preferable. (You should use DIRECT QUOTEs only when the information is very well worded, very clear and short - one sentence maybe!!)  </a:t>
            </a: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Whenever you use a source you have to : </a:t>
            </a:r>
            <a:r>
              <a:rPr lang="tr-TR" sz="1600" b="1" dirty="0" smtClean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Orally cite the 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tr-TR" sz="1600" b="1" dirty="0" smtClean="0">
                <a:latin typeface="Arial" charset="0"/>
                <a:ea typeface="Arial" charset="0"/>
                <a:cs typeface="Arial" charset="0"/>
              </a:rPr>
              <a:t>  2 .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Give 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reference on the slide (if there is one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tr-TR" sz="1600" b="1" dirty="0" smtClean="0">
                <a:latin typeface="Arial" charset="0"/>
                <a:ea typeface="Arial" charset="0"/>
                <a:cs typeface="Arial" charset="0"/>
              </a:rPr>
              <a:t>   3. 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Add 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it to 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your </a:t>
            </a:r>
            <a:r>
              <a:rPr lang="tr-TR" sz="1600" b="1" dirty="0" smtClean="0">
                <a:latin typeface="Arial" charset="0"/>
                <a:ea typeface="Arial" charset="0"/>
                <a:cs typeface="Arial" charset="0"/>
              </a:rPr>
              <a:t>REFERENCES slide!!</a:t>
            </a:r>
          </a:p>
          <a:p>
            <a:pPr>
              <a:lnSpc>
                <a:spcPct val="150000"/>
              </a:lnSpc>
            </a:pP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tr-TR" sz="1600" dirty="0">
                <a:latin typeface="Arial" charset="0"/>
                <a:ea typeface="Arial" charset="0"/>
                <a:cs typeface="Arial" charset="0"/>
              </a:rPr>
              <a:t>give a presentation in a </a:t>
            </a:r>
            <a:r>
              <a:rPr lang="tr-TR" sz="1600" u="sng" dirty="0">
                <a:latin typeface="Arial" charset="0"/>
                <a:ea typeface="Arial" charset="0"/>
                <a:cs typeface="Arial" charset="0"/>
              </a:rPr>
              <a:t>well-organized</a:t>
            </a:r>
            <a:r>
              <a:rPr lang="tr-TR" sz="1600" dirty="0">
                <a:latin typeface="Arial" charset="0"/>
                <a:ea typeface="Arial" charset="0"/>
                <a:cs typeface="Arial" charset="0"/>
              </a:rPr>
              <a:t> way with a proper introduction, body and </a:t>
            </a: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conclusion. </a:t>
            </a:r>
            <a:r>
              <a:rPr lang="tr-TR" sz="1600" u="sng" dirty="0" smtClean="0">
                <a:latin typeface="Arial" charset="0"/>
                <a:ea typeface="Arial" charset="0"/>
                <a:cs typeface="Arial" charset="0"/>
              </a:rPr>
              <a:t>Notice that you need to 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use m</a:t>
            </a:r>
            <a:r>
              <a:rPr lang="en-US" sz="1600" b="1" u="sng" dirty="0" err="1" smtClean="0">
                <a:latin typeface="Arial" charset="0"/>
                <a:ea typeface="Arial" charset="0"/>
                <a:cs typeface="Arial" charset="0"/>
              </a:rPr>
              <a:t>inimum</a:t>
            </a:r>
            <a:r>
              <a:rPr lang="en-US" sz="1600" b="1" u="sng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u="sng" dirty="0">
                <a:latin typeface="Arial" charset="0"/>
                <a:ea typeface="Arial" charset="0"/>
                <a:cs typeface="Arial" charset="0"/>
              </a:rPr>
              <a:t>2 reliable, credible and </a:t>
            </a:r>
            <a:r>
              <a:rPr lang="en-US" sz="1600" b="1" u="sng" dirty="0" smtClean="0">
                <a:latin typeface="Arial" charset="0"/>
                <a:ea typeface="Arial" charset="0"/>
                <a:cs typeface="Arial" charset="0"/>
              </a:rPr>
              <a:t>up-to-date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 (released in the last 5 years!)</a:t>
            </a:r>
            <a:r>
              <a:rPr lang="en-US" sz="1600" b="1" u="sng" dirty="0" smtClean="0">
                <a:latin typeface="Arial" charset="0"/>
                <a:ea typeface="Arial" charset="0"/>
                <a:cs typeface="Arial" charset="0"/>
              </a:rPr>
              <a:t> sources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 in the BODY part.</a:t>
            </a:r>
            <a:endParaRPr lang="tr-TR" sz="1600" b="1" u="sng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150000"/>
              </a:lnSpc>
            </a:pP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tr-TR" sz="1600" dirty="0">
                <a:latin typeface="Arial" charset="0"/>
                <a:ea typeface="Arial" charset="0"/>
                <a:cs typeface="Arial" charset="0"/>
              </a:rPr>
              <a:t>limit the speech according to the given time </a:t>
            </a:r>
            <a:r>
              <a:rPr lang="tr-TR" sz="1600" dirty="0" smtClean="0">
                <a:latin typeface="Arial" charset="0"/>
                <a:ea typeface="Arial" charset="0"/>
                <a:cs typeface="Arial" charset="0"/>
              </a:rPr>
              <a:t>constraint: </a:t>
            </a:r>
            <a:r>
              <a:rPr lang="en-US" sz="1600" b="1" u="sng" dirty="0" smtClean="0">
                <a:latin typeface="Arial" charset="0"/>
                <a:ea typeface="Arial" charset="0"/>
                <a:cs typeface="Arial" charset="0"/>
              </a:rPr>
              <a:t>6 minutes</a:t>
            </a:r>
            <a:r>
              <a:rPr lang="tr-TR" sz="1600" b="1" u="sng" dirty="0" smtClean="0">
                <a:latin typeface="Arial" charset="0"/>
                <a:ea typeface="Arial" charset="0"/>
                <a:cs typeface="Arial" charset="0"/>
              </a:rPr>
              <a:t>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83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91952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Steps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take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760"/>
            <a:ext cx="7543750" cy="5112568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Choose a science and technology related topic and 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narrow it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down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 :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 time,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place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person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aspect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lang="tr-TR" sz="2400" b="1" dirty="0">
                <a:latin typeface="Arial" charset="0"/>
                <a:ea typeface="Arial" charset="0"/>
                <a:cs typeface="Arial" charset="0"/>
              </a:rPr>
              <a:t>.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Write the topic statement and identify 2 or 3 main</a:t>
            </a:r>
          </a:p>
          <a:p>
            <a:pPr marL="0" indent="0">
              <a:buNone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points (parallel items on the same focus). 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Get 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approval for your outline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b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Deadline</a:t>
            </a:r>
            <a:r>
              <a:rPr lang="tr-TR" sz="2400" b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! </a:t>
            </a:r>
            <a:endParaRPr lang="tr-TR" sz="24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Do 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Research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Do not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forget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tr-TR" sz="24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b="1" dirty="0" err="1" smtClean="0">
                <a:latin typeface="Arial" charset="0"/>
                <a:ea typeface="Arial" charset="0"/>
                <a:cs typeface="Arial" charset="0"/>
              </a:rPr>
              <a:t>Upload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your slides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Turnitin</a:t>
            </a:r>
            <a:r>
              <a:rPr lang="tr-T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tr-TR" sz="24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Deadline</a:t>
            </a:r>
            <a:r>
              <a:rPr lang="tr-TR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tr-TR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Here is a </a:t>
            </a:r>
            <a:r>
              <a:rPr lang="tr-TR" b="1" dirty="0" err="1"/>
              <a:t>sample</a:t>
            </a:r>
            <a:r>
              <a:rPr lang="tr-TR" b="1" dirty="0"/>
              <a:t> </a:t>
            </a:r>
            <a:r>
              <a:rPr lang="tr-TR" b="1" dirty="0" err="1"/>
              <a:t>narrowing</a:t>
            </a:r>
            <a:r>
              <a:rPr lang="tr-TR" b="1" dirty="0"/>
              <a:t> </a:t>
            </a:r>
            <a:r>
              <a:rPr lang="tr-TR" b="1" dirty="0" err="1"/>
              <a:t>down</a:t>
            </a:r>
            <a:r>
              <a:rPr lang="tr-TR" b="1" dirty="0"/>
              <a:t> </a:t>
            </a:r>
            <a:r>
              <a:rPr lang="tr-TR" b="1" dirty="0" err="1"/>
              <a:t>process</a:t>
            </a:r>
            <a:r>
              <a:rPr lang="tr-TR" b="1" dirty="0"/>
              <a:t>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 smtClean="0"/>
              <a:t>Marketing</a:t>
            </a:r>
          </a:p>
          <a:p>
            <a:endParaRPr lang="tr-TR" b="1" u="sng" dirty="0"/>
          </a:p>
          <a:p>
            <a:r>
              <a:rPr lang="tr-TR" b="1" u="sng" dirty="0" smtClean="0"/>
              <a:t>Marketing </a:t>
            </a:r>
            <a:r>
              <a:rPr lang="tr-TR" b="1" u="sng" dirty="0" err="1" smtClean="0"/>
              <a:t>Strategies</a:t>
            </a:r>
            <a:r>
              <a:rPr lang="tr-TR" b="1" u="sng" dirty="0" smtClean="0"/>
              <a:t> (</a:t>
            </a:r>
            <a:r>
              <a:rPr lang="tr-TR" b="1" u="sng" dirty="0" err="1" smtClean="0"/>
              <a:t>aspect</a:t>
            </a:r>
            <a:r>
              <a:rPr lang="tr-TR" b="1" u="sng" dirty="0" smtClean="0"/>
              <a:t>)</a:t>
            </a:r>
          </a:p>
          <a:p>
            <a:endParaRPr lang="tr-TR" b="1" u="sng" dirty="0"/>
          </a:p>
          <a:p>
            <a:r>
              <a:rPr lang="tr-TR" b="1" u="sng" dirty="0"/>
              <a:t>2 Marketing </a:t>
            </a:r>
            <a:r>
              <a:rPr lang="tr-TR" b="1" u="sng" dirty="0" err="1"/>
              <a:t>strategies</a:t>
            </a:r>
            <a:r>
              <a:rPr lang="tr-TR" b="1" u="sng" dirty="0"/>
              <a:t> of </a:t>
            </a:r>
            <a:r>
              <a:rPr lang="tr-TR" b="1" u="sng" dirty="0" err="1"/>
              <a:t>Nestle</a:t>
            </a:r>
            <a:r>
              <a:rPr lang="tr-TR" b="1" u="sng" dirty="0"/>
              <a:t> </a:t>
            </a:r>
            <a:r>
              <a:rPr lang="tr-TR" b="1" u="sng" dirty="0" err="1" smtClean="0"/>
              <a:t>Company</a:t>
            </a:r>
            <a:r>
              <a:rPr lang="tr-TR" b="1" u="sng" dirty="0" smtClean="0"/>
              <a:t>  </a:t>
            </a:r>
            <a:r>
              <a:rPr lang="tr-TR" b="1" dirty="0" smtClean="0"/>
              <a:t>(</a:t>
            </a:r>
            <a:r>
              <a:rPr lang="tr-TR" b="1" dirty="0" err="1" smtClean="0"/>
              <a:t>number</a:t>
            </a:r>
            <a:r>
              <a:rPr lang="tr-TR" b="1" dirty="0"/>
              <a:t>, </a:t>
            </a:r>
            <a:r>
              <a:rPr lang="tr-TR" b="1" dirty="0" err="1"/>
              <a:t>place</a:t>
            </a:r>
            <a:r>
              <a:rPr lang="tr-TR" b="1" dirty="0" smtClean="0"/>
              <a:t>)</a:t>
            </a:r>
          </a:p>
          <a:p>
            <a:endParaRPr lang="tr-TR" b="1" dirty="0" smtClean="0"/>
          </a:p>
          <a:p>
            <a:r>
              <a:rPr lang="tr-TR" b="1" u="sng" dirty="0"/>
              <a:t>2 </a:t>
            </a:r>
            <a:r>
              <a:rPr lang="tr-TR" b="1" u="sng" dirty="0" err="1"/>
              <a:t>common</a:t>
            </a:r>
            <a:r>
              <a:rPr lang="tr-TR" b="1" u="sng" dirty="0"/>
              <a:t> marketing </a:t>
            </a:r>
            <a:r>
              <a:rPr lang="tr-TR" b="1" u="sng" dirty="0" err="1"/>
              <a:t>strategies</a:t>
            </a:r>
            <a:r>
              <a:rPr lang="tr-TR" b="1" u="sng" dirty="0"/>
              <a:t> </a:t>
            </a:r>
            <a:r>
              <a:rPr lang="tr-TR" b="1" u="sng" dirty="0" err="1"/>
              <a:t>used</a:t>
            </a:r>
            <a:r>
              <a:rPr lang="tr-TR" b="1" u="sng" dirty="0"/>
              <a:t> in TV </a:t>
            </a:r>
            <a:r>
              <a:rPr lang="tr-TR" b="1" u="sng" dirty="0" err="1"/>
              <a:t>commercials</a:t>
            </a:r>
            <a:r>
              <a:rPr lang="tr-TR" b="1" u="sng" dirty="0"/>
              <a:t> </a:t>
            </a:r>
            <a:r>
              <a:rPr lang="tr-TR" b="1" u="sng" dirty="0" err="1"/>
              <a:t>by</a:t>
            </a:r>
            <a:r>
              <a:rPr lang="tr-TR" b="1" u="sng" dirty="0"/>
              <a:t> </a:t>
            </a:r>
            <a:r>
              <a:rPr lang="tr-TR" b="1" u="sng" dirty="0" err="1"/>
              <a:t>Nestle</a:t>
            </a:r>
            <a:r>
              <a:rPr lang="tr-TR" b="1" u="sng" dirty="0"/>
              <a:t> </a:t>
            </a:r>
            <a:r>
              <a:rPr lang="tr-TR" b="1" dirty="0"/>
              <a:t>(</a:t>
            </a:r>
            <a:r>
              <a:rPr lang="tr-TR" b="1" dirty="0" err="1"/>
              <a:t>aspect</a:t>
            </a:r>
            <a:r>
              <a:rPr lang="tr-TR" b="1" dirty="0"/>
              <a:t>/</a:t>
            </a:r>
            <a:r>
              <a:rPr lang="tr-TR" b="1" dirty="0" err="1"/>
              <a:t>number</a:t>
            </a:r>
            <a:r>
              <a:rPr lang="tr-TR" b="1" dirty="0"/>
              <a:t>/</a:t>
            </a:r>
            <a:r>
              <a:rPr lang="tr-TR" b="1" dirty="0" err="1"/>
              <a:t>place</a:t>
            </a:r>
            <a:r>
              <a:rPr lang="tr-TR" b="1" dirty="0"/>
              <a:t>)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use</a:t>
            </a:r>
            <a:r>
              <a:rPr lang="tr-TR" dirty="0" smtClean="0"/>
              <a:t> it as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topic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presentation</a:t>
            </a:r>
            <a:r>
              <a:rPr lang="tr-TR" dirty="0" smtClean="0"/>
              <a:t>!)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65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0317" y="793489"/>
            <a:ext cx="8229600" cy="819944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Topic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Selection</a:t>
            </a:r>
            <a:endParaRPr lang="tr-TR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1216" y="1886098"/>
            <a:ext cx="8229600" cy="4525963"/>
          </a:xfrm>
        </p:spPr>
        <p:txBody>
          <a:bodyPr/>
          <a:lstStyle/>
          <a:p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One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Specific Focus</a:t>
            </a:r>
          </a:p>
          <a:p>
            <a:pPr marL="182880" indent="0">
              <a:buNone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Enlightening. Enjoyable. You should know it well! It might be related to your field of study or hobby.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82880" indent="0"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Feasible concerning the time limit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(6 mnts.)</a:t>
            </a: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182880" indent="0">
              <a:buNone/>
            </a:pP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Researchable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077" name="Picture 5" descr="C:\Users\canan\AppData\Local\Microsoft\Windows\Temporary Internet Files\Content.IE5\2I9UWCT1\MC9004107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5" y="4077072"/>
            <a:ext cx="1649245" cy="121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anan\AppData\Local\Microsoft\Windows\Temporary Internet Files\Content.IE5\2I9UWCT1\MC900335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5" y="1512604"/>
            <a:ext cx="1194203" cy="886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852936"/>
            <a:ext cx="1099344" cy="10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18864" y="903372"/>
            <a:ext cx="8229600" cy="7479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Some sample topic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tatements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tr-TR" sz="27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(Notice the single focus in bold!)</a:t>
            </a:r>
            <a:endParaRPr lang="en-US" sz="27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772815"/>
            <a:ext cx="8424936" cy="4107495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endParaRPr lang="en-US" sz="2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latin typeface="Cambria" panose="02040503050406030204" pitchFamily="18" charset="0"/>
            </a:endParaRPr>
          </a:p>
          <a:p>
            <a:pPr marL="18288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" y="1916832"/>
            <a:ext cx="8661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Three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ways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in which digital reading is changing our brains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main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psychological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problems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online education can 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help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solve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main cognitive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differences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between human brain and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AI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main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reasons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for using animal tissue in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human body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r>
              <a:rPr lang="tr-TR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3D password in banking operations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</a:t>
            </a:r>
            <a:r>
              <a:rPr lang="tr-TR" sz="2000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benefits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of tissue generation for cancer patients (from pg.100)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endParaRPr lang="en-US" sz="2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sample 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topic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tatements</a:t>
            </a: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dis</a:t>
            </a:r>
            <a:r>
              <a:rPr lang="tr-TR" sz="24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advantages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of anonymous 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communication in social media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uses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airport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/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logistics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/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military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/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mining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/ ... </a:t>
            </a:r>
            <a:r>
              <a:rPr lang="tr-T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simulators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Three </a:t>
            </a:r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advantages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of eye-movement based computer interaction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 </a:t>
            </a:r>
            <a:r>
              <a:rPr lang="tr-TR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advantages</a:t>
            </a:r>
            <a:r>
              <a:rPr lang="tr-TR" sz="240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tr-TR" sz="240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of 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wireless 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e-voting for the governments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Three </a:t>
            </a:r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advantages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of multitouch 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technology in higher education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 main </a:t>
            </a:r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usage areas 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of 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online video streaming in business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 </a:t>
            </a:r>
            <a:r>
              <a:rPr lang="tr-T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types</a:t>
            </a:r>
            <a:r>
              <a:rPr lang="tr-T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of Tsunami warning 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systems used in Japan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Two potential </a:t>
            </a:r>
            <a:r>
              <a:rPr lang="tr-TR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problems</a:t>
            </a:r>
            <a:r>
              <a:rPr lang="tr-TR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of using Personal Flying Suit (100-1)</a:t>
            </a: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93" y="277825"/>
            <a:ext cx="8856984" cy="6876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Topics to avoid</a:t>
            </a:r>
            <a:r>
              <a:rPr lang="tr-TR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(please!!!)</a:t>
            </a:r>
            <a:endParaRPr lang="en-US" sz="27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65435"/>
            <a:ext cx="3672408" cy="5760640"/>
          </a:xfrm>
          <a:ln w="44450">
            <a:solidFill>
              <a:srgbClr val="FF0000"/>
            </a:solidFill>
          </a:ln>
        </p:spPr>
        <p:txBody>
          <a:bodyPr>
            <a:normAutofit fontScale="25000" lnSpcReduction="20000"/>
          </a:bodyPr>
          <a:lstStyle/>
          <a:p>
            <a:pPr eaLnBrk="0" fontAlgn="base" hangingPunct="0">
              <a:lnSpc>
                <a:spcPct val="17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Electric cars</a:t>
            </a:r>
          </a:p>
          <a:p>
            <a:pPr eaLnBrk="0" fontAlgn="base" hangingPunct="0">
              <a:lnSpc>
                <a:spcPct val="17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Nucleer Energy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Driverless</a:t>
            </a: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cars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Car safety </a:t>
            </a: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tech.s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UAVs</a:t>
            </a: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Drones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Maglev</a:t>
            </a: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trains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Cloud </a:t>
            </a: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computing 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err="1">
                <a:latin typeface="Arial" charset="0"/>
                <a:ea typeface="Arial" charset="0"/>
                <a:cs typeface="Arial" charset="0"/>
              </a:rPr>
              <a:t>Wi</a:t>
            </a:r>
            <a:r>
              <a:rPr lang="tr-TR" sz="8000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fi/ </a:t>
            </a:r>
            <a:r>
              <a:rPr lang="tr-TR" sz="8000" dirty="0" err="1" smtClean="0">
                <a:latin typeface="Arial" charset="0"/>
                <a:ea typeface="Arial" charset="0"/>
                <a:cs typeface="Arial" charset="0"/>
              </a:rPr>
              <a:t>Li</a:t>
            </a: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 fi/ LED</a:t>
            </a: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Bitcoin</a:t>
            </a: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3D Printing</a:t>
            </a: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Video/online games</a:t>
            </a:r>
            <a:endParaRPr lang="tr-TR" sz="8000" dirty="0">
              <a:latin typeface="Arial" charset="0"/>
              <a:ea typeface="Arial" charset="0"/>
              <a:cs typeface="Arial" charset="0"/>
            </a:endParaRPr>
          </a:p>
          <a:p>
            <a:pPr eaLnBrk="0" fontAlgn="base" hangingPunct="0">
              <a:lnSpc>
                <a:spcPct val="120000"/>
              </a:lnSpc>
            </a:pPr>
            <a:r>
              <a:rPr lang="tr-TR" sz="8000" dirty="0" smtClean="0">
                <a:latin typeface="Arial" charset="0"/>
                <a:ea typeface="Arial" charset="0"/>
                <a:cs typeface="Arial" charset="0"/>
              </a:rPr>
              <a:t>Internet of things  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965435"/>
            <a:ext cx="3636910" cy="34163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Virtual /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augmented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reality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Biodiesel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GMOs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Cyber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crimes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Robotic 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surgery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E- 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books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Cloning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342900" lvl="0" indent="-342900" eaLnBrk="0" fontAlgn="base" hangingPunct="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Smart 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homes/phones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019137" y="4797152"/>
            <a:ext cx="2592288" cy="1399595"/>
          </a:xfrm>
          <a:prstGeom prst="wedgeEllipseCallout">
            <a:avLst>
              <a:gd name="adj1" fmla="val -71546"/>
              <a:gd name="adj2" fmla="val 237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Sorry!</a:t>
            </a:r>
            <a:r>
              <a:rPr lang="tr-TR" sz="28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They are worn-out and not interesting any more...</a:t>
            </a:r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73" y="4975040"/>
            <a:ext cx="178624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928</Words>
  <Application>Microsoft Office PowerPoint</Application>
  <PresentationFormat>Ekran Gösterisi (4:3)</PresentationFormat>
  <Paragraphs>147</Paragraphs>
  <Slides>20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30" baseType="lpstr">
      <vt:lpstr>Malgun Gothic</vt:lpstr>
      <vt:lpstr>Arial</vt:lpstr>
      <vt:lpstr>Calibri</vt:lpstr>
      <vt:lpstr>Calibri Light</vt:lpstr>
      <vt:lpstr>Cambria</vt:lpstr>
      <vt:lpstr>Cooper Black</vt:lpstr>
      <vt:lpstr>Times New Roman</vt:lpstr>
      <vt:lpstr>Wingdings</vt:lpstr>
      <vt:lpstr>Office Theme</vt:lpstr>
      <vt:lpstr>Document</vt:lpstr>
      <vt:lpstr> Science and Technology Presentation (20%)</vt:lpstr>
      <vt:lpstr>Agenda</vt:lpstr>
      <vt:lpstr>Objectives:</vt:lpstr>
      <vt:lpstr>Steps to take:</vt:lpstr>
      <vt:lpstr>Here is a sample narrowing down process: </vt:lpstr>
      <vt:lpstr>Topic Selection</vt:lpstr>
      <vt:lpstr>Some sample topic statements: (Notice the single focus in bold!)</vt:lpstr>
      <vt:lpstr>More sample topic statements:</vt:lpstr>
      <vt:lpstr>Topics to avoid (please!!!)</vt:lpstr>
      <vt:lpstr>Organization patterns:</vt:lpstr>
      <vt:lpstr>Faulty outlines(Topics not narrowed down / topics having more than one focus / overlapping main points / Not having only one organizational pattern / main points are not parallel to each other!!)</vt:lpstr>
      <vt:lpstr>Faulty outlines (too broad topic/ having more than one focus / overlapping main points / not having only one organizational pattern / main points are not parallel to each other!) P.S. Definition or historical background of the topic should be given in the INTRODUCTION  before showing the outline please!!</vt:lpstr>
      <vt:lpstr>Good outline samples </vt:lpstr>
      <vt:lpstr>Types of Reliable/Academic Sources:</vt:lpstr>
      <vt:lpstr>PowerPoint Sunusu</vt:lpstr>
      <vt:lpstr>PowerPoint Sunusu</vt:lpstr>
      <vt:lpstr>PowerPoint Sunusu</vt:lpstr>
      <vt:lpstr>PowerPoint Sunusu</vt:lpstr>
      <vt:lpstr>Ground Rules: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ENG.211  ACADEMIC SPEAKING SKILLS TEAM PRESENTATION</dc:title>
  <dc:creator>evrim</dc:creator>
  <cp:lastModifiedBy>ÖZLEM</cp:lastModifiedBy>
  <cp:revision>286</cp:revision>
  <dcterms:created xsi:type="dcterms:W3CDTF">2010-10-25T11:39:34Z</dcterms:created>
  <dcterms:modified xsi:type="dcterms:W3CDTF">2023-05-21T12:06:26Z</dcterms:modified>
</cp:coreProperties>
</file>