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36" y="-48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9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6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5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5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5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5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C4BA-8782-45AE-B5B8-928C2B7BDD8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C11E-2C7E-4BA7-B143-854678622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iff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3962400"/>
            <a:ext cx="2369880" cy="73866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Genotype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7720" y="4691458"/>
            <a:ext cx="2959784" cy="73866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55636" y="4891062"/>
            <a:ext cx="2097564" cy="18779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0" y="4114803"/>
            <a:ext cx="3004668" cy="92333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LALI-type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108307" y="4617192"/>
            <a:ext cx="1931298" cy="2738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05970" y="5565192"/>
            <a:ext cx="4755148" cy="73866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Developmental Noise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10061118" y="5266660"/>
            <a:ext cx="1978484" cy="66786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29148" y="4572003"/>
            <a:ext cx="3315652" cy="92333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87504" y="4282669"/>
            <a:ext cx="2165696" cy="13693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med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4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06341"/>
              </p:ext>
            </p:extLst>
          </p:nvPr>
        </p:nvGraphicFramePr>
        <p:xfrm>
          <a:off x="1676400" y="1981200"/>
          <a:ext cx="14325600" cy="993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7315200"/>
                <a:gridCol w="5791200"/>
              </a:tblGrid>
              <a:tr h="3149600">
                <a:tc>
                  <a:txBody>
                    <a:bodyPr/>
                    <a:lstStyle/>
                    <a:p>
                      <a:pPr algn="ctr"/>
                      <a:endParaRPr lang="en-US" sz="2200" b="1" dirty="0" smtClean="0"/>
                    </a:p>
                    <a:p>
                      <a:pPr algn="ctr"/>
                      <a:endParaRPr lang="en-US" sz="2200" b="1" dirty="0" smtClean="0"/>
                    </a:p>
                    <a:p>
                      <a:pPr algn="ctr"/>
                      <a:r>
                        <a:rPr lang="en-US" sz="2200" b="1" dirty="0" smtClean="0"/>
                        <a:t>Step 0</a:t>
                      </a:r>
                      <a:endParaRPr lang="en-US" sz="2200" b="1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2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Identifying the location</a:t>
                      </a:r>
                      <a:r>
                        <a:rPr lang="en-US" sz="2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gecko phenotypes in phenotype space</a:t>
                      </a:r>
                    </a:p>
                    <a:p>
                      <a:endParaRPr lang="en-US" sz="22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2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measure the fractional area and eccentricity of each gecko pattern to find its location in [FA,EE] phenotype space.</a:t>
                      </a:r>
                      <a:endParaRPr lang="en-US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82880" marR="182880" marT="91440" marB="91440"/>
                </a:tc>
              </a:tr>
              <a:tr h="3352800">
                <a:tc>
                  <a:txBody>
                    <a:bodyPr/>
                    <a:lstStyle/>
                    <a:p>
                      <a:pPr algn="ctr"/>
                      <a:endParaRPr lang="en-US" sz="2200" b="1" dirty="0" smtClean="0"/>
                    </a:p>
                    <a:p>
                      <a:pPr algn="ctr"/>
                      <a:r>
                        <a:rPr lang="en-US" sz="2200" b="1" dirty="0" smtClean="0"/>
                        <a:t>Step 1</a:t>
                      </a:r>
                      <a:endParaRPr lang="en-US" sz="2200" b="1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the phenotype cloud of a single              LALI-type L</a:t>
                      </a:r>
                      <a:endParaRPr lang="en-US" sz="2200" b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Through numerical simulations with fixed LALI-type L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(same genotype and environment for each LALI-type), but varied random initial conditions. In this way, we obtained the set of phenotypes generated by a single LALI-type due to developmental noise (red lines), thus determining the ‘phenotype cloud’ of </a:t>
                      </a: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(red points).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82880" marR="182880" marT="91440" marB="91440"/>
                </a:tc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2200" b="1" dirty="0" smtClean="0"/>
                    </a:p>
                    <a:p>
                      <a:pPr algn="ctr"/>
                      <a:r>
                        <a:rPr lang="en-US" sz="2200" b="1" dirty="0" smtClean="0"/>
                        <a:t>Step 2</a:t>
                      </a:r>
                      <a:endParaRPr lang="en-US" sz="2200" b="1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the </a:t>
                      </a:r>
                      <a:r>
                        <a:rPr lang="en-US" sz="22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22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2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neutral region of a phenotype P </a:t>
                      </a:r>
                    </a:p>
                    <a:p>
                      <a:endParaRPr lang="en-US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systematically search a larger region of LALI-space to find all the LALI-types L (variation in genotype and environmental conditions, e.g. L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L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likely to yield phenotype P.  The set of LALI-types containing the phenotype P in their r% phenotype cloud</a:t>
                      </a:r>
                      <a:r>
                        <a:rPr lang="en-US" sz="22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the “r% neutral region of P”</a:t>
                      </a: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(sketched in gray, with two example LALI-types L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L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). </a:t>
                      </a:r>
                      <a:endParaRPr lang="en-US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marL="182880" marR="182880" marT="91440" marB="9144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203933"/>
            <a:ext cx="5486400" cy="2774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421575"/>
            <a:ext cx="5486400" cy="2757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8761024"/>
            <a:ext cx="5486400" cy="27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4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73435"/>
              </p:ext>
            </p:extLst>
          </p:nvPr>
        </p:nvGraphicFramePr>
        <p:xfrm>
          <a:off x="1066800" y="2286000"/>
          <a:ext cx="13716000" cy="899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0"/>
                <a:gridCol w="6858000"/>
              </a:tblGrid>
              <a:tr h="4521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70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"/>
          <a:stretch/>
        </p:blipFill>
        <p:spPr>
          <a:xfrm>
            <a:off x="8382005" y="2438403"/>
            <a:ext cx="6043062" cy="42495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" r="5364"/>
          <a:stretch/>
        </p:blipFill>
        <p:spPr>
          <a:xfrm>
            <a:off x="1562503" y="2579570"/>
            <a:ext cx="6057498" cy="4185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"/>
          <a:stretch/>
        </p:blipFill>
        <p:spPr>
          <a:xfrm>
            <a:off x="1524005" y="6858003"/>
            <a:ext cx="6195462" cy="4304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" r="5338"/>
          <a:stretch/>
        </p:blipFill>
        <p:spPr>
          <a:xfrm>
            <a:off x="8382000" y="7007192"/>
            <a:ext cx="6059104" cy="417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4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t="3277" r="11912"/>
          <a:stretch/>
        </p:blipFill>
        <p:spPr>
          <a:xfrm>
            <a:off x="2133600" y="7440328"/>
            <a:ext cx="5729964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7315200"/>
            <a:ext cx="54864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828800"/>
            <a:ext cx="5486400" cy="548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" t="3339" r="13650"/>
          <a:stretch/>
        </p:blipFill>
        <p:spPr>
          <a:xfrm>
            <a:off x="2087347" y="1828800"/>
            <a:ext cx="5685058" cy="54864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58542"/>
              </p:ext>
            </p:extLst>
          </p:nvPr>
        </p:nvGraphicFramePr>
        <p:xfrm>
          <a:off x="1828800" y="1524000"/>
          <a:ext cx="12344400" cy="1097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6750"/>
                <a:gridCol w="6087650"/>
              </a:tblGrid>
              <a:tr h="54864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/>
                </a:tc>
              </a:tr>
              <a:tr h="54864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1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51568"/>
              </p:ext>
            </p:extLst>
          </p:nvPr>
        </p:nvGraphicFramePr>
        <p:xfrm>
          <a:off x="2667000" y="3124200"/>
          <a:ext cx="143256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0"/>
                <a:gridCol w="7620000"/>
              </a:tblGrid>
              <a:tr h="6858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" t="3731" r="14516"/>
          <a:stretch/>
        </p:blipFill>
        <p:spPr>
          <a:xfrm>
            <a:off x="2743199" y="3216166"/>
            <a:ext cx="6395774" cy="640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t="5206" r="13395"/>
          <a:stretch/>
        </p:blipFill>
        <p:spPr>
          <a:xfrm>
            <a:off x="9640950" y="3352800"/>
            <a:ext cx="68944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889" r="15333"/>
          <a:stretch/>
        </p:blipFill>
        <p:spPr>
          <a:xfrm>
            <a:off x="2563026" y="1193800"/>
            <a:ext cx="4828374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36" y="6629400"/>
            <a:ext cx="12171864" cy="434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4640" r="13540"/>
          <a:stretch/>
        </p:blipFill>
        <p:spPr>
          <a:xfrm>
            <a:off x="7774002" y="1295400"/>
            <a:ext cx="5027598" cy="4572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30331"/>
              </p:ext>
            </p:extLst>
          </p:nvPr>
        </p:nvGraphicFramePr>
        <p:xfrm>
          <a:off x="2057400" y="914400"/>
          <a:ext cx="11506200" cy="1028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0"/>
                <a:gridCol w="6019800"/>
              </a:tblGrid>
              <a:tr h="5638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b"/>
                </a:tc>
              </a:tr>
              <a:tr h="46482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6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" t="4416" r="16460"/>
          <a:stretch/>
        </p:blipFill>
        <p:spPr>
          <a:xfrm>
            <a:off x="2514600" y="3467098"/>
            <a:ext cx="6761426" cy="640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" t="3633" r="12933"/>
          <a:stretch/>
        </p:blipFill>
        <p:spPr>
          <a:xfrm>
            <a:off x="9448800" y="3429000"/>
            <a:ext cx="6972939" cy="64008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70901"/>
              </p:ext>
            </p:extLst>
          </p:nvPr>
        </p:nvGraphicFramePr>
        <p:xfrm>
          <a:off x="2667000" y="3124200"/>
          <a:ext cx="143256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0"/>
                <a:gridCol w="7620000"/>
              </a:tblGrid>
              <a:tr h="6858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9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r="13371"/>
          <a:stretch/>
        </p:blipFill>
        <p:spPr>
          <a:xfrm>
            <a:off x="9906000" y="1676400"/>
            <a:ext cx="3579541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r="12229"/>
          <a:stretch/>
        </p:blipFill>
        <p:spPr>
          <a:xfrm>
            <a:off x="3222702" y="5181600"/>
            <a:ext cx="3635298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5" t="3202" r="13542"/>
          <a:stretch/>
        </p:blipFill>
        <p:spPr>
          <a:xfrm>
            <a:off x="6629400" y="5181600"/>
            <a:ext cx="359424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2" t="2134" r="13498"/>
          <a:stretch/>
        </p:blipFill>
        <p:spPr>
          <a:xfrm>
            <a:off x="10014246" y="5105400"/>
            <a:ext cx="3549354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5" t="610" r="12700"/>
          <a:stretch/>
        </p:blipFill>
        <p:spPr>
          <a:xfrm>
            <a:off x="6629400" y="1676400"/>
            <a:ext cx="3646381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t="1582" r="12914" b="-1"/>
          <a:stretch/>
        </p:blipFill>
        <p:spPr>
          <a:xfrm>
            <a:off x="3274459" y="1676400"/>
            <a:ext cx="3659741" cy="36576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83388"/>
              </p:ext>
            </p:extLst>
          </p:nvPr>
        </p:nvGraphicFramePr>
        <p:xfrm>
          <a:off x="2971800" y="1676400"/>
          <a:ext cx="10744200" cy="731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0"/>
              </a:tblGrid>
              <a:tr h="3695700"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</a:tr>
              <a:tr h="36195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6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209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Alabama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Audi1218</dc:creator>
  <cp:lastModifiedBy>Audi1218</cp:lastModifiedBy>
  <cp:revision>18</cp:revision>
  <dcterms:created xsi:type="dcterms:W3CDTF">2019-03-26T16:03:51Z</dcterms:created>
  <dcterms:modified xsi:type="dcterms:W3CDTF">2019-03-28T21:06:07Z</dcterms:modified>
</cp:coreProperties>
</file>