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comments/comment2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4-10-25T15:22:18.000000000" idx="1">
    <p:pos x="2987" y="2067"/>
    <p:text>Should not be CA 10.000 m2 per ha?</p:text>
  </p:cm>
  <p:cm authorId="0" dt="2024-10-25T15:21:39.000000000" idx="2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C3F937-B1A8-461C-A488-5C7F6F02BA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EEF460-961C-41C9-B39F-56B8254B77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54637A-82C9-4664-ADD3-00944BB63A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4B0F77-6749-4FD0-B474-BBA83EC5C0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F1DBB5-6385-4820-BB82-C526F6CDC1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75AD39-C7BA-406C-AFBF-7F842F4712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0B1987-AC0C-4CBE-8325-3C34090019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844EEF-62B0-4DDD-9582-9156F73174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731F5A-F7E9-487F-A74C-27E6E351AD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19E3DE-CE2C-4414-B69A-52DCCA2544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3D7F2B-39B4-42D0-9A1E-5CC85F801A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957EB8-0AFA-4B38-8B3F-17AE028C1A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EE0F0E-6EEA-4F9D-A1FD-CBDFDE0A49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25D106-CF13-43FD-9371-7677C5052F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E9C566-4FEC-4DD7-9CB1-68602ED6C0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083A91-7ECE-47CA-B29A-9AA3C89234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E5B176-4914-41B4-9352-C7E9C3D69D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0D21C8-DA1E-460C-80E1-7D57FA6E8E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4ABA68-B5CF-47C9-AA54-CC1093315F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4FE9D3-BC0E-4A2F-95C7-B9AF3AA780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2FA8BC-C5F2-4A6B-87E2-4807FF93A8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417B3-C729-4347-AF6F-A005AB6E16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E8E632-BAFF-431A-B2EA-16E90E71C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52E4DF-0FDB-4DDE-A8C8-72229C5011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607E91-757D-47A0-AA4D-866E3A589B22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205AEC-A2E5-4A41-859F-6AEA5B280987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</a:t>
            </a:r>
            <a:r>
              <a:rPr b="0" lang="en-IE" sz="4400" spc="-1" strike="noStrike">
                <a:latin typeface="Arial"/>
              </a:rPr>
              <a:t>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Forest regrowth phase classification</a:t>
            </a:r>
            <a:endParaRPr b="0" lang="en-IE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BiomeEP output v3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BIA</a:t>
            </a:r>
            <a:endParaRPr b="0" lang="en-IE" sz="4400" spc="-1" strike="noStrike"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5334120" y="0"/>
            <a:ext cx="6857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BCI</a:t>
            </a:r>
            <a:endParaRPr b="0" lang="en-IE" sz="4400" spc="-1" strike="noStrike">
              <a:latin typeface="Arial"/>
            </a:endParaRPr>
          </a:p>
        </p:txBody>
      </p:sp>
      <p:pic>
        <p:nvPicPr>
          <p:cNvPr id="150" name="Picture 5" descr=""/>
          <p:cNvPicPr/>
          <p:nvPr/>
        </p:nvPicPr>
        <p:blipFill>
          <a:blip r:embed="rId1"/>
          <a:stretch/>
        </p:blipFill>
        <p:spPr>
          <a:xfrm>
            <a:off x="5222160" y="0"/>
            <a:ext cx="6968880" cy="685728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9" descr="A graph of a graph&#10;&#10;Description automatically generated"/>
          <p:cNvPicPr/>
          <p:nvPr/>
        </p:nvPicPr>
        <p:blipFill>
          <a:blip r:embed="rId2"/>
          <a:stretch/>
        </p:blipFill>
        <p:spPr>
          <a:xfrm>
            <a:off x="2891880" y="4198680"/>
            <a:ext cx="2210400" cy="265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V4</a:t>
            </a:r>
            <a:br>
              <a:rPr sz="4400"/>
            </a:br>
            <a:endParaRPr b="0" lang="en-I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V4</a:t>
            </a:r>
            <a:br>
              <a:rPr sz="4400"/>
            </a:br>
            <a:endParaRPr b="0" lang="en-IE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29600" y="1253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FIN</a:t>
            </a:r>
            <a:endParaRPr b="0" lang="en-IE" sz="2800" spc="-1" strike="noStrike"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4934880" y="0"/>
            <a:ext cx="682524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V4</a:t>
            </a:r>
            <a:br>
              <a:rPr sz="4400"/>
            </a:br>
            <a:endParaRPr b="0" lang="en-I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9600" y="1253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BIA</a:t>
            </a:r>
            <a:endParaRPr b="0" lang="en-IE" sz="2800" spc="-1" strike="noStrike"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5387400" y="0"/>
            <a:ext cx="690084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BCI</a:t>
            </a:r>
            <a:endParaRPr b="0" lang="en-IE" sz="4400" spc="-1" strike="noStrike"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5249160" y="0"/>
            <a:ext cx="667620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Content Placeholder 3"/>
          <p:cNvGraphicFramePr/>
          <p:nvPr/>
        </p:nvGraphicFramePr>
        <p:xfrm>
          <a:off x="838080" y="613800"/>
          <a:ext cx="10923120" cy="5730480"/>
        </p:xfrm>
        <a:graphic>
          <a:graphicData uri="http://schemas.openxmlformats.org/drawingml/2006/table">
            <a:tbl>
              <a:tblPr/>
              <a:tblGrid>
                <a:gridCol w="2603160"/>
                <a:gridCol w="2840040"/>
                <a:gridCol w="5480280"/>
              </a:tblGrid>
              <a:tr h="353160"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Phase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Variables involved/ dominant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 of mortality dynamics in concert with auxiliary variables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82200"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Open canopy phase – presence/dominance? of grasses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%Cveg, nstems, CA, cmort_rate (%/year)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Caused by delayed onset in woody establishment due to strong competition with grasses; 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grasses dominate the %total vegetation carbon for a period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This co-occurs with initially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low woody mortality rates in models where no stems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in the lower size classes are present, or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high mortality rates in models combined with a lack of transition of small stem size classes into larger ones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where small size classes continue to lose out over grasses. There is a marked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delay in Crown Area increase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which should not go above 1000m2/ha until very late in the recovery process.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57440"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Open canopy phase - growth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Nstems, %cveg, cmort_rate (%/year), CA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Seedlings establish quickly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and grass may be present at the same time for a few years (often shown as Grasses making up a significant, but not dominant %c in Cveg after disturbance). The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saplings manage to outcompete the grasses quickly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increase in biomass and then hit the self-thinning phase. The i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nitial number of seedlings after disturbance is such that growth occurs without a lot of mortality initially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(i.e. transition from one size class into another can be observed in the first years, accompanied with only a small to no reduction in number of stems caused by mortality), and gaps are initially slowly closing until self-thinning commences and total stem number decreases.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Crown Area should be lower or around </a:t>
                      </a:r>
                      <a:r>
                        <a:rPr b="0" lang="en-GB" sz="1100" spc="-1" strike="noStrike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10000 ?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m2/ha, and increase quickly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IE" sz="11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 models without between PFT-competition, note that grasses may be present and form a larger %cveg initially, but there is no mechanisms of suppression by woody PFTs. Instead grasses just shrink their total %cveg the woody PFTs increase in biomass.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36240"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Closed canopy- self-thinning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Cmort_rate (%/year), nstems</a:t>
                      </a:r>
                      <a:endParaRPr b="0" lang="en-IE" sz="11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CA,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mortality spike and steep decline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where not all established individuals grow into a larger size class, but self-thinning pressure occurs, also hinted at by canopy closure.</a:t>
                      </a:r>
                      <a:endParaRPr b="0" lang="en-IE" sz="11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self-thinning phase is marked by transition of small size classes into larger size classes, with a substantial decrease in total number of stems. Initial crown Area should be only a bit lower or around </a:t>
                      </a:r>
                      <a:r>
                        <a:rPr b="0" lang="en-GB" sz="11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10000m2/ha ?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or increase very quickly. 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The grass fraction as percentage of total cveg is negligible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endParaRPr b="0" lang="en-IE" sz="11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 a 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multi-story PPA approach</a:t>
                      </a: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Crown projection area can go &gt;10000 m2/ha since a multi-story forest emerges, and new saplings are allowed to emerge and form lower canopy layers. This means that the number of seedlings can still increase, even during the thinning-period, and the total number of stems variable has to be interpreted with caution as evidence for self-thinning. 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40"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Closed canopy-late successional phase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%Cveg, cmort_rate(%/year)</a:t>
                      </a: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 shift in composition is evident in %cveg of the PFTs present and the mortality rate by a slight directional change in the trajectories, where both the PFT, but also the forest structure now shift into a secondary succession stage, towards a dynamic equilibrium. </a:t>
                      </a:r>
                      <a:endParaRPr b="0" lang="en-IE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br>
                        <a:rPr sz="1100"/>
                      </a:br>
                      <a:endParaRPr b="0" lang="en-IE" sz="1100" spc="-1" strike="noStrike">
                        <a:latin typeface="Arial"/>
                      </a:endParaRPr>
                    </a:p>
                  </a:txBody>
                  <a:tcPr anchor="t" marL="36000" marR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" name="TextBox 1"/>
          <p:cNvSpPr/>
          <p:nvPr/>
        </p:nvSpPr>
        <p:spPr>
          <a:xfrm>
            <a:off x="-31320" y="201600"/>
            <a:ext cx="283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Forest recovery phases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5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–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</a:t>
            </a:r>
            <a:br>
              <a:rPr sz="4400"/>
            </a:br>
            <a:endParaRPr b="0" lang="en-I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A group of graphs showing different types of data&#10;&#10;Description automatically generated"/>
          <p:cNvPicPr/>
          <p:nvPr/>
        </p:nvPicPr>
        <p:blipFill>
          <a:blip r:embed="rId1"/>
          <a:stretch/>
        </p:blipFill>
        <p:spPr>
          <a:xfrm>
            <a:off x="5220000" y="0"/>
            <a:ext cx="6221880" cy="685728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127800" y="113760"/>
            <a:ext cx="131184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</a:rPr>
              <a:t>FIN - v5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89" name="TextBox 2"/>
          <p:cNvSpPr/>
          <p:nvPr/>
        </p:nvSpPr>
        <p:spPr>
          <a:xfrm>
            <a:off x="303480" y="897840"/>
            <a:ext cx="4556160" cy="14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ptos"/>
                <a:ea typeface="DejaVu Sans"/>
              </a:rPr>
              <a:t>1. Open canopy- grass coexistence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(30-40yrs)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delayed onset in woody establishment; 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1b.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 grasses dominate the %total vegetation carbon for a period.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1c.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Low wood mortality rates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100" spc="-1" strike="noStrike">
              <a:latin typeface="Arial"/>
            </a:endParaRPr>
          </a:p>
        </p:txBody>
      </p:sp>
      <p:sp>
        <p:nvSpPr>
          <p:cNvPr id="90" name="TextBox 3"/>
          <p:cNvSpPr/>
          <p:nvPr/>
        </p:nvSpPr>
        <p:spPr>
          <a:xfrm>
            <a:off x="303480" y="2878560"/>
            <a:ext cx="4556160" cy="15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ptos"/>
                <a:ea typeface="DejaVu Sans"/>
              </a:rPr>
              <a:t>2. Open-canopy-growth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(40-60 yrs)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DejaVu Sans"/>
              </a:rPr>
              <a:t>2a.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 initial number of seedlings after disturbance is such that growth occurs without a lot of mortality initially (i.e. transition from one size class into another can be observed in the first years, accompanied with only a small to no reduction in number of stems caused by mortality).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DejaVu Sans"/>
              </a:rPr>
              <a:t>2b. </a:t>
            </a:r>
            <a:r>
              <a:rPr b="0" lang="en-GB" sz="1100" spc="-1" strike="noStrike">
                <a:latin typeface="Arial"/>
                <a:ea typeface="DejaVu Sans"/>
              </a:rPr>
              <a:t>Crown area is around 10000 m2/ha, and increase quickly.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1" name="TextBox 4"/>
          <p:cNvSpPr/>
          <p:nvPr/>
        </p:nvSpPr>
        <p:spPr>
          <a:xfrm>
            <a:off x="186120" y="4860000"/>
            <a:ext cx="4682520" cy="17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ptos"/>
                <a:ea typeface="DejaVu Sans"/>
              </a:rPr>
              <a:t>3. Closed-canopy,Self-thinning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(60-70 yrs)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Mortality spike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Note: PPA-approach: nstems can still go up (understory is forming), while self. thinning occurs. 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3b.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Self-thinning phase is marked by transition of small size classes into larger size classes, with a substantial decrease in total number of stems.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Note: see that the big mayority of nstems are in the lower size-class.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3c.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 grass fraction as percentage of total cveg is negligible. 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035280" y="3960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1b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615280" y="191376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1c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9000000" y="191376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5867280" y="187776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867280" y="187776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180000" y="540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9431640" y="173412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6192000" y="133200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9612000" y="194400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3b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9589320" y="508536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3c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084000" y="4536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</a:t>
            </a: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b</a:t>
            </a:r>
            <a:endParaRPr b="0" lang="en-I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3" descr="A collage of graphs&#10;&#10;Description automatically generated"/>
          <p:cNvPicPr/>
          <p:nvPr/>
        </p:nvPicPr>
        <p:blipFill>
          <a:blip r:embed="rId1"/>
          <a:stretch/>
        </p:blipFill>
        <p:spPr>
          <a:xfrm>
            <a:off x="5159520" y="0"/>
            <a:ext cx="6180480" cy="685728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128160" y="114120"/>
            <a:ext cx="131184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</a:rPr>
              <a:t>BIA - v5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05" name="TextBox 5"/>
          <p:cNvSpPr/>
          <p:nvPr/>
        </p:nvSpPr>
        <p:spPr>
          <a:xfrm>
            <a:off x="303480" y="897840"/>
            <a:ext cx="4556160" cy="14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ptos"/>
                <a:ea typeface="DejaVu Sans"/>
              </a:rPr>
              <a:t>1. Open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ptos"/>
                <a:ea typeface="DejaVu Sans"/>
              </a:rPr>
              <a:t>canopy- grass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ptos"/>
                <a:ea typeface="DejaVu Sans"/>
              </a:rPr>
              <a:t>coexistence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(30-40yrs)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delayed onset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 woody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establishment; 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1b.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 grasses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dominate the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%total vegetation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carbon for a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period.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1c.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Low wood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mortality rates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100" spc="-1" strike="noStrike">
              <a:latin typeface="Arial"/>
            </a:endParaRPr>
          </a:p>
        </p:txBody>
      </p:sp>
      <p:sp>
        <p:nvSpPr>
          <p:cNvPr id="106" name="TextBox 6"/>
          <p:cNvSpPr/>
          <p:nvPr/>
        </p:nvSpPr>
        <p:spPr>
          <a:xfrm>
            <a:off x="303480" y="2878560"/>
            <a:ext cx="4556160" cy="15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ptos"/>
                <a:ea typeface="DejaVu Sans"/>
              </a:rPr>
              <a:t>2. Open-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ptos"/>
                <a:ea typeface="DejaVu Sans"/>
              </a:rPr>
              <a:t>canopy-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ptos"/>
                <a:ea typeface="DejaVu Sans"/>
              </a:rPr>
              <a:t>growth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(40-60 yrs)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DejaVu Sans"/>
              </a:rPr>
              <a:t>2a.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 initial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seedlings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after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disturbance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is such that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growth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occurs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without a lot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 mortality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initially (i.e.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transition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from one size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class into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another can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be observed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 the first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years,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accompanied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with only a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small to no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reduction in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stems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caused by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mortality)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DejaVu Sans"/>
              </a:rPr>
              <a:t>2b. </a:t>
            </a:r>
            <a:r>
              <a:rPr b="0" lang="en-GB" sz="1100" spc="-1" strike="noStrike">
                <a:latin typeface="Arial"/>
                <a:ea typeface="DejaVu Sans"/>
              </a:rPr>
              <a:t>Crown </a:t>
            </a:r>
            <a:r>
              <a:rPr b="0" lang="en-GB" sz="1100" spc="-1" strike="noStrike">
                <a:latin typeface="Arial"/>
                <a:ea typeface="DejaVu Sans"/>
              </a:rPr>
              <a:t>area is </a:t>
            </a:r>
            <a:r>
              <a:rPr b="0" lang="en-GB" sz="1100" spc="-1" strike="noStrike">
                <a:latin typeface="Arial"/>
                <a:ea typeface="DejaVu Sans"/>
              </a:rPr>
              <a:t>around 10000 </a:t>
            </a:r>
            <a:r>
              <a:rPr b="0" lang="en-GB" sz="1100" spc="-1" strike="noStrike">
                <a:latin typeface="Arial"/>
                <a:ea typeface="DejaVu Sans"/>
              </a:rPr>
              <a:t>m2/ha, and </a:t>
            </a:r>
            <a:r>
              <a:rPr b="0" lang="en-GB" sz="1100" spc="-1" strike="noStrike">
                <a:latin typeface="Arial"/>
                <a:ea typeface="DejaVu Sans"/>
              </a:rPr>
              <a:t>increase </a:t>
            </a:r>
            <a:r>
              <a:rPr b="0" lang="en-GB" sz="1100" spc="-1" strike="noStrike">
                <a:latin typeface="Arial"/>
                <a:ea typeface="DejaVu Sans"/>
              </a:rPr>
              <a:t>quickly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07" name="TextBox 7"/>
          <p:cNvSpPr/>
          <p:nvPr/>
        </p:nvSpPr>
        <p:spPr>
          <a:xfrm>
            <a:off x="186120" y="4860000"/>
            <a:ext cx="4682520" cy="17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ptos"/>
                <a:ea typeface="DejaVu Sans"/>
              </a:rPr>
              <a:t>3. Closed-canopy,Self-thinning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(60-70 yrs)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Mortality spike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Note: PPA-approach: nstems can still go up (understory is forming), while self. thinning occurs. 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3b.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Self-thinning phase is marked by transition of small size classes into larger size classes, with a substantial decrease in total number of stems.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Note: see that the big mayority of nstems are in the lower size-class.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3c.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 grass fraction as percentage of total cveg is negligible. 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8855640" y="3960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1b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5614920" y="191376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1c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8999640" y="191376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866920" y="173412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79640" y="540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9179640" y="173412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6119640" y="129600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9503640" y="194400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3b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9516960" y="508536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3c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6011640" y="4572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2b</a:t>
            </a:r>
            <a:endParaRPr b="0" lang="en-I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Content Placeholder 3" descr=""/>
          <p:cNvPicPr/>
          <p:nvPr/>
        </p:nvPicPr>
        <p:blipFill>
          <a:blip r:embed="rId1"/>
          <a:stretch/>
        </p:blipFill>
        <p:spPr>
          <a:xfrm>
            <a:off x="5220000" y="14760"/>
            <a:ext cx="6120000" cy="678060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128160" y="114120"/>
            <a:ext cx="131184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</a:rPr>
              <a:t>BCI - v5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0" name="TextBox 8"/>
          <p:cNvSpPr/>
          <p:nvPr/>
        </p:nvSpPr>
        <p:spPr>
          <a:xfrm>
            <a:off x="303480" y="897840"/>
            <a:ext cx="4556160" cy="14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ptos"/>
                <a:ea typeface="DejaVu Sans"/>
              </a:rPr>
              <a:t>1. Open canopy- grass coexistence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(30-40yrs)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delayed onset in woody establishment; 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1b.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 grasses dominate the %total vegetation carbon for a period.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DejaVu Sans"/>
              </a:rPr>
              <a:t>1c.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Low wood mortality rates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100" spc="-1" strike="noStrike">
              <a:latin typeface="Arial"/>
            </a:endParaRPr>
          </a:p>
        </p:txBody>
      </p:sp>
      <p:sp>
        <p:nvSpPr>
          <p:cNvPr id="121" name="TextBox 9"/>
          <p:cNvSpPr/>
          <p:nvPr/>
        </p:nvSpPr>
        <p:spPr>
          <a:xfrm>
            <a:off x="303480" y="2878560"/>
            <a:ext cx="4556160" cy="17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ptos"/>
                <a:ea typeface="DejaVu Sans"/>
              </a:rPr>
              <a:t>2. Open-canopy-growth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(40-60 yrs)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DejaVu Sans"/>
              </a:rPr>
              <a:t>2a.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 initial number of seedlings after disturbance is such that growth occurs without a lot of mortality initially (i.e. transition from one size class into another can be observed in the first years, accompanied with only a small to no reduction in number of stems caused by mortality)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DejaVu Sans"/>
              </a:rPr>
              <a:t>2b. </a:t>
            </a:r>
            <a:r>
              <a:rPr b="0" lang="en-GB" sz="1100" spc="-1" strike="noStrike">
                <a:latin typeface="Arial"/>
                <a:ea typeface="DejaVu Sans"/>
              </a:rPr>
              <a:t>Crown area is higher 10000 m2/ha because is a tropical forest, and increase quickly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2" name="TextBox 11"/>
          <p:cNvSpPr/>
          <p:nvPr/>
        </p:nvSpPr>
        <p:spPr>
          <a:xfrm>
            <a:off x="186120" y="4860000"/>
            <a:ext cx="4682520" cy="17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ptos"/>
                <a:ea typeface="DejaVu Sans"/>
              </a:rPr>
              <a:t>3. Closed-canopy,Self-thinning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(60-70 yrs)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3a.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Mortality spike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Note: PPA-approach: nstems can still go up (understory is forming), while self. thinning occurs. 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3b.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Self-thinning phase is marked by transition of small size classes into larger size classes, with a substantial decrease in total number of stems.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Note: see that the big mayority of nstems are in the lower size-class.</a:t>
            </a:r>
            <a:endParaRPr b="0" lang="en-IE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3c.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 grass fraction as percentage of total cveg is negligible. 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8855640" y="3960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1b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614920" y="191376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1c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999640" y="191376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</a:rPr>
              <a:t>1a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866920" y="173412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9179640" y="540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9179640" y="173412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6191640" y="129600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9503640" y="194400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3b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9516960" y="5085360"/>
            <a:ext cx="3758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100" spc="-1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DejaVu Sans"/>
              </a:rPr>
              <a:t>3c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867640" y="4536000"/>
            <a:ext cx="104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</a:rPr>
              <a:t>2b</a:t>
            </a:r>
            <a:endParaRPr b="0" lang="en-I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Old outputs versions:</a:t>
            </a:r>
            <a:br>
              <a:rPr sz="4400"/>
            </a:br>
            <a:endParaRPr b="0" lang="en-I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V3</a:t>
            </a:r>
            <a:br>
              <a:rPr sz="4400"/>
            </a:br>
            <a:endParaRPr b="0" lang="en-I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6560" y="1479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FIN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6" name="TextBox 10"/>
          <p:cNvSpPr/>
          <p:nvPr/>
        </p:nvSpPr>
        <p:spPr>
          <a:xfrm>
            <a:off x="106560" y="1414800"/>
            <a:ext cx="4556160" cy="14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Open canopy- grass coexistence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(30-40(ish))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delayed onset in woody establishment;  grasses dominate the %total vegetation carbon for a period. 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Open-canopy-growth( 40-60</a:t>
            </a:r>
            <a:endParaRPr b="0" lang="en-IE" sz="1100" spc="-1" strike="noStrike">
              <a:latin typeface="Arial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5356080" y="40680"/>
            <a:ext cx="6835320" cy="6857280"/>
          </a:xfrm>
          <a:prstGeom prst="rect">
            <a:avLst/>
          </a:prstGeom>
          <a:ln w="0">
            <a:noFill/>
          </a:ln>
        </p:spPr>
      </p:pic>
      <p:sp>
        <p:nvSpPr>
          <p:cNvPr id="138" name="Straight Arrow Connector 7"/>
          <p:cNvSpPr/>
          <p:nvPr/>
        </p:nvSpPr>
        <p:spPr>
          <a:xfrm>
            <a:off x="3753360" y="2361240"/>
            <a:ext cx="5789880" cy="20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Straight Arrow Connector 9"/>
          <p:cNvSpPr/>
          <p:nvPr/>
        </p:nvSpPr>
        <p:spPr>
          <a:xfrm>
            <a:off x="2519640" y="2196000"/>
            <a:ext cx="702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Rectangle 12"/>
          <p:cNvSpPr/>
          <p:nvPr/>
        </p:nvSpPr>
        <p:spPr>
          <a:xfrm>
            <a:off x="9772560" y="365760"/>
            <a:ext cx="227880" cy="199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Arrow Connector 13"/>
          <p:cNvSpPr/>
          <p:nvPr/>
        </p:nvSpPr>
        <p:spPr>
          <a:xfrm flipV="1">
            <a:off x="1574280" y="809280"/>
            <a:ext cx="8197560" cy="195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TextBox 15"/>
          <p:cNvSpPr/>
          <p:nvPr/>
        </p:nvSpPr>
        <p:spPr>
          <a:xfrm>
            <a:off x="106560" y="2918160"/>
            <a:ext cx="455616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 initial number of seedlings after disturbance is such that growth occurs without a lot of mortality initially (i.e. transition from one size class into another can be observed in the first years, accompanied with only a small to no reduction in number of stems caused by mortality), 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86120" y="4951080"/>
            <a:ext cx="4682520" cy="9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Evidence: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not all established individuals grow into a larger size class, but self-thinning pressure occurs, also hinted at by canopy closure.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Note: PPA-approach: nstems can still go up (understory is forming), while self.thinning occurs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44" name="TextBox 18"/>
          <p:cNvSpPr/>
          <p:nvPr/>
        </p:nvSpPr>
        <p:spPr>
          <a:xfrm>
            <a:off x="-169560" y="4581720"/>
            <a:ext cx="30675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Aptos"/>
                <a:ea typeface="DejaVu Sans"/>
              </a:rPr>
              <a:t>Closed-canopy,Self-thinning (60-70) 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45" name="TextBox 19"/>
          <p:cNvSpPr/>
          <p:nvPr/>
        </p:nvSpPr>
        <p:spPr>
          <a:xfrm>
            <a:off x="4101480" y="362880"/>
            <a:ext cx="156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ptos"/>
                <a:ea typeface="DejaVu Sans"/>
              </a:rPr>
              <a:t>Tiny values!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6" name="Straight Arrow Connector 20"/>
          <p:cNvSpPr/>
          <p:nvPr/>
        </p:nvSpPr>
        <p:spPr>
          <a:xfrm flipV="1">
            <a:off x="1817280" y="1027440"/>
            <a:ext cx="4719960" cy="42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Application>LibreOffice/7.3.7.2$Linux_X86_64 LibreOffice_project/30$Build-2</Application>
  <AppVersion>15.0000</AppVersion>
  <Words>696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2024-10-14T14:04:33Z</dcterms:created>
  <dc:creator>Annemarie Eckes-Shephard</dc:creator>
  <dc:description/>
  <dc:language>en-IE</dc:language>
  <cp:lastModifiedBy/>
  <dcterms:modified xsi:type="dcterms:W3CDTF">2024-10-28T08:43:23Z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