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1"/>
  </p:handoutMasterIdLst>
  <p:sldIdLst>
    <p:sldId id="256" r:id="rId3"/>
    <p:sldId id="466" r:id="rId5"/>
    <p:sldId id="545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576" r:id="rId17"/>
    <p:sldId id="577" r:id="rId18"/>
    <p:sldId id="477" r:id="rId19"/>
    <p:sldId id="478" r:id="rId20"/>
    <p:sldId id="559" r:id="rId21"/>
    <p:sldId id="561" r:id="rId22"/>
    <p:sldId id="490" r:id="rId23"/>
    <p:sldId id="491" r:id="rId24"/>
    <p:sldId id="492" r:id="rId25"/>
    <p:sldId id="526" r:id="rId26"/>
    <p:sldId id="493" r:id="rId27"/>
    <p:sldId id="527" r:id="rId28"/>
    <p:sldId id="494" r:id="rId29"/>
    <p:sldId id="528" r:id="rId30"/>
    <p:sldId id="499" r:id="rId31"/>
    <p:sldId id="496" r:id="rId32"/>
    <p:sldId id="483" r:id="rId33"/>
    <p:sldId id="562" r:id="rId34"/>
    <p:sldId id="563" r:id="rId35"/>
    <p:sldId id="565" r:id="rId36"/>
    <p:sldId id="566" r:id="rId37"/>
    <p:sldId id="567" r:id="rId38"/>
    <p:sldId id="568" r:id="rId39"/>
    <p:sldId id="569" r:id="rId40"/>
    <p:sldId id="574" r:id="rId41"/>
    <p:sldId id="575" r:id="rId42"/>
    <p:sldId id="524" r:id="rId43"/>
    <p:sldId id="525" r:id="rId44"/>
    <p:sldId id="506" r:id="rId45"/>
    <p:sldId id="507" r:id="rId46"/>
    <p:sldId id="573" r:id="rId47"/>
    <p:sldId id="509" r:id="rId48"/>
    <p:sldId id="521" r:id="rId49"/>
    <p:sldId id="698" r:id="rId50"/>
    <p:sldId id="513" r:id="rId51"/>
    <p:sldId id="508" r:id="rId52"/>
    <p:sldId id="518" r:id="rId53"/>
    <p:sldId id="517" r:id="rId54"/>
    <p:sldId id="516" r:id="rId55"/>
    <p:sldId id="663" r:id="rId56"/>
    <p:sldId id="519" r:id="rId57"/>
    <p:sldId id="520" r:id="rId58"/>
    <p:sldId id="510" r:id="rId59"/>
    <p:sldId id="511" r:id="rId60"/>
    <p:sldId id="512" r:id="rId61"/>
    <p:sldId id="514" r:id="rId62"/>
    <p:sldId id="515" r:id="rId63"/>
    <p:sldId id="529" r:id="rId64"/>
    <p:sldId id="530" r:id="rId65"/>
    <p:sldId id="531" r:id="rId66"/>
    <p:sldId id="532" r:id="rId67"/>
    <p:sldId id="533" r:id="rId68"/>
    <p:sldId id="536" r:id="rId69"/>
    <p:sldId id="534" r:id="rId70"/>
    <p:sldId id="535" r:id="rId71"/>
    <p:sldId id="542" r:id="rId72"/>
    <p:sldId id="543" r:id="rId73"/>
    <p:sldId id="538" r:id="rId74"/>
    <p:sldId id="544" r:id="rId75"/>
    <p:sldId id="539" r:id="rId76"/>
    <p:sldId id="540" r:id="rId77"/>
    <p:sldId id="541" r:id="rId78"/>
    <p:sldId id="552" r:id="rId79"/>
    <p:sldId id="553" r:id="rId80"/>
    <p:sldId id="546" r:id="rId81"/>
    <p:sldId id="547" r:id="rId82"/>
    <p:sldId id="549" r:id="rId83"/>
    <p:sldId id="550" r:id="rId84"/>
    <p:sldId id="554" r:id="rId85"/>
    <p:sldId id="555" r:id="rId86"/>
    <p:sldId id="556" r:id="rId87"/>
    <p:sldId id="557" r:id="rId88"/>
    <p:sldId id="558" r:id="rId89"/>
    <p:sldId id="551" r:id="rId90"/>
  </p:sldIdLst>
  <p:sldSz cx="9144000" cy="6858000" type="screen4x3"/>
  <p:notesSz cx="9928225" cy="6797675"/>
  <p:custDataLst>
    <p:tags r:id="rId9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F86B1"/>
    <a:srgbClr val="D2761A"/>
    <a:srgbClr val="F6C700"/>
    <a:srgbClr val="FB8C83"/>
    <a:srgbClr val="663300"/>
    <a:srgbClr val="368463"/>
    <a:srgbClr val="FF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0" autoAdjust="0"/>
    <p:restoredTop sz="97053" autoAdjust="0"/>
  </p:normalViewPr>
  <p:slideViewPr>
    <p:cSldViewPr showGuides="1">
      <p:cViewPr varScale="1">
        <p:scale>
          <a:sx n="112" d="100"/>
          <a:sy n="112" d="100"/>
        </p:scale>
        <p:origin x="1254" y="60"/>
      </p:cViewPr>
      <p:guideLst>
        <p:guide orient="horz" pos="21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gs" Target="tags/tag156.xml"/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handoutMaster" Target="handoutMasters/handoutMaster1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0C334-7E59-48D5-9350-10FF1F8F7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28AC2-3480-40C7-B5A4-1C9055128F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8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8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6A6B4DE-A539-43D6-BC56-28B5AC0B7A0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EA441D-139C-43BB-A47D-27955DA7CD48}" type="slidenum">
              <a:rPr lang="en-US" altLang="zh-CN"/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</p:spPr>
        <p:txBody>
          <a:bodyPr/>
          <a:lstStyle/>
          <a:p>
            <a:r>
              <a:rPr lang="zh-CN" altLang="en-US"/>
              <a:t>欢迎辞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必要条件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必要条件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DD114A9-8194-4615-A16D-18113C74EC62}" type="datetime1">
              <a:rPr lang="zh-CN" altLang="en-US"/>
            </a:fld>
            <a:endParaRPr lang="en-US" altLang="zh-CN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B6DC34-D9EA-4B54-AC79-CDB5E12EBF2B}" type="slidenum">
              <a:rPr lang="en-US" altLang="zh-CN"/>
            </a:fld>
            <a:endParaRPr lang="en-US" altLang="zh-CN"/>
          </a:p>
        </p:txBody>
      </p:sp>
      <p:grpSp>
        <p:nvGrpSpPr>
          <p:cNvPr id="130056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08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90" name="Picture 42" descr="NJU-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0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53EF0-F8CD-4709-AD7C-33C5E03F2478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28D4C-7E40-436E-A6D2-B7BA9E31F6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90016-3078-4669-9365-34F41EDDF27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90950-5B1E-40FD-99A1-38F551746F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1C3529-F40D-4CD1-8AF2-05A534851B02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213D0-4A4E-4963-9BAA-5F8E110DB9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2D4A9-E04C-482E-B624-F26A84521E0D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D66CA-CCA6-44F7-96E2-50DB8DF1AC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86D70-6D5D-4D58-883A-24285CFBD1D4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C2FDF-A278-4115-AEDB-D133645497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1593C-CC38-477B-B1F8-D329D56FF316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CE814-F4AB-4903-8603-E2B144E270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E4DB73-6BAD-4768-9B01-4ED08F4AEEEE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62C57-2193-4A51-917B-0446124D0B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B9652-4F23-4801-9EA5-00653018274F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8F82-B92D-4396-8DDB-4FDD58602F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78D15-86A1-4C37-AB28-1D5B3BCB09C4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6F6C8-0C9E-4B18-BB48-C7D302FB2C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A02EC1B3-1343-46EA-8A02-E90DE70DD832}" type="datetime1">
              <a:rPr lang="zh-CN" altLang="en-US"/>
            </a:fld>
            <a:endParaRPr lang="en-US" altLang="zh-CN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DB797AA1-9143-4D5A-B607-C9300FFBBA5B}" type="slidenum">
              <a:rPr lang="en-US" altLang="zh-CN"/>
            </a:fld>
            <a:endParaRPr lang="en-US" altLang="zh-CN"/>
          </a:p>
        </p:txBody>
      </p:sp>
      <p:pic>
        <p:nvPicPr>
          <p:cNvPr id="129065" name="Picture 41" descr="nju_bad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785813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2000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400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430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9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Ø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image" Target="../media/image34.png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33.png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40.png"/><Relationship Id="rId37" Type="http://schemas.openxmlformats.org/officeDocument/2006/relationships/tags" Target="../tags/tag43.xml"/><Relationship Id="rId36" Type="http://schemas.openxmlformats.org/officeDocument/2006/relationships/tags" Target="../tags/tag42.xml"/><Relationship Id="rId35" Type="http://schemas.openxmlformats.org/officeDocument/2006/relationships/image" Target="../media/image39.png"/><Relationship Id="rId34" Type="http://schemas.openxmlformats.org/officeDocument/2006/relationships/tags" Target="../tags/tag41.xml"/><Relationship Id="rId33" Type="http://schemas.openxmlformats.org/officeDocument/2006/relationships/tags" Target="../tags/tag40.xml"/><Relationship Id="rId32" Type="http://schemas.openxmlformats.org/officeDocument/2006/relationships/image" Target="../media/image38.png"/><Relationship Id="rId31" Type="http://schemas.openxmlformats.org/officeDocument/2006/relationships/image" Target="../media/image37.png"/><Relationship Id="rId30" Type="http://schemas.openxmlformats.org/officeDocument/2006/relationships/image" Target="../media/image36.png"/><Relationship Id="rId3" Type="http://schemas.openxmlformats.org/officeDocument/2006/relationships/tags" Target="../tags/tag16.xml"/><Relationship Id="rId29" Type="http://schemas.openxmlformats.org/officeDocument/2006/relationships/tags" Target="../tags/tag39.xml"/><Relationship Id="rId28" Type="http://schemas.openxmlformats.org/officeDocument/2006/relationships/tags" Target="../tags/tag38.xml"/><Relationship Id="rId27" Type="http://schemas.openxmlformats.org/officeDocument/2006/relationships/tags" Target="../tags/tag37.xml"/><Relationship Id="rId26" Type="http://schemas.openxmlformats.org/officeDocument/2006/relationships/tags" Target="../tags/tag36.xml"/><Relationship Id="rId25" Type="http://schemas.openxmlformats.org/officeDocument/2006/relationships/tags" Target="../tags/tag35.xml"/><Relationship Id="rId24" Type="http://schemas.openxmlformats.org/officeDocument/2006/relationships/tags" Target="../tags/tag34.xml"/><Relationship Id="rId23" Type="http://schemas.openxmlformats.org/officeDocument/2006/relationships/tags" Target="../tags/tag33.xml"/><Relationship Id="rId22" Type="http://schemas.openxmlformats.org/officeDocument/2006/relationships/tags" Target="../tags/tag32.xml"/><Relationship Id="rId21" Type="http://schemas.openxmlformats.org/officeDocument/2006/relationships/tags" Target="../tags/tag31.xml"/><Relationship Id="rId20" Type="http://schemas.openxmlformats.org/officeDocument/2006/relationships/tags" Target="../tags/tag30.xml"/><Relationship Id="rId2" Type="http://schemas.openxmlformats.org/officeDocument/2006/relationships/tags" Target="../tags/tag15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image" Target="../media/image35.png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image" Target="../media/image34.png"/><Relationship Id="rId6" Type="http://schemas.openxmlformats.org/officeDocument/2006/relationships/tags" Target="../tags/tag47.xml"/><Relationship Id="rId57" Type="http://schemas.openxmlformats.org/officeDocument/2006/relationships/slideLayout" Target="../slideLayouts/slideLayout2.xml"/><Relationship Id="rId56" Type="http://schemas.openxmlformats.org/officeDocument/2006/relationships/image" Target="../media/image59.png"/><Relationship Id="rId55" Type="http://schemas.openxmlformats.org/officeDocument/2006/relationships/tags" Target="../tags/tag86.xml"/><Relationship Id="rId54" Type="http://schemas.openxmlformats.org/officeDocument/2006/relationships/tags" Target="../tags/tag85.xml"/><Relationship Id="rId53" Type="http://schemas.openxmlformats.org/officeDocument/2006/relationships/image" Target="../media/image58.png"/><Relationship Id="rId52" Type="http://schemas.openxmlformats.org/officeDocument/2006/relationships/tags" Target="../tags/tag84.xml"/><Relationship Id="rId51" Type="http://schemas.openxmlformats.org/officeDocument/2006/relationships/tags" Target="../tags/tag83.xml"/><Relationship Id="rId50" Type="http://schemas.openxmlformats.org/officeDocument/2006/relationships/image" Target="../media/image57.png"/><Relationship Id="rId5" Type="http://schemas.openxmlformats.org/officeDocument/2006/relationships/tags" Target="../tags/tag46.xml"/><Relationship Id="rId49" Type="http://schemas.openxmlformats.org/officeDocument/2006/relationships/tags" Target="../tags/tag82.xml"/><Relationship Id="rId48" Type="http://schemas.openxmlformats.org/officeDocument/2006/relationships/tags" Target="../tags/tag81.xml"/><Relationship Id="rId47" Type="http://schemas.openxmlformats.org/officeDocument/2006/relationships/image" Target="../media/image56.png"/><Relationship Id="rId46" Type="http://schemas.openxmlformats.org/officeDocument/2006/relationships/tags" Target="../tags/tag80.xml"/><Relationship Id="rId45" Type="http://schemas.openxmlformats.org/officeDocument/2006/relationships/tags" Target="../tags/tag79.xml"/><Relationship Id="rId44" Type="http://schemas.openxmlformats.org/officeDocument/2006/relationships/image" Target="../media/image55.png"/><Relationship Id="rId43" Type="http://schemas.openxmlformats.org/officeDocument/2006/relationships/tags" Target="../tags/tag78.xml"/><Relationship Id="rId42" Type="http://schemas.openxmlformats.org/officeDocument/2006/relationships/tags" Target="../tags/tag77.xml"/><Relationship Id="rId41" Type="http://schemas.openxmlformats.org/officeDocument/2006/relationships/image" Target="../media/image54.png"/><Relationship Id="rId40" Type="http://schemas.openxmlformats.org/officeDocument/2006/relationships/tags" Target="../tags/tag76.xml"/><Relationship Id="rId4" Type="http://schemas.openxmlformats.org/officeDocument/2006/relationships/image" Target="../media/image33.png"/><Relationship Id="rId39" Type="http://schemas.openxmlformats.org/officeDocument/2006/relationships/tags" Target="../tags/tag75.xml"/><Relationship Id="rId38" Type="http://schemas.openxmlformats.org/officeDocument/2006/relationships/image" Target="../media/image53.png"/><Relationship Id="rId37" Type="http://schemas.openxmlformats.org/officeDocument/2006/relationships/tags" Target="../tags/tag74.xml"/><Relationship Id="rId36" Type="http://schemas.openxmlformats.org/officeDocument/2006/relationships/tags" Target="../tags/tag73.xml"/><Relationship Id="rId35" Type="http://schemas.openxmlformats.org/officeDocument/2006/relationships/image" Target="../media/image52.png"/><Relationship Id="rId34" Type="http://schemas.openxmlformats.org/officeDocument/2006/relationships/tags" Target="../tags/tag72.xml"/><Relationship Id="rId33" Type="http://schemas.openxmlformats.org/officeDocument/2006/relationships/tags" Target="../tags/tag71.xml"/><Relationship Id="rId32" Type="http://schemas.openxmlformats.org/officeDocument/2006/relationships/image" Target="../media/image51.png"/><Relationship Id="rId31" Type="http://schemas.openxmlformats.org/officeDocument/2006/relationships/tags" Target="../tags/tag70.xml"/><Relationship Id="rId30" Type="http://schemas.openxmlformats.org/officeDocument/2006/relationships/tags" Target="../tags/tag69.xml"/><Relationship Id="rId3" Type="http://schemas.openxmlformats.org/officeDocument/2006/relationships/tags" Target="../tags/tag45.xml"/><Relationship Id="rId29" Type="http://schemas.openxmlformats.org/officeDocument/2006/relationships/tags" Target="../tags/tag68.xml"/><Relationship Id="rId28" Type="http://schemas.openxmlformats.org/officeDocument/2006/relationships/tags" Target="../tags/tag67.xml"/><Relationship Id="rId27" Type="http://schemas.openxmlformats.org/officeDocument/2006/relationships/tags" Target="../tags/tag66.xml"/><Relationship Id="rId26" Type="http://schemas.openxmlformats.org/officeDocument/2006/relationships/tags" Target="../tags/tag65.xml"/><Relationship Id="rId25" Type="http://schemas.openxmlformats.org/officeDocument/2006/relationships/tags" Target="../tags/tag64.xml"/><Relationship Id="rId24" Type="http://schemas.openxmlformats.org/officeDocument/2006/relationships/tags" Target="../tags/tag63.xml"/><Relationship Id="rId23" Type="http://schemas.openxmlformats.org/officeDocument/2006/relationships/tags" Target="../tags/tag62.xml"/><Relationship Id="rId22" Type="http://schemas.openxmlformats.org/officeDocument/2006/relationships/tags" Target="../tags/tag61.xml"/><Relationship Id="rId21" Type="http://schemas.openxmlformats.org/officeDocument/2006/relationships/tags" Target="../tags/tag60.xml"/><Relationship Id="rId20" Type="http://schemas.openxmlformats.org/officeDocument/2006/relationships/tags" Target="../tags/tag59.xml"/><Relationship Id="rId2" Type="http://schemas.openxmlformats.org/officeDocument/2006/relationships/tags" Target="../tags/tag44.xml"/><Relationship Id="rId19" Type="http://schemas.openxmlformats.org/officeDocument/2006/relationships/tags" Target="../tags/tag58.xml"/><Relationship Id="rId18" Type="http://schemas.openxmlformats.org/officeDocument/2006/relationships/tags" Target="../tags/tag57.xml"/><Relationship Id="rId17" Type="http://schemas.openxmlformats.org/officeDocument/2006/relationships/tags" Target="../tags/tag56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image" Target="../media/image35.png"/><Relationship Id="rId1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9.png"/><Relationship Id="rId2" Type="http://schemas.openxmlformats.org/officeDocument/2006/relationships/tags" Target="../tags/tag87.xml"/><Relationship Id="rId1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1.png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image" Target="../media/image69.png"/><Relationship Id="rId2" Type="http://schemas.openxmlformats.org/officeDocument/2006/relationships/tags" Target="../tags/tag88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image" Target="../media/image69.png"/><Relationship Id="rId2" Type="http://schemas.openxmlformats.org/officeDocument/2006/relationships/tags" Target="../tags/tag94.xml"/><Relationship Id="rId1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image" Target="../media/image69.png"/><Relationship Id="rId2" Type="http://schemas.openxmlformats.org/officeDocument/2006/relationships/tags" Target="../tags/tag98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5.png"/><Relationship Id="rId1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image" Target="../media/image69.png"/><Relationship Id="rId2" Type="http://schemas.openxmlformats.org/officeDocument/2006/relationships/tags" Target="../tags/tag104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7.png"/><Relationship Id="rId1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image" Target="../media/image34.png"/><Relationship Id="rId6" Type="http://schemas.openxmlformats.org/officeDocument/2006/relationships/tags" Target="../tags/tag113.xml"/><Relationship Id="rId57" Type="http://schemas.openxmlformats.org/officeDocument/2006/relationships/slideLayout" Target="../slideLayouts/slideLayout2.xml"/><Relationship Id="rId56" Type="http://schemas.openxmlformats.org/officeDocument/2006/relationships/image" Target="../media/image59.png"/><Relationship Id="rId55" Type="http://schemas.openxmlformats.org/officeDocument/2006/relationships/tags" Target="../tags/tag152.xml"/><Relationship Id="rId54" Type="http://schemas.openxmlformats.org/officeDocument/2006/relationships/tags" Target="../tags/tag151.xml"/><Relationship Id="rId53" Type="http://schemas.openxmlformats.org/officeDocument/2006/relationships/image" Target="../media/image58.png"/><Relationship Id="rId52" Type="http://schemas.openxmlformats.org/officeDocument/2006/relationships/tags" Target="../tags/tag150.xml"/><Relationship Id="rId51" Type="http://schemas.openxmlformats.org/officeDocument/2006/relationships/tags" Target="../tags/tag149.xml"/><Relationship Id="rId50" Type="http://schemas.openxmlformats.org/officeDocument/2006/relationships/image" Target="../media/image57.png"/><Relationship Id="rId5" Type="http://schemas.openxmlformats.org/officeDocument/2006/relationships/tags" Target="../tags/tag112.xml"/><Relationship Id="rId49" Type="http://schemas.openxmlformats.org/officeDocument/2006/relationships/tags" Target="../tags/tag148.xml"/><Relationship Id="rId48" Type="http://schemas.openxmlformats.org/officeDocument/2006/relationships/tags" Target="../tags/tag147.xml"/><Relationship Id="rId47" Type="http://schemas.openxmlformats.org/officeDocument/2006/relationships/image" Target="../media/image56.png"/><Relationship Id="rId46" Type="http://schemas.openxmlformats.org/officeDocument/2006/relationships/tags" Target="../tags/tag146.xml"/><Relationship Id="rId45" Type="http://schemas.openxmlformats.org/officeDocument/2006/relationships/tags" Target="../tags/tag145.xml"/><Relationship Id="rId44" Type="http://schemas.openxmlformats.org/officeDocument/2006/relationships/image" Target="../media/image55.png"/><Relationship Id="rId43" Type="http://schemas.openxmlformats.org/officeDocument/2006/relationships/tags" Target="../tags/tag144.xml"/><Relationship Id="rId42" Type="http://schemas.openxmlformats.org/officeDocument/2006/relationships/tags" Target="../tags/tag143.xml"/><Relationship Id="rId41" Type="http://schemas.openxmlformats.org/officeDocument/2006/relationships/image" Target="../media/image54.png"/><Relationship Id="rId40" Type="http://schemas.openxmlformats.org/officeDocument/2006/relationships/tags" Target="../tags/tag142.xml"/><Relationship Id="rId4" Type="http://schemas.openxmlformats.org/officeDocument/2006/relationships/image" Target="../media/image33.png"/><Relationship Id="rId39" Type="http://schemas.openxmlformats.org/officeDocument/2006/relationships/tags" Target="../tags/tag141.xml"/><Relationship Id="rId38" Type="http://schemas.openxmlformats.org/officeDocument/2006/relationships/image" Target="../media/image53.png"/><Relationship Id="rId37" Type="http://schemas.openxmlformats.org/officeDocument/2006/relationships/tags" Target="../tags/tag140.xml"/><Relationship Id="rId36" Type="http://schemas.openxmlformats.org/officeDocument/2006/relationships/tags" Target="../tags/tag139.xml"/><Relationship Id="rId35" Type="http://schemas.openxmlformats.org/officeDocument/2006/relationships/image" Target="../media/image52.png"/><Relationship Id="rId34" Type="http://schemas.openxmlformats.org/officeDocument/2006/relationships/tags" Target="../tags/tag138.xml"/><Relationship Id="rId33" Type="http://schemas.openxmlformats.org/officeDocument/2006/relationships/tags" Target="../tags/tag137.xml"/><Relationship Id="rId32" Type="http://schemas.openxmlformats.org/officeDocument/2006/relationships/image" Target="../media/image51.png"/><Relationship Id="rId31" Type="http://schemas.openxmlformats.org/officeDocument/2006/relationships/tags" Target="../tags/tag136.xml"/><Relationship Id="rId30" Type="http://schemas.openxmlformats.org/officeDocument/2006/relationships/tags" Target="../tags/tag135.xml"/><Relationship Id="rId3" Type="http://schemas.openxmlformats.org/officeDocument/2006/relationships/tags" Target="../tags/tag111.xml"/><Relationship Id="rId29" Type="http://schemas.openxmlformats.org/officeDocument/2006/relationships/tags" Target="../tags/tag134.xml"/><Relationship Id="rId28" Type="http://schemas.openxmlformats.org/officeDocument/2006/relationships/tags" Target="../tags/tag133.xml"/><Relationship Id="rId27" Type="http://schemas.openxmlformats.org/officeDocument/2006/relationships/tags" Target="../tags/tag132.xml"/><Relationship Id="rId26" Type="http://schemas.openxmlformats.org/officeDocument/2006/relationships/tags" Target="../tags/tag131.xml"/><Relationship Id="rId25" Type="http://schemas.openxmlformats.org/officeDocument/2006/relationships/tags" Target="../tags/tag130.xml"/><Relationship Id="rId24" Type="http://schemas.openxmlformats.org/officeDocument/2006/relationships/tags" Target="../tags/tag129.xml"/><Relationship Id="rId23" Type="http://schemas.openxmlformats.org/officeDocument/2006/relationships/tags" Target="../tags/tag128.xml"/><Relationship Id="rId22" Type="http://schemas.openxmlformats.org/officeDocument/2006/relationships/tags" Target="../tags/tag127.xml"/><Relationship Id="rId21" Type="http://schemas.openxmlformats.org/officeDocument/2006/relationships/tags" Target="../tags/tag126.xml"/><Relationship Id="rId20" Type="http://schemas.openxmlformats.org/officeDocument/2006/relationships/tags" Target="../tags/tag125.xml"/><Relationship Id="rId2" Type="http://schemas.openxmlformats.org/officeDocument/2006/relationships/tags" Target="../tags/tag110.xml"/><Relationship Id="rId19" Type="http://schemas.openxmlformats.org/officeDocument/2006/relationships/tags" Target="../tags/tag124.xml"/><Relationship Id="rId18" Type="http://schemas.openxmlformats.org/officeDocument/2006/relationships/tags" Target="../tags/tag12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image" Target="../media/image35.png"/><Relationship Id="rId1" Type="http://schemas.openxmlformats.org/officeDocument/2006/relationships/image" Target="../media/image8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3.xml"/><Relationship Id="rId1" Type="http://schemas.openxmlformats.org/officeDocument/2006/relationships/image" Target="../media/image9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4.xml"/><Relationship Id="rId1" Type="http://schemas.openxmlformats.org/officeDocument/2006/relationships/image" Target="../media/image9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5.xml"/><Relationship Id="rId1" Type="http://schemas.openxmlformats.org/officeDocument/2006/relationships/image" Target="../media/image9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4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8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9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0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1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2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C121441E-D649-40A1-8EB9-D2DA45108A4A}" type="datetime1">
              <a:rPr lang="zh-CN" altLang="en-US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431D1EE-F8D4-4C8E-943E-51C6A46108D1}" type="slidenum">
              <a:rPr lang="en-US" altLang="zh-CN"/>
            </a:fld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828800"/>
            <a:ext cx="6792913" cy="1066800"/>
          </a:xfrm>
        </p:spPr>
        <p:txBody>
          <a:bodyPr/>
          <a:lstStyle/>
          <a:p>
            <a:pPr algn="ctr"/>
            <a:r>
              <a:rPr lang="zh-CN" sz="4600" dirty="0">
                <a:latin typeface="Comic Sans MS" panose="030F0702030302020204" pitchFamily="66" charset="0"/>
              </a:rPr>
              <a:t>命题逻辑（一）</a:t>
            </a:r>
            <a:endParaRPr lang="zh-CN" sz="4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合取联结词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1.2.  </a:t>
                </a:r>
                <a:r>
                  <a:rPr lang="zh-CN" altLang="en-US"/>
                  <a:t>设</a:t>
                </a:r>
                <a:r>
                  <a:rPr lang="en-US" altLang="zh-CN"/>
                  <a:t>p</a:t>
                </a:r>
                <a:r>
                  <a:rPr lang="zh-CN" altLang="en-US"/>
                  <a:t>、</a:t>
                </a:r>
                <a:r>
                  <a:rPr lang="en-US" altLang="zh-CN"/>
                  <a:t>q</a:t>
                </a:r>
                <a:r>
                  <a:rPr lang="zh-CN" altLang="en-US"/>
                  <a:t>为两个命题，复合命题</a:t>
                </a:r>
                <a:r>
                  <a:rPr lang="en-US" altLang="zh-CN"/>
                  <a:t>“p</a:t>
                </a:r>
                <a:r>
                  <a:rPr lang="zh-CN" altLang="en-US"/>
                  <a:t>且</a:t>
                </a:r>
                <a:r>
                  <a:rPr lang="en-US" altLang="zh-CN"/>
                  <a:t>q”</a:t>
                </a:r>
                <a:r>
                  <a:rPr lang="zh-CN" altLang="en-US"/>
                  <a:t>称为</a:t>
                </a:r>
                <a:r>
                  <a:rPr lang="en-US" altLang="zh-CN"/>
                  <a:t>p</a:t>
                </a:r>
                <a:r>
                  <a:rPr lang="zh-CN" altLang="en-US"/>
                  <a:t>、</a:t>
                </a:r>
                <a:r>
                  <a:rPr lang="en-US" altLang="zh-CN"/>
                  <a:t>q</a:t>
                </a:r>
                <a:r>
                  <a:rPr lang="zh-CN" altLang="en-US"/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合取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式</a:t>
                </a:r>
                <a:r>
                  <a:rPr lang="zh-CN" altLang="en-US">
                    <a:sym typeface="+mn-ea"/>
                  </a:rPr>
                  <a:t>（简称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合取</a:t>
                </a:r>
                <a:r>
                  <a:rPr lang="zh-CN" altLang="en-US">
                    <a:sym typeface="+mn-ea"/>
                  </a:rPr>
                  <a:t>）</a:t>
                </a:r>
                <a:r>
                  <a:rPr lang="zh-CN" altLang="en-US"/>
                  <a:t>，记为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称为合取联结词。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2"/>
                </p:custDataLst>
              </p:nvPr>
            </p:nvGraphicFramePr>
            <p:xfrm>
              <a:off x="2574608" y="2947035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∧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altLang="en-US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3"/>
                </p:custDataLst>
              </p:nvPr>
            </p:nvGraphicFramePr>
            <p:xfrm>
              <a:off x="2574608" y="2947035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146800" y="3547110"/>
                <a:ext cx="2163445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为真当且仅当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p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q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均为真</a:t>
                </a:r>
                <a:endParaRPr lang="zh-CN" altLang="en-US" sz="18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00" y="3547110"/>
                <a:ext cx="2163445" cy="6451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析取联结词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1.3.  </a:t>
                </a:r>
                <a:r>
                  <a:rPr lang="zh-CN" altLang="en-US"/>
                  <a:t>设</a:t>
                </a:r>
                <a:r>
                  <a:rPr lang="en-US" altLang="zh-CN"/>
                  <a:t>p</a:t>
                </a:r>
                <a:r>
                  <a:rPr lang="zh-CN" altLang="en-US"/>
                  <a:t>、</a:t>
                </a:r>
                <a:r>
                  <a:rPr lang="en-US" altLang="zh-CN"/>
                  <a:t>q</a:t>
                </a:r>
                <a:r>
                  <a:rPr lang="zh-CN" altLang="en-US"/>
                  <a:t>为两个命题，复合命题</a:t>
                </a:r>
                <a:r>
                  <a:rPr lang="en-US" altLang="zh-CN"/>
                  <a:t>“p</a:t>
                </a:r>
                <a:r>
                  <a:rPr lang="zh-CN" altLang="en-US"/>
                  <a:t>或</a:t>
                </a:r>
                <a:r>
                  <a:rPr lang="en-US" altLang="zh-CN"/>
                  <a:t>q”</a:t>
                </a:r>
                <a:r>
                  <a:rPr lang="zh-CN" altLang="en-US"/>
                  <a:t>称为</a:t>
                </a:r>
                <a:r>
                  <a:rPr lang="en-US" altLang="zh-CN"/>
                  <a:t>p</a:t>
                </a:r>
                <a:r>
                  <a:rPr lang="zh-CN" altLang="en-US"/>
                  <a:t>、</a:t>
                </a:r>
                <a:r>
                  <a:rPr lang="en-US" altLang="zh-CN"/>
                  <a:t>q</a:t>
                </a:r>
                <a:r>
                  <a:rPr lang="zh-CN" altLang="en-US"/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析取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式</a:t>
                </a:r>
                <a:r>
                  <a:rPr lang="zh-CN" altLang="en-US">
                    <a:sym typeface="+mn-ea"/>
                  </a:rPr>
                  <a:t>（简称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析取</a:t>
                </a:r>
                <a:r>
                  <a:rPr lang="zh-CN" altLang="en-US">
                    <a:sym typeface="+mn-ea"/>
                  </a:rPr>
                  <a:t>）</a:t>
                </a:r>
                <a:r>
                  <a:rPr lang="zh-CN" altLang="en-US"/>
                  <a:t>，记为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称为析取联结词。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2"/>
                </p:custDataLst>
              </p:nvPr>
            </p:nvGraphicFramePr>
            <p:xfrm>
              <a:off x="2574608" y="2947035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∨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altLang="en-US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3"/>
                </p:custDataLst>
              </p:nvPr>
            </p:nvGraphicFramePr>
            <p:xfrm>
              <a:off x="2574608" y="2947035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248400" y="3581400"/>
                <a:ext cx="208153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为真当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p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与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q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中至少一个为真</a:t>
                </a:r>
                <a:endParaRPr lang="zh-CN" altLang="en-US" sz="18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581400"/>
                <a:ext cx="2081530" cy="6451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“</a:t>
            </a:r>
            <a:r>
              <a:rPr lang="zh-CN" altLang="en-US"/>
              <a:t>或</a:t>
            </a:r>
            <a:r>
              <a:rPr lang="en-US" altLang="zh-CN"/>
              <a:t>”</a:t>
            </a:r>
            <a:r>
              <a:rPr lang="zh-CN" altLang="en-US"/>
              <a:t>与</a:t>
            </a:r>
            <a:r>
              <a:rPr lang="en-US" altLang="zh-CN"/>
              <a:t>“</a:t>
            </a:r>
            <a:r>
              <a:rPr lang="zh-CN" altLang="en-US"/>
              <a:t>异或</a:t>
            </a:r>
            <a:r>
              <a:rPr lang="en-US" altLang="zh-CN"/>
              <a:t>”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日常用语中</a:t>
                </a:r>
                <a:r>
                  <a:rPr lang="en-US" altLang="zh-CN"/>
                  <a:t>“</a:t>
                </a:r>
                <a:r>
                  <a:rPr lang="zh-CN" altLang="en-US"/>
                  <a:t>或</a:t>
                </a:r>
                <a:r>
                  <a:rPr lang="en-US" altLang="zh-CN"/>
                  <a:t>”</a:t>
                </a:r>
                <a:r>
                  <a:rPr lang="zh-CN" altLang="en-US"/>
                  <a:t>有两种含义，如：</a:t>
                </a:r>
                <a:endParaRPr lang="zh-CN" altLang="en-US"/>
              </a:p>
              <a:p>
                <a:pPr lvl="1"/>
                <a:r>
                  <a:rPr lang="zh-CN" altLang="en-US"/>
                  <a:t>下周在一食堂或二食堂吃饭；</a:t>
                </a:r>
                <a:endParaRPr lang="zh-CN" altLang="en-US"/>
              </a:p>
              <a:p>
                <a:pPr lvl="1"/>
                <a:r>
                  <a:rPr lang="zh-CN" altLang="en-US"/>
                  <a:t>下一餐在一食堂或二食堂吃。</a:t>
                </a:r>
                <a:endParaRPr lang="zh-CN" altLang="en-US"/>
              </a:p>
              <a:p>
                <a:r>
                  <a:rPr lang="zh-CN" altLang="en-US"/>
                  <a:t>当构成它们的简单命题均为真时，前者为真，后者为假。</a:t>
                </a:r>
                <a:endParaRPr lang="zh-CN" altLang="en-US"/>
              </a:p>
              <a:p>
                <a:r>
                  <a:rPr lang="zh-CN" altLang="en-US"/>
                  <a:t>前者称为</a:t>
                </a:r>
                <a:r>
                  <a:rPr lang="en-US" altLang="zh-CN"/>
                  <a:t>“</a:t>
                </a:r>
                <a:r>
                  <a:rPr lang="zh-CN" altLang="en-US"/>
                  <a:t>相容或</a:t>
                </a:r>
                <a:r>
                  <a:rPr lang="en-US" altLang="zh-CN"/>
                  <a:t>”</a:t>
                </a:r>
                <a:r>
                  <a:rPr lang="zh-CN" altLang="en-US"/>
                  <a:t>，即析取；后者称为</a:t>
                </a:r>
                <a:r>
                  <a:rPr lang="en-US" altLang="zh-CN"/>
                  <a:t>“</a:t>
                </a:r>
                <a:r>
                  <a:rPr lang="zh-CN" altLang="en-US"/>
                  <a:t>相异或</a:t>
                </a:r>
                <a:r>
                  <a:rPr lang="en-US" altLang="zh-CN"/>
                  <a:t>”</a:t>
                </a:r>
                <a:r>
                  <a:rPr lang="zh-CN" altLang="en-US"/>
                  <a:t>，也称异或</a:t>
                </a:r>
                <a:r>
                  <a:rPr lang="en-US" altLang="zh-CN"/>
                  <a:t>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en-US" altLang="zh-CN"/>
                  <a:t>)</a:t>
                </a:r>
                <a:r>
                  <a:rPr lang="zh-CN" altLang="en-US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2"/>
                </p:custDataLst>
              </p:nvPr>
            </p:nvGraphicFramePr>
            <p:xfrm>
              <a:off x="2580323" y="3947160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  <m:r>
                                  <a:rPr lang="en-US" altLang="zh-CN" sz="1800" b="1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⨁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altLang="en-US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3"/>
                </p:custDataLst>
              </p:nvPr>
            </p:nvGraphicFramePr>
            <p:xfrm>
              <a:off x="2580323" y="3947160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蕴含联结词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1.4.  </a:t>
                </a:r>
                <a:r>
                  <a:rPr lang="zh-CN" altLang="en-US"/>
                  <a:t>设</a:t>
                </a:r>
                <a:r>
                  <a:rPr lang="en-US" altLang="zh-CN"/>
                  <a:t>p</a:t>
                </a:r>
                <a:r>
                  <a:rPr lang="zh-CN" altLang="en-US"/>
                  <a:t>、</a:t>
                </a:r>
                <a:r>
                  <a:rPr lang="en-US" altLang="zh-CN"/>
                  <a:t>q</a:t>
                </a:r>
                <a:r>
                  <a:rPr lang="zh-CN" altLang="en-US"/>
                  <a:t>为命题，复合命题</a:t>
                </a:r>
                <a:r>
                  <a:rPr lang="en-US" altLang="zh-CN"/>
                  <a:t>“</a:t>
                </a:r>
                <a:r>
                  <a:rPr lang="zh-CN" altLang="en-US"/>
                  <a:t>如果</a:t>
                </a:r>
                <a:r>
                  <a:rPr lang="en-US" altLang="zh-CN"/>
                  <a:t>p</a:t>
                </a:r>
                <a:r>
                  <a:rPr lang="zh-CN" altLang="en-US"/>
                  <a:t>，则</a:t>
                </a:r>
                <a:r>
                  <a:rPr lang="en-US" altLang="zh-CN"/>
                  <a:t>q”</a:t>
                </a:r>
                <a:r>
                  <a:rPr lang="zh-CN" altLang="en-US"/>
                  <a:t>称为</a:t>
                </a:r>
                <a:r>
                  <a:rPr lang="en-US" altLang="zh-CN"/>
                  <a:t>p</a:t>
                </a:r>
                <a:r>
                  <a:rPr lang="zh-CN" altLang="en-US"/>
                  <a:t>对</a:t>
                </a:r>
                <a:r>
                  <a:rPr lang="en-US" altLang="zh-CN"/>
                  <a:t>q</a:t>
                </a:r>
                <a:r>
                  <a:rPr lang="zh-CN" altLang="en-US"/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蕴含式</a:t>
                </a:r>
                <a:r>
                  <a:rPr lang="zh-CN" altLang="en-US">
                    <a:sym typeface="+mn-ea"/>
                  </a:rPr>
                  <a:t>（简称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蕴含</a:t>
                </a:r>
                <a:r>
                  <a:rPr lang="zh-CN" altLang="en-US">
                    <a:sym typeface="+mn-ea"/>
                  </a:rPr>
                  <a:t>）</a:t>
                </a:r>
                <a:r>
                  <a:rPr lang="zh-CN" altLang="en-US"/>
                  <a:t>，记作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p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为此蕴含式的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前件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q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后件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称为蕴含联结词。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2"/>
                </p:custDataLst>
              </p:nvPr>
            </p:nvGraphicFramePr>
            <p:xfrm>
              <a:off x="2580323" y="3261360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altLang="en-US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3"/>
                </p:custDataLst>
              </p:nvPr>
            </p:nvGraphicFramePr>
            <p:xfrm>
              <a:off x="2580323" y="3261360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203156" y="3964305"/>
                <a:ext cx="2490311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为假当且仅当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p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为真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q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为假</a:t>
                </a:r>
                <a:endParaRPr lang="zh-CN" altLang="en-US" sz="18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156" y="3964305"/>
                <a:ext cx="2490311" cy="645160"/>
              </a:xfrm>
              <a:prstGeom prst="rect">
                <a:avLst/>
              </a:prstGeom>
              <a:blipFill rotWithShape="1">
                <a:blip r:embed="rId5"/>
                <a:stretch>
                  <a:fillRect l="-19" r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蕴含联结词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日常用语中</a:t>
            </a:r>
            <a:r>
              <a:rPr lang="en-US" altLang="zh-CN"/>
              <a:t>“</a:t>
            </a:r>
            <a:r>
              <a:rPr lang="zh-CN" altLang="en-US"/>
              <a:t>如果</a:t>
            </a:r>
            <a:r>
              <a:rPr lang="en-US" altLang="zh-CN"/>
              <a:t>…</a:t>
            </a:r>
            <a:r>
              <a:rPr lang="zh-CN" altLang="en-US"/>
              <a:t>那么</a:t>
            </a:r>
            <a:r>
              <a:rPr lang="en-US" altLang="zh-CN"/>
              <a:t>…”</a:t>
            </a:r>
            <a:r>
              <a:rPr lang="zh-CN" altLang="en-US"/>
              <a:t>有时指它们所联结的两个命题之间的某种关系，可能具有很多涵义，不在我们所讨论的范围内。</a:t>
            </a:r>
            <a:endParaRPr lang="zh-CN" altLang="en-US"/>
          </a:p>
          <a:p>
            <a:pPr lvl="1"/>
            <a:r>
              <a:rPr lang="zh-CN">
                <a:sym typeface="+mn-ea"/>
              </a:rPr>
              <a:t>如果他来，那么太阳从西边升起了。</a:t>
            </a:r>
            <a:endParaRPr lang="zh-CN">
              <a:sym typeface="+mn-ea"/>
            </a:endParaRPr>
          </a:p>
          <a:p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人们可能会觉得，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为假的时候，</a:t>
            </a:r>
            <a:r>
              <a:rPr lang="en-US" altLang="zh-CN">
                <a:sym typeface="+mn-ea"/>
              </a:rPr>
              <a:t>“p</a:t>
            </a:r>
            <a:r>
              <a:rPr lang="zh-CN" altLang="en-US">
                <a:sym typeface="+mn-ea"/>
              </a:rPr>
              <a:t>蕴含</a:t>
            </a:r>
            <a:r>
              <a:rPr lang="en-US" altLang="zh-CN">
                <a:sym typeface="+mn-ea"/>
              </a:rPr>
              <a:t>q”</a:t>
            </a:r>
            <a:r>
              <a:rPr lang="zh-CN" altLang="en-US">
                <a:sym typeface="+mn-ea"/>
              </a:rPr>
              <a:t>是没有真假值的，或者这个命题是没有意义的。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蕴含联结词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ym typeface="+mn-ea"/>
                  </a:rPr>
                  <a:t>在此处，</a:t>
                </a:r>
                <a:r>
                  <a:rPr lang="en-US" altLang="zh-CN">
                    <a:sym typeface="+mn-ea"/>
                  </a:rPr>
                  <a:t>“p</a:t>
                </a:r>
                <a:r>
                  <a:rPr lang="zh-CN" altLang="en-US">
                    <a:sym typeface="+mn-ea"/>
                  </a:rPr>
                  <a:t>蕴含</a:t>
                </a:r>
                <a:r>
                  <a:rPr lang="en-US" altLang="zh-CN">
                    <a:sym typeface="+mn-ea"/>
                  </a:rPr>
                  <a:t>q”</a:t>
                </a:r>
                <a:r>
                  <a:rPr lang="zh-CN" altLang="en-US">
                    <a:sym typeface="+mn-ea"/>
                  </a:rPr>
                  <a:t>的涵义为</a:t>
                </a:r>
                <a:r>
                  <a:rPr lang="en-US" altLang="zh-CN">
                    <a:sym typeface="+mn-ea"/>
                  </a:rPr>
                  <a:t>“p</a:t>
                </a:r>
                <a:r>
                  <a:rPr lang="zh-CN" altLang="en-US">
                    <a:sym typeface="+mn-ea"/>
                  </a:rPr>
                  <a:t>的真蕴含</a:t>
                </a:r>
                <a:r>
                  <a:rPr lang="en-US" altLang="zh-CN">
                    <a:sym typeface="+mn-ea"/>
                  </a:rPr>
                  <a:t>q</a:t>
                </a:r>
                <a:r>
                  <a:rPr lang="zh-CN" altLang="en-US">
                    <a:sym typeface="+mn-ea"/>
                  </a:rPr>
                  <a:t>的真</a:t>
                </a:r>
                <a:r>
                  <a:rPr lang="en-US" altLang="zh-CN">
                    <a:sym typeface="+mn-ea"/>
                  </a:rPr>
                  <a:t>”</a:t>
                </a:r>
                <a:r>
                  <a:rPr lang="zh-CN" altLang="en-US">
                    <a:sym typeface="+mn-ea"/>
                  </a:rPr>
                  <a:t>，或者</a:t>
                </a:r>
                <a:r>
                  <a:rPr lang="en-US" altLang="zh-CN">
                    <a:sym typeface="+mn-ea"/>
                  </a:rPr>
                  <a:t>“</a:t>
                </a:r>
                <a:r>
                  <a:rPr lang="zh-CN" altLang="en-US">
                    <a:sym typeface="+mn-ea"/>
                  </a:rPr>
                  <a:t>并非</a:t>
                </a:r>
                <a:r>
                  <a:rPr lang="en-US" altLang="zh-CN">
                    <a:sym typeface="+mn-ea"/>
                  </a:rPr>
                  <a:t>p</a:t>
                </a:r>
                <a:r>
                  <a:rPr lang="zh-CN" altLang="en-US">
                    <a:sym typeface="+mn-ea"/>
                  </a:rPr>
                  <a:t>真</a:t>
                </a:r>
                <a:r>
                  <a:rPr lang="en-US" altLang="zh-CN">
                    <a:sym typeface="+mn-ea"/>
                  </a:rPr>
                  <a:t>q</a:t>
                </a:r>
                <a:r>
                  <a:rPr lang="zh-CN" altLang="en-US">
                    <a:sym typeface="+mn-ea"/>
                  </a:rPr>
                  <a:t>假</a:t>
                </a:r>
                <a:r>
                  <a:rPr lang="en-US" altLang="zh-CN">
                    <a:sym typeface="+mn-ea"/>
                  </a:rPr>
                  <a:t>”</a:t>
                </a:r>
                <a:r>
                  <a:rPr lang="zh-CN" altLang="en-US">
                    <a:sym typeface="+mn-ea"/>
                  </a:rPr>
                  <a:t>。</a:t>
                </a:r>
                <a:endParaRPr lang="zh-CN" altLang="en-US">
                  <a:sym typeface="+mn-ea"/>
                </a:endParaRPr>
              </a:p>
              <a:p>
                <a:pPr lvl="1"/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</m:oMath>
                </a14:m>
                <a:r>
                  <a:rPr lang="zh-CN" altLang="en-US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</m:oMath>
                </a14:m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2"/>
                </p:custDataLst>
              </p:nvPr>
            </p:nvGraphicFramePr>
            <p:xfrm>
              <a:off x="2580323" y="3261360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altLang="en-US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3"/>
                </p:custDataLst>
              </p:nvPr>
            </p:nvGraphicFramePr>
            <p:xfrm>
              <a:off x="2580323" y="3261360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等价联结词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1.5.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p</a:t>
                </a:r>
                <a:r>
                  <a:rPr lang="zh-CN" altLang="en-US"/>
                  <a:t>、</a:t>
                </a:r>
                <a:r>
                  <a:rPr lang="en-US" altLang="zh-CN"/>
                  <a:t>q</a:t>
                </a:r>
                <a:r>
                  <a:rPr lang="zh-CN" altLang="en-US"/>
                  <a:t>为命题，复合命题</a:t>
                </a:r>
                <a:r>
                  <a:rPr lang="en-US" altLang="zh-CN"/>
                  <a:t>“p</a:t>
                </a:r>
                <a:r>
                  <a:rPr lang="zh-CN" altLang="en-US"/>
                  <a:t>当且仅当</a:t>
                </a:r>
                <a:r>
                  <a:rPr lang="en-US" altLang="zh-CN"/>
                  <a:t>q”</a:t>
                </a:r>
                <a:r>
                  <a:rPr lang="zh-CN" altLang="en-US"/>
                  <a:t>称为</a:t>
                </a:r>
                <a:r>
                  <a:rPr lang="en-US" altLang="zh-CN"/>
                  <a:t>p</a:t>
                </a:r>
                <a:r>
                  <a:rPr lang="zh-CN" altLang="en-US"/>
                  <a:t>、</a:t>
                </a:r>
                <a:r>
                  <a:rPr lang="en-US" altLang="zh-CN"/>
                  <a:t>q</a:t>
                </a:r>
                <a:r>
                  <a:rPr lang="zh-CN" altLang="en-US"/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等值式</a:t>
                </a:r>
                <a:r>
                  <a:rPr lang="zh-CN" altLang="en-US">
                    <a:sym typeface="+mn-ea"/>
                  </a:rPr>
                  <a:t>（简称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等值</a:t>
                </a:r>
                <a:r>
                  <a:rPr lang="zh-CN" altLang="en-US">
                    <a:sym typeface="+mn-ea"/>
                  </a:rPr>
                  <a:t>）</a:t>
                </a:r>
                <a:r>
                  <a:rPr lang="zh-CN" altLang="en-US"/>
                  <a:t>，记作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称为等价联结词。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2"/>
                </p:custDataLst>
              </p:nvPr>
            </p:nvGraphicFramePr>
            <p:xfrm>
              <a:off x="2580323" y="3261360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↔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altLang="en-US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3"/>
                </p:custDataLst>
              </p:nvPr>
            </p:nvGraphicFramePr>
            <p:xfrm>
              <a:off x="2580323" y="3261360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联结词和复合命题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注意：</a:t>
            </a:r>
            <a:endParaRPr lang="zh-CN" altLang="en-US"/>
          </a:p>
          <a:p>
            <a:pPr lvl="1"/>
            <a:r>
              <a:rPr lang="zh-CN" altLang="en-US"/>
              <a:t>上述联结词来源于日常用语的词汇，但并不完全一致。</a:t>
            </a:r>
            <a:endParaRPr lang="zh-CN" altLang="en-US"/>
          </a:p>
          <a:p>
            <a:pPr lvl="1"/>
            <a:r>
              <a:rPr lang="zh-CN" altLang="en-US"/>
              <a:t>我们主要关心命题的真假值的关系，而不关心命题的内容。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字母表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1.6</a:t>
                </a:r>
                <a:r>
                  <a:rPr lang="zh-CN" altLang="en-US" b="1"/>
                  <a:t>（字母表）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命题逻辑的字母表含三类符号：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(1) </a:t>
                </a:r>
                <a:r>
                  <a:rPr lang="zh-CN" altLang="en-US"/>
                  <a:t>命题符号：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. . .</m:t>
                      </m:r>
                    </m:oMath>
                  </m:oMathPara>
                </a14:m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(2) </a:t>
                </a:r>
                <a:r>
                  <a:rPr lang="zh-CN" altLang="en-US"/>
                  <a:t>联结符号（联结词）：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¬     ∧     ∨     →</m:t>
                      </m:r>
                    </m:oMath>
                  </m:oMathPara>
                </a14:m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(3) </a:t>
                </a:r>
                <a:r>
                  <a:rPr lang="zh-CN" altLang="en-US"/>
                  <a:t>辅助符号（标点符号）：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（     ）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字母表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1.6</a:t>
                </a:r>
                <a:r>
                  <a:rPr lang="zh-CN" altLang="en-US" b="1"/>
                  <a:t>（字母表）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命题逻辑的字母表含三类符号：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(1) </a:t>
                </a:r>
                <a:r>
                  <a:rPr lang="zh-CN" altLang="en-US"/>
                  <a:t>命题符号：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. . .</m:t>
                      </m:r>
                    </m:oMath>
                  </m:oMathPara>
                </a14:m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(2) </a:t>
                </a:r>
                <a:r>
                  <a:rPr lang="zh-CN" altLang="en-US"/>
                  <a:t>联结符号（联结词）：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¬     ∧     ∨     →</m:t>
                      </m:r>
                    </m:oMath>
                  </m:oMathPara>
                </a14:m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(3) </a:t>
                </a:r>
                <a:r>
                  <a:rPr lang="zh-CN" altLang="en-US"/>
                  <a:t>辅助符号</a:t>
                </a:r>
                <a:r>
                  <a:rPr lang="zh-CN" altLang="en-US">
                    <a:sym typeface="+mn-ea"/>
                  </a:rPr>
                  <a:t>（标点符号）</a:t>
                </a:r>
                <a:r>
                  <a:rPr lang="zh-CN" altLang="en-US"/>
                  <a:t>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（     ）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注：有些教科书联结符号还包含其它联结词，如</a:t>
                </a:r>
                <a:r>
                  <a:rPr lang="en-US" altLang="zh-CN"/>
                  <a:t>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</m:oMath>
                </a14:m>
                <a:r>
                  <a:rPr lang="en-US" altLang="zh-CN"/>
                  <a:t>”</a:t>
                </a:r>
                <a:r>
                  <a:rPr lang="zh-CN" altLang="en-US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定义</a:t>
            </a:r>
            <a:r>
              <a:rPr lang="en-US" altLang="zh-CN" b="1"/>
              <a:t>1.1</a:t>
            </a:r>
            <a:r>
              <a:rPr lang="zh-CN" altLang="en-US" b="1"/>
              <a:t>：</a:t>
            </a:r>
            <a:r>
              <a:rPr lang="zh-CN" altLang="en-US"/>
              <a:t>命题是一个能判断真假的陈述句。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表达式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 b="1">
                    <a:solidFill>
                      <a:schemeClr val="accent5"/>
                    </a:solidFill>
                  </a:rPr>
                  <a:t>表达式</a:t>
                </a:r>
                <a:r>
                  <a:rPr lang="zh-CN" altLang="en-US"/>
                  <a:t>是有限的符号串。</a:t>
                </a:r>
                <a:endParaRPr lang="zh-CN" altLang="en-US"/>
              </a:p>
              <a:p>
                <a:pPr lvl="1"/>
                <a:r>
                  <a:rPr lang="en-US" altLang="zh-CN"/>
                  <a:t>p</a:t>
                </a:r>
                <a:endParaRPr lang="en-US" altLang="zh-CN"/>
              </a:p>
              <a:p>
                <a:pPr lvl="1"/>
                <a:r>
                  <a:rPr lang="en-US" altLang="zh-CN"/>
                  <a:t>pq</a:t>
                </a:r>
                <a:endParaRPr lang="en-US" altLang="zh-CN"/>
              </a:p>
              <a:p>
                <a:pPr lvl="1"/>
                <a:r>
                  <a:rPr lang="en-US" altLang="zh-CN"/>
                  <a:t>(r)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∧→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表达式的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长度</a:t>
                </a:r>
                <a:r>
                  <a:rPr lang="zh-CN" altLang="en-US"/>
                  <a:t>是其中符号出现的数目。</a:t>
                </a:r>
                <a:endParaRPr lang="zh-CN" altLang="en-US"/>
              </a:p>
              <a:p>
                <a:pPr lvl="1"/>
                <a:r>
                  <a:rPr lang="zh-CN" altLang="en-US"/>
                  <a:t>长度为</a:t>
                </a:r>
                <a:r>
                  <a:rPr lang="en-US" altLang="zh-CN"/>
                  <a:t>0</a:t>
                </a:r>
                <a:r>
                  <a:rPr lang="zh-CN" altLang="en-US"/>
                  <a:t>的表达式，称为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空表达式</a:t>
                </a:r>
                <a:r>
                  <a:rPr lang="zh-CN" altLang="en-US">
                    <a:solidFill>
                      <a:schemeClr val="tx1"/>
                    </a:solidFill>
                  </a:rPr>
                  <a:t>，用记号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∅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表示。</a:t>
                </a:r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表达式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两个表达式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/>
                  <a:t>是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相等</a:t>
                </a:r>
                <a:r>
                  <a:rPr lang="zh-CN" altLang="en-US"/>
                  <a:t>的，记作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，当且仅当</a:t>
                </a:r>
                <a:r>
                  <a:rPr lang="zh-CN" altLang="en-US" u="sng">
                    <a:latin typeface="Cambria Math" panose="02040503050406030204" charset="0"/>
                    <a:cs typeface="Cambria Math" panose="02040503050406030204" charset="0"/>
                  </a:rPr>
                  <a:t>长度相同且依次有相同的符号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表示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依次并列得到的表达式。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∅=∅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表达式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是表达式。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真段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表达式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是表达式。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真段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例如，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任何表达式是它自己的段。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空表达式是任何表达式的段。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表达式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是表达式。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初始段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结尾段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∅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真初始段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∅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真结尾段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pPr marL="0" indent="457200"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表达式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是表达式。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初始段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结尾段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∅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真初始段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∅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真结尾段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pPr marL="0" indent="45720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例如，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的初始段和结尾段。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45720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的真初始段。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命题逻辑的所有原子公式和公式的集分别记为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𝑷𝑺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zh-CN" altLang="en-US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命题符集合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𝑷𝑹𝑶𝑷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zh-CN" altLang="en-US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命题集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pPr lvl="1"/>
                <a:r>
                  <a:rPr lang="zh-CN" altLang="en-US"/>
                  <a:t>公式由表达式定义</a:t>
                </a:r>
                <a:endParaRPr lang="zh-CN" altLang="en-US"/>
              </a:p>
              <a:p>
                <a:pPr lvl="1"/>
                <a:r>
                  <a:rPr lang="zh-CN" altLang="en-US"/>
                  <a:t>公式相当于自然语言中符合语法规则的语句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命题逻辑的所有原子公式和公式的集分别记为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𝑷𝑺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zh-CN" altLang="en-US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命题符集合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）</a:t>
                </a:r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𝑷𝑹𝑶𝑷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zh-CN" altLang="en-US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命题集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）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pPr lvl="1"/>
                <a:r>
                  <a:rPr lang="zh-CN" altLang="en-US"/>
                  <a:t>公式由表达式定义</a:t>
                </a:r>
                <a:endParaRPr lang="zh-CN" altLang="en-US"/>
              </a:p>
              <a:p>
                <a:pPr lvl="1"/>
                <a:r>
                  <a:rPr lang="zh-CN" altLang="en-US"/>
                  <a:t>公式相当于自然语言中符合语法规则的语句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表达式不一定是公式</a:t>
                </a:r>
                <a:endParaRPr lang="zh-CN" altLang="en-US"/>
              </a:p>
              <a:p>
                <a:pPr lvl="1"/>
                <a:r>
                  <a:rPr lang="en-US" altLang="zh-CN">
                    <a:sym typeface="+mn-ea"/>
                  </a:rPr>
                  <a:t>p</a:t>
                </a:r>
                <a:endParaRPr lang="en-US" altLang="zh-CN"/>
              </a:p>
              <a:p>
                <a:pPr lvl="1"/>
                <a:r>
                  <a:rPr lang="en-US" altLang="zh-CN">
                    <a:sym typeface="+mn-ea"/>
                  </a:rPr>
                  <a:t>pq</a:t>
                </a:r>
                <a:endParaRPr lang="en-US" altLang="zh-CN"/>
              </a:p>
              <a:p>
                <a:pPr lvl="1"/>
                <a:r>
                  <a:rPr lang="en-US" altLang="zh-CN">
                    <a:sym typeface="+mn-ea"/>
                  </a:rPr>
                  <a:t>(r)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∧→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6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定义</a:t>
                </a:r>
                <a:r>
                  <a:rPr lang="en-US" altLang="zh-CN" b="1">
                    <a:sym typeface="+mn-ea"/>
                  </a:rPr>
                  <a:t>1.7</a:t>
                </a:r>
                <a:r>
                  <a:rPr lang="zh-CN" altLang="en-US" b="1">
                    <a:sym typeface="+mn-ea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𝑷𝑺</m:t>
                    </m:r>
                  </m:oMath>
                </a14:m>
                <a:r>
                  <a:rPr lang="zh-CN" altLang="en-US" b="1">
                    <a:sym typeface="+mn-ea"/>
                  </a:rPr>
                  <a:t>）</a:t>
                </a:r>
                <a:r>
                  <a:rPr lang="en-US" altLang="zh-CN" b="1">
                    <a:sym typeface="+mn-ea"/>
                  </a:rPr>
                  <a:t>.  </a:t>
                </a:r>
                <a:r>
                  <a:rPr lang="zh-CN" altLang="en-US">
                    <a:sym typeface="+mn-ea"/>
                  </a:rPr>
                  <a:t>命题语言中的一个表达式是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中的元，当且仅当它是单独的一个命题符号。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/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注：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是可数无穷集，即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|=|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命题的定义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1.8</a:t>
                </a:r>
                <a:r>
                  <a:rPr lang="zh-CN" altLang="en-US" b="1"/>
                  <a:t>（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𝑷𝑹𝑶𝑷</m:t>
                    </m:r>
                  </m:oMath>
                </a14:m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r>
                  <a:rPr lang="en-US" altLang="zh-CN" b="1"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当且仅当它能</a:t>
                </a:r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有限次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地由以下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(i)~(iii)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生成：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(i)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(ii)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(iii)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∈{∧,∨,→}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定义中的</a:t>
                </a:r>
                <a:r>
                  <a:rPr lang="en-US" altLang="zh-CN"/>
                  <a:t>(i)~(iii)</a:t>
                </a:r>
                <a:r>
                  <a:rPr lang="zh-CN" altLang="en-US"/>
                  <a:t>称为命题公式的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形成规则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3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定义</a:t>
            </a:r>
            <a:r>
              <a:rPr lang="en-US" altLang="zh-CN" b="1"/>
              <a:t>1.1</a:t>
            </a:r>
            <a:r>
              <a:rPr lang="zh-CN" altLang="en-US" b="1"/>
              <a:t>：</a:t>
            </a:r>
            <a:r>
              <a:rPr lang="zh-CN" altLang="en-US"/>
              <a:t>命题是一个能判断真假的陈述句。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特征：</a:t>
            </a:r>
            <a:endParaRPr lang="zh-CN" altLang="en-US"/>
          </a:p>
          <a:p>
            <a:pPr lvl="1"/>
            <a:r>
              <a:rPr lang="zh-CN" altLang="en-US"/>
              <a:t>陈述客观外界发生事情的陈述句；</a:t>
            </a:r>
            <a:endParaRPr lang="zh-CN" altLang="en-US"/>
          </a:p>
          <a:p>
            <a:pPr lvl="1"/>
            <a:r>
              <a:rPr lang="zh-CN" altLang="en-US"/>
              <a:t>真假必居其一，且只能其一。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命题的定义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514600" y="1752759"/>
            <a:ext cx="3650933" cy="3804761"/>
            <a:chOff x="9332" y="1619"/>
            <a:chExt cx="7666" cy="79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1592" y="1619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11592" y="1619"/>
                  <a:ext cx="888" cy="887"/>
                </a:xfrm>
                <a:prstGeom prst="ellipse">
                  <a:avLst/>
                </a:prstGeom>
                <a:blipFill rotWithShape="1">
                  <a:blip r:embed="rId4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椭圆 6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5102" y="6484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15102" y="6484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5102" y="4863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15102" y="4863"/>
                  <a:ext cx="888" cy="887"/>
                </a:xfrm>
                <a:prstGeom prst="ellipse">
                  <a:avLst/>
                </a:prstGeom>
                <a:blipFill rotWithShape="1">
                  <a:blip r:embed="rId10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椭圆 8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3804" y="3086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"/>
                  </p:custDataLst>
                </p:nvPr>
              </p:nvSpPr>
              <p:spPr>
                <a:xfrm>
                  <a:off x="13804" y="3086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2350" y="4863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4"/>
                  </p:custDataLst>
                </p:nvPr>
              </p:nvSpPr>
              <p:spPr>
                <a:xfrm>
                  <a:off x="12350" y="4863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/>
            <p:cNvSpPr/>
            <p:nvPr>
              <p:custDataLst>
                <p:tags r:id="rId15"/>
              </p:custDataLst>
            </p:nvPr>
          </p:nvSpPr>
          <p:spPr>
            <a:xfrm>
              <a:off x="9332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p</a:t>
              </a:r>
              <a:endParaRPr lang="en-US" altLang="zh-CN" sz="1500"/>
            </a:p>
          </p:txBody>
        </p:sp>
        <p:sp>
          <p:nvSpPr>
            <p:cNvPr id="12" name="椭圆 11"/>
            <p:cNvSpPr/>
            <p:nvPr>
              <p:custDataLst>
                <p:tags r:id="rId16"/>
              </p:custDataLst>
            </p:nvPr>
          </p:nvSpPr>
          <p:spPr>
            <a:xfrm>
              <a:off x="12916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q</a:t>
              </a:r>
              <a:endParaRPr lang="en-US" altLang="zh-CN" sz="1500"/>
            </a:p>
          </p:txBody>
        </p:sp>
        <p:sp>
          <p:nvSpPr>
            <p:cNvPr id="13" name="椭圆 12"/>
            <p:cNvSpPr/>
            <p:nvPr>
              <p:custDataLst>
                <p:tags r:id="rId17"/>
              </p:custDataLst>
            </p:nvPr>
          </p:nvSpPr>
          <p:spPr>
            <a:xfrm>
              <a:off x="16110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r</a:t>
              </a:r>
              <a:endParaRPr lang="en-US" altLang="zh-CN" sz="1500"/>
            </a:p>
          </p:txBody>
        </p:sp>
        <p:cxnSp>
          <p:nvCxnSpPr>
            <p:cNvPr id="14" name="直接箭头连接符 13"/>
            <p:cNvCxnSpPr>
              <a:stCxn id="6" idx="3"/>
              <a:endCxn id="11" idx="0"/>
            </p:cNvCxnSpPr>
            <p:nvPr>
              <p:custDataLst>
                <p:tags r:id="rId18"/>
              </p:custDataLst>
            </p:nvPr>
          </p:nvCxnSpPr>
          <p:spPr>
            <a:xfrm flipH="1">
              <a:off x="9776" y="2376"/>
              <a:ext cx="1946" cy="634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5"/>
              <a:endCxn id="9" idx="1"/>
            </p:cNvCxnSpPr>
            <p:nvPr>
              <p:custDataLst>
                <p:tags r:id="rId19"/>
              </p:custDataLst>
            </p:nvPr>
          </p:nvCxnSpPr>
          <p:spPr>
            <a:xfrm>
              <a:off x="12350" y="2376"/>
              <a:ext cx="1584" cy="8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3"/>
              <a:endCxn id="10" idx="7"/>
            </p:cNvCxnSpPr>
            <p:nvPr>
              <p:custDataLst>
                <p:tags r:id="rId20"/>
              </p:custDataLst>
            </p:nvPr>
          </p:nvCxnSpPr>
          <p:spPr>
            <a:xfrm flipH="1">
              <a:off x="13108" y="3843"/>
              <a:ext cx="826" cy="11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3"/>
              <a:endCxn id="23" idx="0"/>
            </p:cNvCxnSpPr>
            <p:nvPr>
              <p:custDataLst>
                <p:tags r:id="rId21"/>
              </p:custDataLst>
            </p:nvPr>
          </p:nvCxnSpPr>
          <p:spPr>
            <a:xfrm flipH="1">
              <a:off x="11702" y="5620"/>
              <a:ext cx="778" cy="9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5"/>
              <a:endCxn id="13" idx="1"/>
            </p:cNvCxnSpPr>
            <p:nvPr>
              <p:custDataLst>
                <p:tags r:id="rId22"/>
              </p:custDataLst>
            </p:nvPr>
          </p:nvCxnSpPr>
          <p:spPr>
            <a:xfrm>
              <a:off x="13108" y="5620"/>
              <a:ext cx="3132" cy="323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5"/>
              <a:endCxn id="8" idx="1"/>
            </p:cNvCxnSpPr>
            <p:nvPr>
              <p:custDataLst>
                <p:tags r:id="rId23"/>
              </p:custDataLst>
            </p:nvPr>
          </p:nvCxnSpPr>
          <p:spPr>
            <a:xfrm>
              <a:off x="14562" y="3843"/>
              <a:ext cx="670" cy="11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4"/>
              <a:endCxn id="7" idx="0"/>
            </p:cNvCxnSpPr>
            <p:nvPr>
              <p:custDataLst>
                <p:tags r:id="rId24"/>
              </p:custDataLst>
            </p:nvPr>
          </p:nvCxnSpPr>
          <p:spPr>
            <a:xfrm>
              <a:off x="15546" y="5750"/>
              <a:ext cx="0" cy="7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3"/>
              <a:endCxn id="12" idx="7"/>
            </p:cNvCxnSpPr>
            <p:nvPr>
              <p:custDataLst>
                <p:tags r:id="rId25"/>
              </p:custDataLst>
            </p:nvPr>
          </p:nvCxnSpPr>
          <p:spPr>
            <a:xfrm flipH="1">
              <a:off x="13674" y="7241"/>
              <a:ext cx="1558" cy="161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5"/>
              <a:endCxn id="13" idx="0"/>
            </p:cNvCxnSpPr>
            <p:nvPr>
              <p:custDataLst>
                <p:tags r:id="rId26"/>
              </p:custDataLst>
            </p:nvPr>
          </p:nvCxnSpPr>
          <p:spPr>
            <a:xfrm>
              <a:off x="15860" y="7241"/>
              <a:ext cx="694" cy="14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椭圆 22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11258" y="6599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8"/>
                  </p:custDataLst>
                </p:nvPr>
              </p:nvSpPr>
              <p:spPr>
                <a:xfrm>
                  <a:off x="11258" y="6599"/>
                  <a:ext cx="888" cy="887"/>
                </a:xfrm>
                <a:prstGeom prst="ellipse">
                  <a:avLst/>
                </a:prstGeom>
                <a:blipFill rotWithShape="1">
                  <a:blip r:embed="rId10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>
              <a:stCxn id="23" idx="3"/>
              <a:endCxn id="11" idx="7"/>
            </p:cNvCxnSpPr>
            <p:nvPr>
              <p:custDataLst>
                <p:tags r:id="rId29"/>
              </p:custDataLst>
            </p:nvPr>
          </p:nvCxnSpPr>
          <p:spPr>
            <a:xfrm flipH="1">
              <a:off x="10090" y="7356"/>
              <a:ext cx="1298" cy="149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4800600" y="2052955"/>
                <a:ext cx="304800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)∧(¬(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052955"/>
                <a:ext cx="3048000" cy="398780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5612765" y="3183255"/>
                <a:ext cx="136906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(¬(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765" y="3183255"/>
                <a:ext cx="1369060" cy="398780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3505200" y="2898775"/>
                <a:ext cx="140081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898775"/>
                <a:ext cx="1400810" cy="39878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5685790" y="3962400"/>
                <a:ext cx="92265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4"/>
                </p:custDataLst>
              </p:nvPr>
            </p:nvSpPr>
            <p:spPr>
              <a:xfrm>
                <a:off x="5685790" y="3962400"/>
                <a:ext cx="922655" cy="398780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3795395" y="3985260"/>
                <a:ext cx="73660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7"/>
                </p:custDataLst>
              </p:nvPr>
            </p:nvSpPr>
            <p:spPr>
              <a:xfrm>
                <a:off x="3795395" y="3985260"/>
                <a:ext cx="736600" cy="39878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命题的定义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1.9</a:t>
                </a:r>
                <a:r>
                  <a:rPr lang="zh-CN" altLang="en-US" b="1"/>
                  <a:t>（命题）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1. </a:t>
                </a:r>
                <a:r>
                  <a:rPr lang="zh-CN" altLang="en-US"/>
                  <a:t>命题符为命题；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2. </a:t>
                </a:r>
                <a:r>
                  <a:rPr lang="zh-CN" altLang="en-US"/>
                  <a:t>若</a:t>
                </a:r>
                <a:r>
                  <a:rPr lang="en-US" altLang="zh-CN"/>
                  <a:t>A</a:t>
                </a:r>
                <a:r>
                  <a:rPr lang="zh-CN" altLang="en-US"/>
                  <a:t>，</a:t>
                </a:r>
                <a:r>
                  <a:rPr lang="en-US" altLang="zh-CN"/>
                  <a:t>B</a:t>
                </a:r>
                <a:r>
                  <a:rPr lang="zh-CN" altLang="en-US"/>
                  <a:t>为命题，则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为命题；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3. </a:t>
                </a:r>
                <a:r>
                  <a:rPr lang="zh-CN" altLang="en-US"/>
                  <a:t>命题仅限于此。</a:t>
                </a:r>
                <a:r>
                  <a:rPr lang="en-US" altLang="zh-CN"/>
                  <a:t> </a:t>
                </a:r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命题的定义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1.9</a:t>
                </a:r>
                <a:r>
                  <a:rPr lang="zh-CN" altLang="en-US" b="1"/>
                  <a:t>（命题）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1. </a:t>
                </a:r>
                <a:r>
                  <a:rPr lang="zh-CN" altLang="en-US"/>
                  <a:t>命题符为命题；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2. </a:t>
                </a:r>
                <a:r>
                  <a:rPr lang="zh-CN" altLang="en-US"/>
                  <a:t>若</a:t>
                </a:r>
                <a:r>
                  <a:rPr lang="en-US" altLang="zh-CN"/>
                  <a:t>A</a:t>
                </a:r>
                <a:r>
                  <a:rPr lang="zh-CN" altLang="en-US"/>
                  <a:t>，</a:t>
                </a:r>
                <a:r>
                  <a:rPr lang="en-US" altLang="zh-CN"/>
                  <a:t>B</a:t>
                </a:r>
                <a:r>
                  <a:rPr lang="zh-CN" altLang="en-US"/>
                  <a:t>为命题，则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为命题；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3. </a:t>
                </a:r>
                <a:r>
                  <a:rPr lang="zh-CN" altLang="en-US"/>
                  <a:t>命题仅限于此。</a:t>
                </a:r>
                <a:r>
                  <a:rPr lang="en-US" altLang="zh-CN"/>
                  <a:t> 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也可以用</a:t>
                </a:r>
                <a:r>
                  <a:rPr lang="en-US" altLang="zh-CN">
                    <a:sym typeface="+mn-ea"/>
                  </a:rPr>
                  <a:t>Bacus-Naur Form</a:t>
                </a:r>
                <a:r>
                  <a:rPr lang="zh-CN" altLang="en-US">
                    <a:sym typeface="+mn-ea"/>
                  </a:rPr>
                  <a:t>定义命题为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::=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)|(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)|(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)|(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42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命题的定义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也可以用封包法定义命题：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为所有表达式之集上的函数：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∗∈{∧,∨,→}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命题的定义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1.10</a:t>
                </a:r>
                <a:r>
                  <a:rPr lang="zh-CN" altLang="en-US" b="1"/>
                  <a:t>（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𝑷𝑹𝑶𝑷</m:t>
                    </m:r>
                  </m:oMath>
                </a14:m>
                <a:r>
                  <a:rPr lang="zh-CN" altLang="en-US" b="1"/>
                  <a:t>）</a:t>
                </a:r>
                <a:r>
                  <a:rPr lang="en-US" altLang="zh-CN" b="1"/>
                  <a:t>.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所有命题的集合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/>
                  <a:t>是满足以下条件的最小集合：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(i)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(ii)  </a:t>
                </a:r>
                <a:r>
                  <a:rPr lang="zh-CN" altLang="en-US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(iii) </a:t>
                </a:r>
                <a:r>
                  <a:rPr lang="zh-CN" altLang="en-US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sym typeface="+mn-ea"/>
                  </a:rPr>
                  <a:t>为在函数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的归纳闭包。</a:t>
                </a: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5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构造序列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引理</a:t>
                </a:r>
                <a:r>
                  <a:rPr lang="en-US" altLang="zh-CN" b="1"/>
                  <a:t>1.11.</a:t>
                </a:r>
                <a:r>
                  <a:rPr lang="en-US" altLang="zh-CN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等价于存在有穷序列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使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使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∗∈{∧,∨,→}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以上序列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被称为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的构造序列。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证明：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</a:t>
                </a:r>
                <a:r>
                  <a:rPr lang="zh-CN" altLang="en-US"/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’={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|存在有穷序列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使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为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且对任何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或 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 或 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zh-CN" altLang="en-US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或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𝑐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欲证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，只需证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现证</a:t>
                </a:r>
                <a:r>
                  <a:rPr lang="en-US" altLang="zh-CN"/>
                  <a:t> (1) </a:t>
                </a:r>
                <a:endParaRPr lang="en-US" altLang="zh-CN"/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，从而存在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满足对任何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(a)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(b)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(c)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归纳证明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归纳基础：当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时，只有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(a)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成立，即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归纳假设：设对于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成立。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归纳步骤：对于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有如下情况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从而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，此处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，由归纳假设可知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由</a:t>
                </a:r>
                <a:r>
                  <a:rPr 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形成规则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(ii)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，可得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664" b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，此时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，从而有归纳假设可知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由</a:t>
                </a:r>
                <a:r>
                  <a:rPr 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形成规则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(iii)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，可得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由数学归纳法，可得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现证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(2)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由定义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1.10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可知，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是满足定义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1.10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中条件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(i)~(iii)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的最小集合，故只需证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也满足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条件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(i)~(iii)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(i)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是显然的；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zh-CN"/>
                  <a:t>  (ii)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，则存在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的构造序列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的构造序列，因此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(iii) </a:t>
                </a:r>
                <a:r>
                  <a:rPr lang="zh-CN" altLang="en-US"/>
                  <a:t>类似地，设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，则存在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的构造序列，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的构造序列，因此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也满足条件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(i)~(iii)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r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Wingdings" panose="05000000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下述都是命题：</a:t>
            </a:r>
            <a:endParaRPr lang="zh-CN" altLang="en-US"/>
          </a:p>
          <a:p>
            <a:pPr lvl="1"/>
            <a:r>
              <a:rPr lang="en-US" altLang="zh-CN"/>
              <a:t>1+1&gt;2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en-US"/>
              <a:t>三角形的两边之和大于第三边。</a:t>
            </a:r>
            <a:endParaRPr lang="en-US" altLang="zh-CN"/>
          </a:p>
          <a:p>
            <a:pPr lvl="1"/>
            <a:r>
              <a:rPr lang="zh-CN" altLang="en-US"/>
              <a:t>明天会下雨。</a:t>
            </a:r>
            <a:endParaRPr lang="zh-CN" altLang="en-US"/>
          </a:p>
          <a:p>
            <a:pPr lvl="1"/>
            <a:r>
              <a:rPr lang="en-US" altLang="zh-CN"/>
              <a:t>P=NP</a:t>
            </a:r>
            <a:r>
              <a:rPr lang="zh-CN" altLang="en-US"/>
              <a:t>。</a:t>
            </a:r>
            <a:r>
              <a:rPr lang="en-US" altLang="zh-CN"/>
              <a:t> (</a:t>
            </a:r>
            <a:r>
              <a:rPr lang="zh-CN" altLang="en-US"/>
              <a:t>多项式时间可判定问题，非确定性多项式时间可判定问题</a:t>
            </a:r>
            <a:r>
              <a:rPr lang="en-US" altLang="zh-CN"/>
              <a:t>)</a:t>
            </a:r>
            <a:endParaRPr lang="en-US" altLang="zh-CN"/>
          </a:p>
          <a:p>
            <a:pPr lvl="1"/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结构归纳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每个命题都有构造过程，但是不一定唯一。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895600" y="2514759"/>
            <a:ext cx="3650933" cy="3804761"/>
            <a:chOff x="9332" y="1619"/>
            <a:chExt cx="7666" cy="79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1592" y="1619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11592" y="1619"/>
                  <a:ext cx="888" cy="887"/>
                </a:xfrm>
                <a:prstGeom prst="ellipse">
                  <a:avLst/>
                </a:prstGeom>
                <a:blipFill rotWithShape="1">
                  <a:blip r:embed="rId4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椭圆 6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5102" y="6484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15102" y="6484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5102" y="4863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15102" y="4863"/>
                  <a:ext cx="888" cy="887"/>
                </a:xfrm>
                <a:prstGeom prst="ellipse">
                  <a:avLst/>
                </a:prstGeom>
                <a:blipFill rotWithShape="1">
                  <a:blip r:embed="rId10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椭圆 8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3804" y="3086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"/>
                  </p:custDataLst>
                </p:nvPr>
              </p:nvSpPr>
              <p:spPr>
                <a:xfrm>
                  <a:off x="13804" y="3086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2350" y="4863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4"/>
                  </p:custDataLst>
                </p:nvPr>
              </p:nvSpPr>
              <p:spPr>
                <a:xfrm>
                  <a:off x="12350" y="4863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/>
            <p:cNvSpPr/>
            <p:nvPr>
              <p:custDataLst>
                <p:tags r:id="rId15"/>
              </p:custDataLst>
            </p:nvPr>
          </p:nvSpPr>
          <p:spPr>
            <a:xfrm>
              <a:off x="9332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p</a:t>
              </a:r>
              <a:endParaRPr lang="en-US" altLang="zh-CN" sz="1500"/>
            </a:p>
          </p:txBody>
        </p:sp>
        <p:sp>
          <p:nvSpPr>
            <p:cNvPr id="12" name="椭圆 11"/>
            <p:cNvSpPr/>
            <p:nvPr>
              <p:custDataLst>
                <p:tags r:id="rId16"/>
              </p:custDataLst>
            </p:nvPr>
          </p:nvSpPr>
          <p:spPr>
            <a:xfrm>
              <a:off x="12916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q</a:t>
              </a:r>
              <a:endParaRPr lang="en-US" altLang="zh-CN" sz="1500"/>
            </a:p>
          </p:txBody>
        </p:sp>
        <p:sp>
          <p:nvSpPr>
            <p:cNvPr id="13" name="椭圆 12"/>
            <p:cNvSpPr/>
            <p:nvPr>
              <p:custDataLst>
                <p:tags r:id="rId17"/>
              </p:custDataLst>
            </p:nvPr>
          </p:nvSpPr>
          <p:spPr>
            <a:xfrm>
              <a:off x="16110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r</a:t>
              </a:r>
              <a:endParaRPr lang="en-US" altLang="zh-CN" sz="1500"/>
            </a:p>
          </p:txBody>
        </p:sp>
        <p:cxnSp>
          <p:nvCxnSpPr>
            <p:cNvPr id="14" name="直接箭头连接符 13"/>
            <p:cNvCxnSpPr>
              <a:stCxn id="6" idx="3"/>
              <a:endCxn id="11" idx="0"/>
            </p:cNvCxnSpPr>
            <p:nvPr>
              <p:custDataLst>
                <p:tags r:id="rId18"/>
              </p:custDataLst>
            </p:nvPr>
          </p:nvCxnSpPr>
          <p:spPr>
            <a:xfrm flipH="1">
              <a:off x="9776" y="2376"/>
              <a:ext cx="1946" cy="634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5"/>
              <a:endCxn id="9" idx="1"/>
            </p:cNvCxnSpPr>
            <p:nvPr>
              <p:custDataLst>
                <p:tags r:id="rId19"/>
              </p:custDataLst>
            </p:nvPr>
          </p:nvCxnSpPr>
          <p:spPr>
            <a:xfrm>
              <a:off x="12350" y="2376"/>
              <a:ext cx="1584" cy="8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3"/>
              <a:endCxn id="10" idx="7"/>
            </p:cNvCxnSpPr>
            <p:nvPr>
              <p:custDataLst>
                <p:tags r:id="rId20"/>
              </p:custDataLst>
            </p:nvPr>
          </p:nvCxnSpPr>
          <p:spPr>
            <a:xfrm flipH="1">
              <a:off x="13108" y="3843"/>
              <a:ext cx="826" cy="11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3"/>
              <a:endCxn id="23" idx="0"/>
            </p:cNvCxnSpPr>
            <p:nvPr>
              <p:custDataLst>
                <p:tags r:id="rId21"/>
              </p:custDataLst>
            </p:nvPr>
          </p:nvCxnSpPr>
          <p:spPr>
            <a:xfrm flipH="1">
              <a:off x="11702" y="5620"/>
              <a:ext cx="778" cy="9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5"/>
              <a:endCxn id="13" idx="1"/>
            </p:cNvCxnSpPr>
            <p:nvPr>
              <p:custDataLst>
                <p:tags r:id="rId22"/>
              </p:custDataLst>
            </p:nvPr>
          </p:nvCxnSpPr>
          <p:spPr>
            <a:xfrm>
              <a:off x="13108" y="5620"/>
              <a:ext cx="3132" cy="323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5"/>
              <a:endCxn id="8" idx="1"/>
            </p:cNvCxnSpPr>
            <p:nvPr>
              <p:custDataLst>
                <p:tags r:id="rId23"/>
              </p:custDataLst>
            </p:nvPr>
          </p:nvCxnSpPr>
          <p:spPr>
            <a:xfrm>
              <a:off x="14562" y="3843"/>
              <a:ext cx="670" cy="11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4"/>
              <a:endCxn id="7" idx="0"/>
            </p:cNvCxnSpPr>
            <p:nvPr>
              <p:custDataLst>
                <p:tags r:id="rId24"/>
              </p:custDataLst>
            </p:nvPr>
          </p:nvCxnSpPr>
          <p:spPr>
            <a:xfrm>
              <a:off x="15546" y="5750"/>
              <a:ext cx="0" cy="7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3"/>
              <a:endCxn id="12" idx="7"/>
            </p:cNvCxnSpPr>
            <p:nvPr>
              <p:custDataLst>
                <p:tags r:id="rId25"/>
              </p:custDataLst>
            </p:nvPr>
          </p:nvCxnSpPr>
          <p:spPr>
            <a:xfrm flipH="1">
              <a:off x="13674" y="7241"/>
              <a:ext cx="1558" cy="161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5"/>
              <a:endCxn id="13" idx="0"/>
            </p:cNvCxnSpPr>
            <p:nvPr>
              <p:custDataLst>
                <p:tags r:id="rId26"/>
              </p:custDataLst>
            </p:nvPr>
          </p:nvCxnSpPr>
          <p:spPr>
            <a:xfrm>
              <a:off x="15860" y="7241"/>
              <a:ext cx="694" cy="14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椭圆 22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11258" y="6599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8"/>
                  </p:custDataLst>
                </p:nvPr>
              </p:nvSpPr>
              <p:spPr>
                <a:xfrm>
                  <a:off x="11258" y="6599"/>
                  <a:ext cx="888" cy="887"/>
                </a:xfrm>
                <a:prstGeom prst="ellipse">
                  <a:avLst/>
                </a:prstGeom>
                <a:blipFill rotWithShape="1">
                  <a:blip r:embed="rId10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>
              <a:stCxn id="23" idx="3"/>
              <a:endCxn id="11" idx="7"/>
            </p:cNvCxnSpPr>
            <p:nvPr>
              <p:custDataLst>
                <p:tags r:id="rId29"/>
              </p:custDataLst>
            </p:nvPr>
          </p:nvCxnSpPr>
          <p:spPr>
            <a:xfrm flipH="1">
              <a:off x="10090" y="7356"/>
              <a:ext cx="1298" cy="149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4693920" y="2843530"/>
                <a:ext cx="224409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1"/>
                </p:custDataLst>
              </p:nvPr>
            </p:nvSpPr>
            <p:spPr>
              <a:xfrm>
                <a:off x="4693920" y="2843530"/>
                <a:ext cx="2244090" cy="39878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5791200" y="3736340"/>
                <a:ext cx="162941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4"/>
                </p:custDataLst>
              </p:nvPr>
            </p:nvSpPr>
            <p:spPr>
              <a:xfrm>
                <a:off x="5791200" y="3736340"/>
                <a:ext cx="1629410" cy="398780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3522345" y="3728720"/>
                <a:ext cx="199326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7"/>
                </p:custDataLst>
              </p:nvPr>
            </p:nvSpPr>
            <p:spPr>
              <a:xfrm>
                <a:off x="3522345" y="3728720"/>
                <a:ext cx="1993265" cy="39878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>
                <p:custDataLst>
                  <p:tags r:id="rId39"/>
                </p:custDataLst>
              </p:nvPr>
            </p:nvSpPr>
            <p:spPr>
              <a:xfrm>
                <a:off x="5855335" y="4648200"/>
                <a:ext cx="18872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0"/>
                </p:custDataLst>
              </p:nvPr>
            </p:nvSpPr>
            <p:spPr>
              <a:xfrm>
                <a:off x="5855335" y="4648200"/>
                <a:ext cx="1887220" cy="398780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2590800" y="4613910"/>
                <a:ext cx="152463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3"/>
                </p:custDataLst>
              </p:nvPr>
            </p:nvSpPr>
            <p:spPr>
              <a:xfrm>
                <a:off x="2590800" y="4613910"/>
                <a:ext cx="1524635" cy="398780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>
                <p:custDataLst>
                  <p:tags r:id="rId45"/>
                </p:custDataLst>
              </p:nvPr>
            </p:nvSpPr>
            <p:spPr>
              <a:xfrm>
                <a:off x="2227580" y="5560060"/>
                <a:ext cx="10490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6"/>
                </p:custDataLst>
              </p:nvPr>
            </p:nvSpPr>
            <p:spPr>
              <a:xfrm>
                <a:off x="2227580" y="5560060"/>
                <a:ext cx="1049020" cy="398780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4343400" y="5560060"/>
                <a:ext cx="10490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9"/>
                </p:custDataLst>
              </p:nvPr>
            </p:nvSpPr>
            <p:spPr>
              <a:xfrm>
                <a:off x="4343400" y="5560060"/>
                <a:ext cx="1049020" cy="398780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>
                <p:custDataLst>
                  <p:tags r:id="rId51"/>
                </p:custDataLst>
              </p:nvPr>
            </p:nvSpPr>
            <p:spPr>
              <a:xfrm>
                <a:off x="6396990" y="5560060"/>
                <a:ext cx="10490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2"/>
                </p:custDataLst>
              </p:nvPr>
            </p:nvSpPr>
            <p:spPr>
              <a:xfrm>
                <a:off x="6396990" y="5560060"/>
                <a:ext cx="1049020" cy="398780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>
                <p:custDataLst>
                  <p:tags r:id="rId54"/>
                </p:custDataLst>
              </p:nvPr>
            </p:nvSpPr>
            <p:spPr>
              <a:xfrm>
                <a:off x="2227580" y="2494915"/>
                <a:ext cx="188785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5"/>
                </p:custDataLst>
              </p:nvPr>
            </p:nvSpPr>
            <p:spPr>
              <a:xfrm>
                <a:off x="2227580" y="2494915"/>
                <a:ext cx="1887855" cy="398780"/>
              </a:xfrm>
              <a:prstGeom prst="rect">
                <a:avLst/>
              </a:prstGeom>
              <a:blipFill rotWithShape="1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结构归纳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每个命题都有构造过程，但是不一定唯一。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zh-CN" altLang="en-US"/>
              </a:p>
              <a:p>
                <a:r>
                  <a:rPr lang="zh-CN" altLang="en-US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的最短构造序列，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则称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构造长度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定理</a:t>
                </a:r>
                <a:r>
                  <a:rPr lang="en-US" altLang="zh-CN" b="1"/>
                  <a:t>1.12.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</m:oMath>
                </a14:m>
                <a:r>
                  <a:rPr lang="zh-CN" altLang="en-US"/>
                  <a:t>是一个性质。如果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(i) </a:t>
                </a:r>
                <a:r>
                  <a:rPr lang="zh-CN" altLang="en-US"/>
                  <a:t>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(ii) </a:t>
                </a:r>
                <a:r>
                  <a:rPr lang="zh-CN" altLang="en-US"/>
                  <a:t>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(iii) </a:t>
                </a:r>
                <a:r>
                  <a:rPr lang="zh-CN" altLang="en-US"/>
                  <a:t>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并且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则对于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9710"/>
                <a:ext cx="8229600" cy="6189980"/>
              </a:xfrm>
            </p:spPr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证明：令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满足定义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1.10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中条件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(i)~(iii)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(i)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(ii)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(iii)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由定义可知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，即对于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Wingdings" panose="05000000000000000000" charset="0"/>
                  </a:rPr>
                  <a:t></a:t>
                </a:r>
                <a:endParaRPr lang="zh-CN" altLang="en-US"/>
              </a:p>
              <a:p>
                <a:pPr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上述归纳证明被称为</a:t>
                </a:r>
                <a:r>
                  <a:rPr lang="zh-CN" altLang="en-US" b="1" u="sng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对命题公式的生成过程的结构作归纳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，简称</a:t>
                </a:r>
                <a:r>
                  <a:rPr lang="zh-CN" altLang="en-US" b="1" u="sng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对命题公式的结构作归纳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/>
              </a:p>
              <a:p>
                <a:pPr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  <a:p>
                <a:pPr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  <a:p>
                <a:pPr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9710"/>
                <a:ext cx="8229600" cy="6189980"/>
              </a:xfrm>
              <a:blipFill rotWithShape="1">
                <a:blip r:embed="rId1"/>
                <a:stretch>
                  <a:fillRect r="-1821" b="-24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命题的结构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证明：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命题集是无穷可数集，即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|=|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|=|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经过有限步生成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括号引理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/>
              <a:t>引理</a:t>
            </a:r>
            <a:r>
              <a:rPr lang="en-US" altLang="zh-CN" b="1"/>
              <a:t>1.13.  </a:t>
            </a:r>
            <a:r>
              <a:rPr lang="zh-CN" altLang="en-US"/>
              <a:t>命题公式是不空的表达式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                               </a:t>
            </a:r>
            <a:r>
              <a:rPr lang="en-US" altLang="zh-CN">
                <a:sym typeface="Wingdings" panose="05000000000000000000" charset="0"/>
              </a:rPr>
              <a:t></a:t>
            </a:r>
            <a:endParaRPr lang="zh-CN" altLang="en-US"/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  <a:p>
            <a:pPr marL="179705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括号引理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引理</a:t>
                </a:r>
                <a:r>
                  <a:rPr lang="en-US" altLang="zh-CN" b="1"/>
                  <a:t>1.13.  </a:t>
                </a:r>
                <a:r>
                  <a:rPr lang="zh-CN" altLang="en-US"/>
                  <a:t>命题公式是不空的表达式。</a:t>
                </a:r>
                <a:r>
                  <a:rPr lang="en-US" altLang="zh-CN"/>
                  <a:t>                               </a:t>
                </a:r>
                <a:r>
                  <a:rPr lang="en-US" altLang="zh-CN">
                    <a:sym typeface="Wingdings" panose="05000000000000000000" charset="0"/>
                  </a:rPr>
                  <a:t></a:t>
                </a:r>
                <a:endParaRPr lang="zh-CN" altLang="en-US"/>
              </a:p>
              <a:p>
                <a:pPr marL="179705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引理</a:t>
                </a:r>
                <a:r>
                  <a:rPr lang="en-US" altLang="zh-CN" b="1"/>
                  <a:t>1.14</a:t>
                </a:r>
                <a:r>
                  <a:rPr lang="zh-CN" altLang="en-US" b="1"/>
                  <a:t>（括号引理）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对于任意命题公式，左括号和右括号出现的数目相同。</a:t>
                </a:r>
                <a:r>
                  <a:rPr lang="en-US" altLang="zh-CN"/>
                  <a:t>                                                           </a:t>
                </a:r>
                <a:r>
                  <a:rPr lang="en-US" altLang="zh-CN">
                    <a:sym typeface="Wingdings" panose="05000000000000000000" charset="0"/>
                  </a:rPr>
                  <a:t>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pPr marL="179705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括号引理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/>
              <a:t>引理</a:t>
            </a:r>
            <a:r>
              <a:rPr lang="en-US" altLang="zh-CN" b="1"/>
              <a:t>1.13.  </a:t>
            </a:r>
            <a:r>
              <a:rPr lang="zh-CN" altLang="en-US"/>
              <a:t>命题公式是不空的表达式。</a:t>
            </a:r>
            <a:r>
              <a:rPr lang="en-US" altLang="zh-CN"/>
              <a:t>                               </a:t>
            </a:r>
            <a:r>
              <a:rPr lang="en-US" altLang="zh-CN">
                <a:sym typeface="Wingdings" panose="05000000000000000000" charset="0"/>
              </a:rPr>
              <a:t></a:t>
            </a:r>
            <a:endParaRPr lang="zh-CN" altLang="en-US"/>
          </a:p>
          <a:p>
            <a:pPr marL="179705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/>
              <a:t>引理</a:t>
            </a:r>
            <a:r>
              <a:rPr lang="en-US" altLang="zh-CN" b="1"/>
              <a:t>1.14</a:t>
            </a:r>
            <a:r>
              <a:rPr lang="zh-CN" altLang="en-US" b="1"/>
              <a:t>（括号引理）</a:t>
            </a:r>
            <a:r>
              <a:rPr lang="en-US" altLang="zh-CN" b="1"/>
              <a:t>.</a:t>
            </a:r>
            <a:r>
              <a:rPr lang="en-US" altLang="zh-CN"/>
              <a:t>  </a:t>
            </a:r>
            <a:r>
              <a:rPr lang="zh-CN" altLang="en-US"/>
              <a:t>对于任意命题公式，左括号和右括号出现的数目相同。</a:t>
            </a:r>
            <a:r>
              <a:rPr lang="en-US" altLang="zh-CN"/>
              <a:t>                                                           </a:t>
            </a:r>
            <a:r>
              <a:rPr lang="en-US" altLang="zh-CN">
                <a:sym typeface="Wingdings" panose="05000000000000000000" charset="0"/>
              </a:rPr>
              <a:t></a:t>
            </a:r>
            <a:endParaRPr lang="zh-CN" altLang="en-US"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易证，一个命题公式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A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  <a:sym typeface="+mn-ea"/>
              </a:rPr>
              <a:t>要么为原子公式，要么以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 ( 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  <a:sym typeface="+mn-ea"/>
              </a:rPr>
              <a:t>为开始，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) 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  <a:sym typeface="+mn-ea"/>
              </a:rPr>
              <a:t>为结尾。</a:t>
            </a:r>
            <a:endParaRPr lang="zh-CN" altLang="en-US"/>
          </a:p>
          <a:p>
            <a:pPr marL="179705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引理</a:t>
                </a:r>
                <a:r>
                  <a:rPr lang="en-US" altLang="zh-CN" b="1"/>
                  <a:t>1.15.</a:t>
                </a:r>
                <a:r>
                  <a:rPr lang="en-US" altLang="zh-CN"/>
                  <a:t>    </a:t>
                </a:r>
                <a:endParaRPr lang="en-US" altLang="zh-CN"/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在命题公式的任意非空真初始段中，左括号出现的次数大于右括号。</a:t>
                </a:r>
                <a:endParaRPr lang="zh-CN" altLang="en-US"/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</a:t>
                </a:r>
                <a:r>
                  <a:rPr lang="zh-CN" altLang="en-US"/>
                  <a:t>在</a:t>
                </a:r>
                <a:r>
                  <a:rPr lang="zh-CN" altLang="en-US">
                    <a:sym typeface="+mn-ea"/>
                  </a:rPr>
                  <a:t>命题公式的</a:t>
                </a:r>
                <a:r>
                  <a:rPr lang="zh-CN" altLang="en-US"/>
                  <a:t>任意非空真结尾段中，右括号出现的次数大于左括号。</a:t>
                </a:r>
                <a:endParaRPr lang="zh-CN" altLang="en-US"/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</a:t>
                </a:r>
                <a:r>
                  <a:rPr lang="zh-CN" altLang="en-US" b="1" u="sng"/>
                  <a:t>命题公式的非空真初始段和真结尾段都不是命题公式。</a:t>
                </a:r>
                <a:endParaRPr lang="zh-CN" altLang="en-US" b="1"/>
              </a:p>
              <a:p>
                <a:pPr marL="179705" indent="-45720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Wingdings" panose="05000000000000000000" charset="0"/>
                  </a:rPr>
                  <a:t></a:t>
                </a:r>
                <a:endParaRPr lang="zh-CN" altLang="en-US">
                  <a:sym typeface="Wingdings" panose="05000000000000000000" charset="0"/>
                </a:endParaRPr>
              </a:p>
              <a:p>
                <a:pPr marL="179705" indent="-457200" algn="l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𝑉𝑊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457200" algn="l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Wingdings" panose="05000000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定理</a:t>
                </a:r>
                <a:r>
                  <a:rPr lang="en-US" altLang="zh-CN" b="1"/>
                  <a:t>1.16.</a:t>
                </a:r>
                <a:r>
                  <a:rPr lang="en-US" altLang="zh-CN"/>
                  <a:t>  </a:t>
                </a:r>
                <a:r>
                  <a:rPr lang="zh-CN" altLang="en-US"/>
                  <a:t>命题逻辑公式恰好具有以下五种形式之一：</a:t>
                </a:r>
                <a:endParaRPr lang="zh-CN" altLang="en-US"/>
              </a:p>
              <a:p>
                <a:pPr marL="179705" indent="-457200" algn="ct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原子公式，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并且公式所具有的那种形式是唯一的。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命题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下述均不是命题：</a:t>
            </a:r>
            <a:endParaRPr lang="zh-CN" altLang="en-US"/>
          </a:p>
          <a:p>
            <a:pPr lvl="1"/>
            <a:r>
              <a:rPr lang="en-US" altLang="zh-CN"/>
              <a:t>1+1&gt;2?</a:t>
            </a:r>
            <a:endParaRPr lang="en-US" altLang="zh-CN"/>
          </a:p>
          <a:p>
            <a:pPr lvl="1"/>
            <a:r>
              <a:rPr lang="zh-CN" altLang="en-US"/>
              <a:t>帮我拿下快递。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a&gt;b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lvl="1"/>
            <a:r>
              <a:rPr lang="zh-CN" altLang="en-US"/>
              <a:t>我正在撒谎。（说谎者悖论）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1.16.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命题逻辑公式恰好具有以下五种形式之一：</a:t>
                </a:r>
                <a:endParaRPr lang="zh-CN" altLang="en-US"/>
              </a:p>
              <a:p>
                <a:pPr marL="179705" indent="-457200" algn="ct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原子公式，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并且公式所具有的那种形式是唯一的。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属于上述哪一种形式？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1.16.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命题逻辑公式恰好具有以下五种形式之一：</a:t>
                </a:r>
                <a:endParaRPr lang="zh-CN" altLang="en-US"/>
              </a:p>
              <a:p>
                <a:pPr marL="179705" indent="-457200" algn="ct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原子公式，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并且公式所具有的那种形式是唯一的。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71800" y="40386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2743200" y="4038600"/>
            <a:ext cx="2057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5257800" y="4032250"/>
            <a:ext cx="914400" cy="6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✔</a:t>
                </a:r>
                <a:endParaRPr lang="zh-CN" altLang="en-US" sz="2400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1.16.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命题逻辑公式恰好具有以下五种形式之一：</a:t>
                </a:r>
                <a:endParaRPr lang="zh-CN" altLang="en-US"/>
              </a:p>
              <a:p>
                <a:pPr marL="179705" indent="-457200" algn="ct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原子公式，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并且公式所具有的那种形式是唯一的。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71800" y="40386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2743200" y="4038600"/>
            <a:ext cx="2057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5257800" y="4032250"/>
            <a:ext cx="914400" cy="6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✔</a:t>
                </a:r>
                <a:endParaRPr lang="zh-CN" altLang="en-US" sz="2400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2489200" y="51562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17" name="直接连接符 16"/>
          <p:cNvCxnSpPr/>
          <p:nvPr>
            <p:custDataLst>
              <p:tags r:id="rId5"/>
            </p:custDataLst>
          </p:nvPr>
        </p:nvCxnSpPr>
        <p:spPr>
          <a:xfrm>
            <a:off x="2667000" y="5105400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3733800" y="5105400"/>
            <a:ext cx="2362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629400" y="4648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 b="1">
                    <a:solidFill>
                      <a:schemeClr val="accent5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？</a:t>
                </a:r>
                <a:endParaRPr lang="zh-CN" altLang="en-US" sz="2400" b="1">
                  <a:solidFill>
                    <a:schemeClr val="accent5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6629400" y="4648200"/>
                <a:ext cx="1981200" cy="7683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1.16.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命题逻辑公式恰好具有以下五种形式之一：</a:t>
                </a:r>
                <a:endParaRPr lang="zh-CN" altLang="en-US"/>
              </a:p>
              <a:p>
                <a:pPr marL="179705" indent="-457200" algn="ct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原子公式，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并且公式所具有的那种形式是唯一的。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71800" y="40386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2743200" y="4038600"/>
            <a:ext cx="2057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5257800" y="4032250"/>
            <a:ext cx="914400" cy="6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✔</a:t>
                </a:r>
                <a:endParaRPr lang="zh-CN" altLang="en-US" sz="2400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2489200" y="51562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17" name="直接连接符 16"/>
          <p:cNvCxnSpPr/>
          <p:nvPr>
            <p:custDataLst>
              <p:tags r:id="rId5"/>
            </p:custDataLst>
          </p:nvPr>
        </p:nvCxnSpPr>
        <p:spPr>
          <a:xfrm>
            <a:off x="2667000" y="5105400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3733800" y="5105400"/>
            <a:ext cx="2362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629400" y="4648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✘</a:t>
                </a:r>
                <a:endParaRPr lang="zh-CN" altLang="en-US" sz="24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648200"/>
                <a:ext cx="1981200" cy="7683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3016885" y="5610860"/>
                <a:ext cx="416687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885" y="5610860"/>
                <a:ext cx="4166870" cy="39878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  <p:bldLst>
      <p:bldP spid="20" grpId="1"/>
      <p:bldP spid="22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1.16.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命题逻辑公式恰好具有以下五种形式之一：</a:t>
                </a:r>
                <a:endParaRPr lang="zh-CN" altLang="en-US"/>
              </a:p>
              <a:p>
                <a:pPr marL="179705" indent="-457200" algn="ct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原子公式，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并且公式所具有的那种形式是唯一的。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71800" y="40386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2743200" y="4038600"/>
            <a:ext cx="2057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5257800" y="4032250"/>
            <a:ext cx="914400" cy="6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✔</a:t>
                </a:r>
                <a:endParaRPr lang="zh-CN" altLang="en-US" sz="2400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3175000" y="51562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17" name="直接连接符 16"/>
          <p:cNvCxnSpPr/>
          <p:nvPr>
            <p:custDataLst>
              <p:tags r:id="rId5"/>
            </p:custDataLst>
          </p:nvPr>
        </p:nvCxnSpPr>
        <p:spPr>
          <a:xfrm>
            <a:off x="2667000" y="5105400"/>
            <a:ext cx="289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5791200" y="5105400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629400" y="4648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✘</a:t>
                </a:r>
                <a:endParaRPr lang="zh-CN" altLang="en-US" sz="24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6629400" y="4648200"/>
                <a:ext cx="1981200" cy="7683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3016885" y="5610860"/>
                <a:ext cx="416687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885" y="5610860"/>
                <a:ext cx="4166870" cy="39878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1.16.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命题逻辑公式恰好具有以下五种形式之一：</a:t>
                </a:r>
                <a:endParaRPr lang="zh-CN" altLang="en-US"/>
              </a:p>
              <a:p>
                <a:pPr marL="179705" indent="-457200" algn="ct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原子公式，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并且公式所具有的那种形式是唯一的。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71800" y="40386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2743200" y="4038600"/>
            <a:ext cx="2057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5257800" y="4032250"/>
            <a:ext cx="914400" cy="6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✔</a:t>
                </a:r>
                <a:endParaRPr lang="zh-CN" altLang="en-US" sz="2400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2565400" y="51562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17" name="直接连接符 16"/>
          <p:cNvCxnSpPr/>
          <p:nvPr>
            <p:custDataLst>
              <p:tags r:id="rId5"/>
            </p:custDataLst>
          </p:nvPr>
        </p:nvCxnSpPr>
        <p:spPr>
          <a:xfrm>
            <a:off x="2667000" y="5105400"/>
            <a:ext cx="129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419600" y="5105400"/>
            <a:ext cx="1676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629400" y="4648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✘</a:t>
                </a:r>
                <a:endParaRPr lang="zh-CN" altLang="en-US" sz="24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6629400" y="4648200"/>
                <a:ext cx="1981200" cy="7683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3016885" y="5610860"/>
                <a:ext cx="416687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885" y="5610860"/>
                <a:ext cx="4166870" cy="39878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证明：定理需要证明如下四点：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:r>
                  <a:rPr lang="zh-CN" altLang="en-US"/>
                  <a:t>每一个公式所具有的形式包括在五种形式之中。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:r>
                  <a:rPr lang="zh-CN" altLang="en-US"/>
                  <a:t>这五种形式中的任两种都不相同。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(3)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(4)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(1)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至多五种，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(2)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一种不能少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(3)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(4)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为证明唯一性。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由定义可得，</a:t>
                </a:r>
                <a:r>
                  <a:rPr lang="en-US" altLang="zh-CN"/>
                  <a:t>(1)</a:t>
                </a:r>
                <a:r>
                  <a:rPr lang="zh-CN" altLang="en-US"/>
                  <a:t>显然成立。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证</a:t>
                </a:r>
                <a:r>
                  <a:rPr lang="en-US" altLang="zh-CN"/>
                  <a:t>(2) 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原子公式是单独一个符号，故与其它形式不同。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假设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和其它三种形式之一相同，即存在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那么符号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的初始段，根据命题公式的定义，矛盾。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继续</a:t>
                </a:r>
                <a:r>
                  <a:rPr lang="zh-CN" altLang="en-US">
                    <a:sym typeface="+mn-ea"/>
                  </a:rPr>
                  <a:t>证</a:t>
                </a:r>
                <a:r>
                  <a:rPr lang="en-US" altLang="zh-CN">
                    <a:sym typeface="+mn-ea"/>
                  </a:rPr>
                  <a:t>(2)</a:t>
                </a:r>
                <a:endParaRPr lang="en-US" altLang="zh-CN"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假设存在公式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endParaRPr lang="en-US" altLang="zh-CN"/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以同一个符号开始。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，那么其中一个是另一个的非空真初始段，</a:t>
                </a:r>
                <a:r>
                  <a:rPr lang="zh-CN">
                    <a:latin typeface="Cambria Math" panose="02040503050406030204" charset="0"/>
                    <a:cs typeface="Cambria Math" panose="02040503050406030204" charset="0"/>
                  </a:rPr>
                  <a:t>非空真初始段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不是公式（引理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1.15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），矛盾。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/>
                  <a:t>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不同，所以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其他两个不同的二元联结符号的情形都是类似的。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矩形标注 5"/>
          <p:cNvSpPr/>
          <p:nvPr/>
        </p:nvSpPr>
        <p:spPr>
          <a:xfrm>
            <a:off x="5867400" y="1676400"/>
            <a:ext cx="2152015" cy="654685"/>
          </a:xfrm>
          <a:prstGeom prst="wedgeRectCallout">
            <a:avLst>
              <a:gd name="adj1" fmla="val -43213"/>
              <a:gd name="adj2" fmla="val 91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/>
              <a:t>长度相等且依次有相同符号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证</a:t>
                </a:r>
                <a:r>
                  <a:rPr lang="en-US" altLang="zh-CN"/>
                  <a:t>(3) 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)=(¬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是显然的。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证</a:t>
                </a:r>
                <a:r>
                  <a:rPr lang="en-US" altLang="zh-CN"/>
                  <a:t>(4)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，由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(2)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的证明可证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是同一个符号，所以自然地，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Wingdings" panose="05000000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命题的抽象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以字母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q</a:t>
            </a:r>
            <a:r>
              <a:rPr lang="zh-CN" altLang="en-US"/>
              <a:t>、</a:t>
            </a:r>
            <a:r>
              <a:rPr lang="en-US" altLang="zh-CN"/>
              <a:t>r</a:t>
            </a:r>
            <a:r>
              <a:rPr lang="zh-CN" altLang="en-US"/>
              <a:t>等表示命题。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以</a:t>
            </a:r>
            <a:r>
              <a:rPr lang="en-US" altLang="zh-CN"/>
              <a:t>1</a:t>
            </a:r>
            <a:r>
              <a:rPr lang="zh-CN" altLang="en-US"/>
              <a:t>表示真，</a:t>
            </a:r>
            <a:r>
              <a:rPr lang="en-US" altLang="zh-CN"/>
              <a:t>0</a:t>
            </a:r>
            <a:r>
              <a:rPr lang="zh-CN" altLang="en-US"/>
              <a:t>表示假。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若</a:t>
            </a:r>
            <a:r>
              <a:rPr lang="en-US" altLang="zh-CN"/>
              <a:t>p</a:t>
            </a:r>
            <a:r>
              <a:rPr lang="zh-CN" altLang="en-US"/>
              <a:t>取值</a:t>
            </a:r>
            <a:r>
              <a:rPr lang="en-US" altLang="zh-CN"/>
              <a:t>1</a:t>
            </a:r>
            <a:r>
              <a:rPr lang="zh-CN" altLang="en-US"/>
              <a:t>，则表示</a:t>
            </a:r>
            <a:r>
              <a:rPr lang="en-US" altLang="zh-CN"/>
              <a:t>p</a:t>
            </a:r>
            <a:r>
              <a:rPr lang="zh-CN" altLang="en-US"/>
              <a:t>为真命题。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的构造序列不唯一，但若不考虑其中步骤的顺序，那么公式的生成过程是唯一的。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895600" y="2743359"/>
            <a:ext cx="3650933" cy="3804761"/>
            <a:chOff x="9332" y="1619"/>
            <a:chExt cx="7666" cy="79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1592" y="1619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11592" y="1619"/>
                  <a:ext cx="888" cy="887"/>
                </a:xfrm>
                <a:prstGeom prst="ellipse">
                  <a:avLst/>
                </a:prstGeom>
                <a:blipFill rotWithShape="1">
                  <a:blip r:embed="rId4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椭圆 6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5102" y="6484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15102" y="6484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5102" y="4863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15102" y="4863"/>
                  <a:ext cx="888" cy="887"/>
                </a:xfrm>
                <a:prstGeom prst="ellipse">
                  <a:avLst/>
                </a:prstGeom>
                <a:blipFill rotWithShape="1">
                  <a:blip r:embed="rId10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椭圆 8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3804" y="3086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"/>
                  </p:custDataLst>
                </p:nvPr>
              </p:nvSpPr>
              <p:spPr>
                <a:xfrm>
                  <a:off x="13804" y="3086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2350" y="4863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4"/>
                  </p:custDataLst>
                </p:nvPr>
              </p:nvSpPr>
              <p:spPr>
                <a:xfrm>
                  <a:off x="12350" y="4863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/>
            <p:cNvSpPr/>
            <p:nvPr>
              <p:custDataLst>
                <p:tags r:id="rId15"/>
              </p:custDataLst>
            </p:nvPr>
          </p:nvSpPr>
          <p:spPr>
            <a:xfrm>
              <a:off x="9332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p</a:t>
              </a:r>
              <a:endParaRPr lang="en-US" altLang="zh-CN" sz="1500"/>
            </a:p>
          </p:txBody>
        </p:sp>
        <p:sp>
          <p:nvSpPr>
            <p:cNvPr id="12" name="椭圆 11"/>
            <p:cNvSpPr/>
            <p:nvPr>
              <p:custDataLst>
                <p:tags r:id="rId16"/>
              </p:custDataLst>
            </p:nvPr>
          </p:nvSpPr>
          <p:spPr>
            <a:xfrm>
              <a:off x="12916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q</a:t>
              </a:r>
              <a:endParaRPr lang="en-US" altLang="zh-CN" sz="1500"/>
            </a:p>
          </p:txBody>
        </p:sp>
        <p:sp>
          <p:nvSpPr>
            <p:cNvPr id="13" name="椭圆 12"/>
            <p:cNvSpPr/>
            <p:nvPr>
              <p:custDataLst>
                <p:tags r:id="rId17"/>
              </p:custDataLst>
            </p:nvPr>
          </p:nvSpPr>
          <p:spPr>
            <a:xfrm>
              <a:off x="16110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r</a:t>
              </a:r>
              <a:endParaRPr lang="en-US" altLang="zh-CN" sz="1500"/>
            </a:p>
          </p:txBody>
        </p:sp>
        <p:cxnSp>
          <p:nvCxnSpPr>
            <p:cNvPr id="14" name="直接箭头连接符 13"/>
            <p:cNvCxnSpPr>
              <a:stCxn id="6" idx="3"/>
              <a:endCxn id="11" idx="0"/>
            </p:cNvCxnSpPr>
            <p:nvPr>
              <p:custDataLst>
                <p:tags r:id="rId18"/>
              </p:custDataLst>
            </p:nvPr>
          </p:nvCxnSpPr>
          <p:spPr>
            <a:xfrm flipH="1">
              <a:off x="9776" y="2376"/>
              <a:ext cx="1946" cy="634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5"/>
              <a:endCxn id="9" idx="1"/>
            </p:cNvCxnSpPr>
            <p:nvPr>
              <p:custDataLst>
                <p:tags r:id="rId19"/>
              </p:custDataLst>
            </p:nvPr>
          </p:nvCxnSpPr>
          <p:spPr>
            <a:xfrm>
              <a:off x="12350" y="2376"/>
              <a:ext cx="1584" cy="8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3"/>
              <a:endCxn id="10" idx="7"/>
            </p:cNvCxnSpPr>
            <p:nvPr>
              <p:custDataLst>
                <p:tags r:id="rId20"/>
              </p:custDataLst>
            </p:nvPr>
          </p:nvCxnSpPr>
          <p:spPr>
            <a:xfrm flipH="1">
              <a:off x="13108" y="3843"/>
              <a:ext cx="826" cy="11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3"/>
              <a:endCxn id="23" idx="0"/>
            </p:cNvCxnSpPr>
            <p:nvPr>
              <p:custDataLst>
                <p:tags r:id="rId21"/>
              </p:custDataLst>
            </p:nvPr>
          </p:nvCxnSpPr>
          <p:spPr>
            <a:xfrm flipH="1">
              <a:off x="11702" y="5620"/>
              <a:ext cx="778" cy="9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5"/>
              <a:endCxn id="13" idx="1"/>
            </p:cNvCxnSpPr>
            <p:nvPr>
              <p:custDataLst>
                <p:tags r:id="rId22"/>
              </p:custDataLst>
            </p:nvPr>
          </p:nvCxnSpPr>
          <p:spPr>
            <a:xfrm>
              <a:off x="13108" y="5620"/>
              <a:ext cx="3132" cy="323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5"/>
              <a:endCxn id="8" idx="1"/>
            </p:cNvCxnSpPr>
            <p:nvPr>
              <p:custDataLst>
                <p:tags r:id="rId23"/>
              </p:custDataLst>
            </p:nvPr>
          </p:nvCxnSpPr>
          <p:spPr>
            <a:xfrm>
              <a:off x="14562" y="3843"/>
              <a:ext cx="670" cy="11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4"/>
              <a:endCxn id="7" idx="0"/>
            </p:cNvCxnSpPr>
            <p:nvPr>
              <p:custDataLst>
                <p:tags r:id="rId24"/>
              </p:custDataLst>
            </p:nvPr>
          </p:nvCxnSpPr>
          <p:spPr>
            <a:xfrm>
              <a:off x="15546" y="5750"/>
              <a:ext cx="0" cy="7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3"/>
              <a:endCxn id="12" idx="7"/>
            </p:cNvCxnSpPr>
            <p:nvPr>
              <p:custDataLst>
                <p:tags r:id="rId25"/>
              </p:custDataLst>
            </p:nvPr>
          </p:nvCxnSpPr>
          <p:spPr>
            <a:xfrm flipH="1">
              <a:off x="13674" y="7241"/>
              <a:ext cx="1558" cy="161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5"/>
              <a:endCxn id="13" idx="0"/>
            </p:cNvCxnSpPr>
            <p:nvPr>
              <p:custDataLst>
                <p:tags r:id="rId26"/>
              </p:custDataLst>
            </p:nvPr>
          </p:nvCxnSpPr>
          <p:spPr>
            <a:xfrm>
              <a:off x="15860" y="7241"/>
              <a:ext cx="694" cy="14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椭圆 22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11258" y="6599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8"/>
                  </p:custDataLst>
                </p:nvPr>
              </p:nvSpPr>
              <p:spPr>
                <a:xfrm>
                  <a:off x="11258" y="6599"/>
                  <a:ext cx="888" cy="887"/>
                </a:xfrm>
                <a:prstGeom prst="ellipse">
                  <a:avLst/>
                </a:prstGeom>
                <a:blipFill rotWithShape="1">
                  <a:blip r:embed="rId10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>
              <a:stCxn id="23" idx="3"/>
              <a:endCxn id="11" idx="7"/>
            </p:cNvCxnSpPr>
            <p:nvPr>
              <p:custDataLst>
                <p:tags r:id="rId29"/>
              </p:custDataLst>
            </p:nvPr>
          </p:nvCxnSpPr>
          <p:spPr>
            <a:xfrm flipH="1">
              <a:off x="10090" y="7356"/>
              <a:ext cx="1298" cy="149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4693920" y="3072130"/>
                <a:ext cx="224409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1"/>
                </p:custDataLst>
              </p:nvPr>
            </p:nvSpPr>
            <p:spPr>
              <a:xfrm>
                <a:off x="4693920" y="3072130"/>
                <a:ext cx="2244090" cy="39878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5791200" y="3964940"/>
                <a:ext cx="162941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4"/>
                </p:custDataLst>
              </p:nvPr>
            </p:nvSpPr>
            <p:spPr>
              <a:xfrm>
                <a:off x="5791200" y="3964940"/>
                <a:ext cx="1629410" cy="398780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3522345" y="3957320"/>
                <a:ext cx="199326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7"/>
                </p:custDataLst>
              </p:nvPr>
            </p:nvSpPr>
            <p:spPr>
              <a:xfrm>
                <a:off x="3522345" y="3957320"/>
                <a:ext cx="1993265" cy="39878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>
                <p:custDataLst>
                  <p:tags r:id="rId39"/>
                </p:custDataLst>
              </p:nvPr>
            </p:nvSpPr>
            <p:spPr>
              <a:xfrm>
                <a:off x="5855335" y="4876800"/>
                <a:ext cx="18872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0"/>
                </p:custDataLst>
              </p:nvPr>
            </p:nvSpPr>
            <p:spPr>
              <a:xfrm>
                <a:off x="5855335" y="4876800"/>
                <a:ext cx="1887220" cy="398780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2590800" y="4842510"/>
                <a:ext cx="152463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3"/>
                </p:custDataLst>
              </p:nvPr>
            </p:nvSpPr>
            <p:spPr>
              <a:xfrm>
                <a:off x="2590800" y="4842510"/>
                <a:ext cx="1524635" cy="398780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>
                <p:custDataLst>
                  <p:tags r:id="rId45"/>
                </p:custDataLst>
              </p:nvPr>
            </p:nvSpPr>
            <p:spPr>
              <a:xfrm>
                <a:off x="2227580" y="5788660"/>
                <a:ext cx="10490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6"/>
                </p:custDataLst>
              </p:nvPr>
            </p:nvSpPr>
            <p:spPr>
              <a:xfrm>
                <a:off x="2227580" y="5788660"/>
                <a:ext cx="1049020" cy="398780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4343400" y="5788660"/>
                <a:ext cx="10490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9"/>
                </p:custDataLst>
              </p:nvPr>
            </p:nvSpPr>
            <p:spPr>
              <a:xfrm>
                <a:off x="4343400" y="5788660"/>
                <a:ext cx="1049020" cy="398780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>
                <p:custDataLst>
                  <p:tags r:id="rId51"/>
                </p:custDataLst>
              </p:nvPr>
            </p:nvSpPr>
            <p:spPr>
              <a:xfrm>
                <a:off x="6396990" y="5788660"/>
                <a:ext cx="10490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2"/>
                </p:custDataLst>
              </p:nvPr>
            </p:nvSpPr>
            <p:spPr>
              <a:xfrm>
                <a:off x="6396990" y="5788660"/>
                <a:ext cx="1049020" cy="398780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>
                <p:custDataLst>
                  <p:tags r:id="rId54"/>
                </p:custDataLst>
              </p:nvPr>
            </p:nvSpPr>
            <p:spPr>
              <a:xfrm>
                <a:off x="2227580" y="2723515"/>
                <a:ext cx="188785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5"/>
                </p:custDataLst>
              </p:nvPr>
            </p:nvSpPr>
            <p:spPr>
              <a:xfrm>
                <a:off x="2227580" y="2723515"/>
                <a:ext cx="1887855" cy="398780"/>
              </a:xfrm>
              <a:prstGeom prst="rect">
                <a:avLst/>
              </a:prstGeom>
              <a:blipFill rotWithShape="1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辖域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1.17</a:t>
                </a:r>
                <a:r>
                  <a:rPr lang="zh-CN" altLang="en-US" b="1"/>
                  <a:t>（辖域）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为它左边的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Cambria Math" panose="02040503050406030204" charset="0"/>
                  </a:rPr>
                  <a:t> </a:t>
                </a:r>
                <a:r>
                  <a:rPr lang="en-US" altLang="zh-CN"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的段，则分别称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为它们之间的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左辖域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右辖域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注：这里的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都是公式。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辖域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>
                    <a:sym typeface="+mn-ea"/>
                  </a:rPr>
                  <a:t>1.17</a:t>
                </a:r>
                <a:r>
                  <a:rPr lang="zh-CN" altLang="en-US" b="1"/>
                  <a:t>（辖域）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为它左边的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Cambria Math" panose="02040503050406030204" charset="0"/>
                  </a:rPr>
                  <a:t> </a:t>
                </a:r>
                <a:r>
                  <a:rPr lang="en-US" altLang="zh-CN"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的段，则分别称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为它们之间的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左辖域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右辖域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第一个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中的辖域是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第二个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中的辖域是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辖域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>
                    <a:sym typeface="+mn-ea"/>
                  </a:rPr>
                  <a:t>1.17</a:t>
                </a:r>
                <a:r>
                  <a:rPr lang="zh-CN" altLang="en-US" b="1"/>
                  <a:t>（辖域）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为它左边的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Cambria Math" panose="02040503050406030204" charset="0"/>
                  </a:rPr>
                  <a:t> </a:t>
                </a:r>
                <a:r>
                  <a:rPr lang="en-US" altLang="zh-CN"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的段，则分别称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为它们之间的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左辖域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右辖域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的左辖域是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，右辖域是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的左辖域是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，右辖域是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辖域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定理</a:t>
                </a:r>
                <a:r>
                  <a:rPr lang="en-US" altLang="zh-CN" b="1">
                    <a:sym typeface="+mn-ea"/>
                  </a:rPr>
                  <a:t>1.18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任何命题公式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/>
                  <a:t>中的任何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（若存在）有唯一的辖域。任何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中的任何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（若存在）有唯一的左辖域和右辖域。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证明：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</a:rPr>
                  <a:t>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中任何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均由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的形成规则生成，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所以存在某个公式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即为此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中的辖域。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同理可证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存在左辖域和右辖域。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3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>
                    <a:cs typeface="+mn-lt"/>
                    <a:sym typeface="+mn-ea"/>
                  </a:rPr>
                  <a:t>下证辖域的唯一性。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中的一个联结符号，假设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都是它在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中的辖域。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均为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由于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左侧的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中的同一个符号，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非空，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那么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的同一个符号开始，因此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B=B’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（由定理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1.16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中关于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(2)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的证明可得）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>
                    <a:cs typeface="+mn-lt"/>
                    <a:sym typeface="+mn-ea"/>
                  </a:rPr>
                  <a:t>下证辖域的唯一性。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中的一个联结符号，假设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都是它在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中的辖域。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均为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由于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左侧的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中的同一个符号，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非空，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那么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的同一个符号开始，因此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B=B’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（由定理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1.16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中关于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(2)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的证明可得）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 b="1" u="sng">
                    <a:sym typeface="+mn-ea"/>
                  </a:rPr>
                  <a:t>注意：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u="sng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’)</m:t>
                    </m:r>
                  </m:oMath>
                </a14:m>
                <a:r>
                  <a:rPr lang="zh-CN" altLang="en-US" u="sng">
                    <a:latin typeface="Cambria Math" panose="02040503050406030204" charset="0"/>
                    <a:cs typeface="Cambria Math" panose="02040503050406030204" charset="0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</m:oMath>
                </a14:m>
                <a:r>
                  <a:rPr lang="zh-CN" altLang="en-US" u="sng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 u="sng">
                    <a:latin typeface="Cambria Math" panose="02040503050406030204" charset="0"/>
                    <a:cs typeface="Cambria Math" panose="02040503050406030204" charset="0"/>
                  </a:rPr>
                  <a:t>都是同一个符号，但是右括号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u="sng">
                    <a:latin typeface="Cambria Math" panose="02040503050406030204" charset="0"/>
                    <a:cs typeface="Cambria Math" panose="02040503050406030204" charset="0"/>
                  </a:rPr>
                  <a:t>不一定。</a:t>
                </a:r>
                <a:endParaRPr lang="zh-CN" altLang="en-US" u="sng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下证左、右辖域的唯一性。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*</a:t>
                </a:r>
                <a:r>
                  <a:rPr lang="zh-CN" altLang="en-US"/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/>
                  <a:t>中的一个符号，假设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</a:t>
                </a:r>
                <a:r>
                  <a:rPr lang="zh-CN" altLang="en-US"/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B’</a:t>
                </a:r>
                <a:r>
                  <a:rPr lang="zh-CN" altLang="en-US"/>
                  <a:t>是它在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/>
                  <a:t>中的左辖域，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C</a:t>
                </a:r>
                <a:r>
                  <a:rPr lang="zh-CN" altLang="en-US"/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C’</a:t>
                </a:r>
                <a:r>
                  <a:rPr lang="zh-CN" altLang="en-US"/>
                  <a:t>是它在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/>
                  <a:t>中的右辖域。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/>
                  <a:t>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都是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间的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中的同一个符号。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类似地，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</a:t>
                </a:r>
                <a:r>
                  <a:rPr lang="zh-CN" altLang="en-US"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的同一个符号结尾，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C</a:t>
                </a:r>
                <a:r>
                  <a:rPr lang="zh-CN" altLang="en-US"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C’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的同一个符号开始，从而可证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B=B’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C=C’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algn="r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Wingdings" panose="05000000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辖域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79705" indent="-457200" eaLnBrk="1" latinLnBrk="0" hangingPunct="1">
              <a:lnSpc>
                <a:spcPct val="150000"/>
              </a:lnSpc>
              <a:buNone/>
            </a:pPr>
            <a:r>
              <a:rPr lang="zh-CN" altLang="en-US" b="1"/>
              <a:t>推论</a:t>
            </a:r>
            <a:r>
              <a:rPr lang="en-US" altLang="zh-CN" b="1"/>
              <a:t>1.19.</a:t>
            </a:r>
            <a:r>
              <a:rPr lang="en-US" altLang="zh-CN"/>
              <a:t>  </a:t>
            </a:r>
            <a:r>
              <a:rPr lang="zh-CN" altLang="en-US"/>
              <a:t>如果公式</a:t>
            </a:r>
            <a:r>
              <a:rPr lang="en-US" altLang="zh-CN"/>
              <a:t>A</a:t>
            </a:r>
            <a:r>
              <a:rPr lang="zh-CN" altLang="en-US"/>
              <a:t>是公式</a:t>
            </a:r>
            <a:r>
              <a:rPr lang="en-US" altLang="zh-CN"/>
              <a:t>B</a:t>
            </a:r>
            <a:r>
              <a:rPr lang="zh-CN" altLang="en-US"/>
              <a:t>的段，则</a:t>
            </a:r>
            <a:r>
              <a:rPr lang="en-US" altLang="zh-CN"/>
              <a:t>A</a:t>
            </a:r>
            <a:r>
              <a:rPr lang="zh-CN" altLang="en-US"/>
              <a:t>中任何联结符号在</a:t>
            </a:r>
            <a:r>
              <a:rPr lang="en-US" altLang="zh-CN"/>
              <a:t>A</a:t>
            </a:r>
            <a:r>
              <a:rPr lang="zh-CN" altLang="en-US"/>
              <a:t>中的辖域和它在</a:t>
            </a:r>
            <a:r>
              <a:rPr lang="en-US" altLang="zh-CN"/>
              <a:t>B</a:t>
            </a:r>
            <a:r>
              <a:rPr lang="zh-CN" altLang="en-US"/>
              <a:t>中的辖域是相同的。</a:t>
            </a:r>
            <a:endParaRPr lang="zh-CN" altLang="en-US"/>
          </a:p>
          <a:p>
            <a:pPr marL="179705" indent="-457200" eaLnBrk="1" latinLnBrk="0" hangingPunct="1">
              <a:lnSpc>
                <a:spcPct val="150000"/>
              </a:lnSpc>
            </a:pPr>
            <a:endParaRPr lang="zh-CN" altLang="en-US"/>
          </a:p>
          <a:p>
            <a:pPr marL="179705" indent="-457200" eaLnBrk="1" latinLnBrk="0" hangingPunct="1">
              <a:lnSpc>
                <a:spcPct val="150000"/>
              </a:lnSpc>
            </a:pP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辖域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buNone/>
                </a:pPr>
                <a:r>
                  <a:rPr lang="zh-CN" altLang="en-US" b="1"/>
                  <a:t>推论</a:t>
                </a:r>
                <a:r>
                  <a:rPr lang="en-US" altLang="zh-CN" b="1"/>
                  <a:t>1.19.</a:t>
                </a:r>
                <a:r>
                  <a:rPr lang="en-US" altLang="zh-CN"/>
                  <a:t>  </a:t>
                </a:r>
                <a:r>
                  <a:rPr lang="zh-CN" altLang="en-US"/>
                  <a:t>如果</a:t>
                </a:r>
                <a:r>
                  <a:rPr lang="en-US" altLang="zh-CN"/>
                  <a:t>A</a:t>
                </a:r>
                <a:r>
                  <a:rPr lang="zh-CN" altLang="en-US"/>
                  <a:t>是</a:t>
                </a:r>
                <a:r>
                  <a:rPr lang="en-US" altLang="zh-CN"/>
                  <a:t>B</a:t>
                </a:r>
                <a:r>
                  <a:rPr lang="zh-CN" altLang="en-US"/>
                  <a:t>的段，则</a:t>
                </a:r>
                <a:r>
                  <a:rPr lang="en-US" altLang="zh-CN"/>
                  <a:t>A</a:t>
                </a:r>
                <a:r>
                  <a:rPr lang="zh-CN" altLang="en-US"/>
                  <a:t>中任何联结符号在</a:t>
                </a:r>
                <a:r>
                  <a:rPr lang="en-US" altLang="zh-CN"/>
                  <a:t>A</a:t>
                </a:r>
                <a:r>
                  <a:rPr lang="zh-CN" altLang="en-US"/>
                  <a:t>中的辖域和它在</a:t>
                </a:r>
                <a:r>
                  <a:rPr lang="en-US" altLang="zh-CN"/>
                  <a:t>B</a:t>
                </a:r>
                <a:r>
                  <a:rPr lang="zh-CN" altLang="en-US"/>
                  <a:t>中的辖域是相同的。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中的左、右辖域为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中的左、右辖域也是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联结词和复合命题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由简单命题构造更复杂的命题：</a:t>
            </a:r>
            <a:endParaRPr lang="zh-CN" altLang="en-US"/>
          </a:p>
          <a:p>
            <a:pPr lvl="1"/>
            <a:r>
              <a:rPr lang="zh-CN" altLang="en-US"/>
              <a:t>他很聪明。（简单命题）</a:t>
            </a:r>
            <a:endParaRPr lang="zh-CN" altLang="en-US"/>
          </a:p>
          <a:p>
            <a:pPr lvl="1"/>
            <a:r>
              <a:rPr lang="zh-CN"/>
              <a:t>他即聪明又努力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/>
              <a:t>他要回家，除非下雨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如果下雨，他就在家；否则他将去学校。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辖域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79705" indent="-457200" eaLnBrk="1" latinLnBrk="0" hangingPunct="1">
              <a:lnSpc>
                <a:spcPct val="150000"/>
              </a:lnSpc>
              <a:buNone/>
            </a:pPr>
            <a:r>
              <a:rPr lang="zh-CN" altLang="en-US" b="1"/>
              <a:t>推论</a:t>
            </a:r>
            <a:r>
              <a:rPr lang="en-US" altLang="zh-CN" b="1"/>
              <a:t>1.19.</a:t>
            </a:r>
            <a:r>
              <a:rPr lang="en-US" altLang="zh-CN"/>
              <a:t>  </a:t>
            </a:r>
            <a:r>
              <a:rPr lang="zh-CN" altLang="en-US"/>
              <a:t>如果公式</a:t>
            </a:r>
            <a:r>
              <a:rPr lang="en-US" altLang="zh-CN"/>
              <a:t>A</a:t>
            </a:r>
            <a:r>
              <a:rPr lang="zh-CN" altLang="en-US"/>
              <a:t>是公式</a:t>
            </a:r>
            <a:r>
              <a:rPr lang="en-US" altLang="zh-CN"/>
              <a:t>B</a:t>
            </a:r>
            <a:r>
              <a:rPr lang="zh-CN" altLang="en-US"/>
              <a:t>的段，则</a:t>
            </a:r>
            <a:r>
              <a:rPr lang="en-US" altLang="zh-CN"/>
              <a:t>A</a:t>
            </a:r>
            <a:r>
              <a:rPr lang="zh-CN" altLang="en-US"/>
              <a:t>中任何联结符号在</a:t>
            </a:r>
            <a:r>
              <a:rPr lang="en-US" altLang="zh-CN"/>
              <a:t>A</a:t>
            </a:r>
            <a:r>
              <a:rPr lang="zh-CN" altLang="en-US"/>
              <a:t>中的辖域和它在</a:t>
            </a:r>
            <a:r>
              <a:rPr lang="en-US" altLang="zh-CN"/>
              <a:t>B</a:t>
            </a:r>
            <a:r>
              <a:rPr lang="zh-CN" altLang="en-US"/>
              <a:t>中的辖域是相同的。</a:t>
            </a:r>
            <a:endParaRPr lang="zh-CN" altLang="en-US"/>
          </a:p>
          <a:p>
            <a:pPr marL="179705" indent="-457200" eaLnBrk="1" latinLnBrk="0" hangingPunct="1">
              <a:lnSpc>
                <a:spcPct val="150000"/>
              </a:lnSpc>
            </a:pPr>
            <a:r>
              <a:rPr lang="zh-CN" altLang="en-US"/>
              <a:t>由命题公式生成过程的唯一性，与辖域的唯一性，可证。</a:t>
            </a:r>
            <a:endParaRPr lang="zh-CN" altLang="en-US"/>
          </a:p>
          <a:p>
            <a:pPr marL="179705" indent="-4572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  <a:p>
            <a:pPr marL="179705" indent="-457200" eaLnBrk="1" latinLnBrk="0" hangingPunct="1">
              <a:lnSpc>
                <a:spcPct val="150000"/>
              </a:lnSpc>
            </a:pP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定理</a:t>
                </a:r>
                <a:r>
                  <a:rPr lang="en-US" altLang="zh-CN" b="1"/>
                  <a:t>1.20. </a:t>
                </a:r>
                <a:r>
                  <a:rPr lang="en-US" altLang="zh-CN"/>
                  <a:t> 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(i) </a:t>
                </a:r>
                <a:r>
                  <a:rPr lang="zh-CN" altLang="en-US"/>
                  <a:t>如果公式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，或者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(ii) </a:t>
                </a:r>
                <a:r>
                  <a:rPr lang="zh-CN" altLang="en-US"/>
                  <a:t>如果公式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的段，则要么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，或者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sym typeface="+mn-ea"/>
              </a:rPr>
              <a:t>公式的结构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定理</a:t>
                </a:r>
                <a:r>
                  <a:rPr lang="en-US" altLang="zh-CN" b="1"/>
                  <a:t>1.20. </a:t>
                </a:r>
                <a:r>
                  <a:rPr lang="en-US" altLang="zh-CN"/>
                  <a:t> 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(i) </a:t>
                </a:r>
                <a:r>
                  <a:rPr lang="zh-CN" altLang="en-US"/>
                  <a:t>如果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，或者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(ii) </a:t>
                </a:r>
                <a:r>
                  <a:rPr lang="zh-CN" altLang="en-US"/>
                  <a:t>如果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的段，则要么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，或者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例，设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)=(¬(((¬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的真段，则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不能含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的开始的左括号，结尾的右括号，和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左边的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，否则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不是公式。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只能为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787" b="-20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sym typeface="+mn-ea"/>
              </a:rPr>
              <a:t>公式的结构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定理</a:t>
                </a:r>
                <a:r>
                  <a:rPr lang="en-US" altLang="zh-CN" b="1"/>
                  <a:t>1.20. </a:t>
                </a:r>
                <a:r>
                  <a:rPr lang="en-US" altLang="zh-CN"/>
                  <a:t> 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(i) </a:t>
                </a:r>
                <a:r>
                  <a:rPr lang="zh-CN" altLang="en-US"/>
                  <a:t>如果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，或者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(ii) </a:t>
                </a:r>
                <a:r>
                  <a:rPr lang="zh-CN" altLang="en-US"/>
                  <a:t>如果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的段，则要么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，或者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例，设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的真段，则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不能含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的开始的括号，结尾的右括号，和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间的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任何含这三个符号的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的真段都不是公式。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0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sym typeface="+mn-ea"/>
              </a:rPr>
              <a:t>公式的结构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证明：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要证</a:t>
                </a:r>
                <a:r>
                  <a:rPr lang="en-US" altLang="zh-CN"/>
                  <a:t>(i)</a:t>
                </a:r>
                <a:r>
                  <a:rPr lang="zh-CN" altLang="en-US"/>
                  <a:t>，只需证明，若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的真段，则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的真段，即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假设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的开始的左括号，则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的真初始段（即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W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为空表达式），那么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不是公式。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同理，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也不能含有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的结尾的右括号。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sym typeface="+mn-ea"/>
                  </a:rPr>
                  <a:t>假设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左侧的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必须含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的开始的左括号，那么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的真初始段，矛盾。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5" animBg="1" uiExpand="1" build="p"/>
      <p:bldP spid="3" grpId="1" animBg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现在证</a:t>
                </a:r>
                <a:r>
                  <a:rPr lang="en-US" altLang="zh-CN"/>
                  <a:t>(ii)</a:t>
                </a:r>
                <a:r>
                  <a:rPr lang="zh-CN" altLang="en-US"/>
                  <a:t>，即证明若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的真段，则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的段或是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的段。设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假设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的开始的左括号或结尾的右括号，证明同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(i)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假设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sym typeface="+mn-ea"/>
                  </a:rPr>
                  <a:t>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之间的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，则由于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是公式，此处的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中有左、右辖域，令它们分别为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由推论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1.19</a:t>
                </a:r>
                <a:r>
                  <a:rPr lang="zh-CN" altLang="en-US">
                    <a:sym typeface="+mn-ea"/>
                  </a:rPr>
                  <a:t>可知，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由辖域的定义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1.17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，可知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的段，矛盾。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en-US" altLang="zh-CN">
                    <a:sym typeface="Wingdings" panose="05000000000000000000" charset="0"/>
                  </a:rPr>
                  <a:t>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Wingdings" panose="05000000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2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命题逻辑公式的长度不能为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或</a:t>
            </a:r>
            <a:r>
              <a:rPr lang="en-US" altLang="zh-CN"/>
              <a:t>6</a:t>
            </a:r>
            <a:r>
              <a:rPr lang="zh-CN" altLang="en-US"/>
              <a:t>，但其他长度都是可能的。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命题逻辑公式的长度不能为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或</a:t>
            </a:r>
            <a:r>
              <a:rPr lang="en-US" altLang="zh-CN"/>
              <a:t>6</a:t>
            </a:r>
            <a:r>
              <a:rPr lang="zh-CN" altLang="en-US"/>
              <a:t>，但其他长度都是可能的。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</a:t>
            </a:r>
            <a:r>
              <a:rPr lang="en-US" altLang="zh-CN"/>
              <a:t>U</a:t>
            </a:r>
            <a:r>
              <a:rPr lang="zh-CN" altLang="en-US"/>
              <a:t>、</a:t>
            </a:r>
            <a:r>
              <a:rPr lang="en-US" altLang="zh-CN"/>
              <a:t>V</a:t>
            </a:r>
            <a:r>
              <a:rPr lang="zh-CN" altLang="en-US"/>
              <a:t>和</a:t>
            </a:r>
            <a:r>
              <a:rPr lang="en-US" altLang="zh-CN"/>
              <a:t>W</a:t>
            </a:r>
            <a:r>
              <a:rPr lang="zh-CN" altLang="en-US"/>
              <a:t>是非空的命题表达式，证明</a:t>
            </a:r>
            <a:r>
              <a:rPr lang="en-US" altLang="zh-CN"/>
              <a:t>UV</a:t>
            </a:r>
            <a:r>
              <a:rPr lang="zh-CN" altLang="en-US"/>
              <a:t>和</a:t>
            </a:r>
            <a:r>
              <a:rPr lang="en-US" altLang="zh-CN"/>
              <a:t>VW</a:t>
            </a:r>
            <a:r>
              <a:rPr lang="zh-CN" altLang="en-US"/>
              <a:t>不能都是公式。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如何判断是否是公式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括号数目不足以判断一个表达式是公式。</a:t>
            </a:r>
            <a:endParaRPr lang="zh-CN" altLang="en-US"/>
          </a:p>
          <a:p>
            <a:pPr lvl="1"/>
            <a:r>
              <a:rPr lang="zh-CN" altLang="en-US"/>
              <a:t>必要非充分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例，</a:t>
            </a:r>
            <a:r>
              <a:rPr lang="en-US" altLang="zh-CN"/>
              <a:t>(p)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如何判断是否是公式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令</a:t>
                </a:r>
                <a:r>
                  <a:rPr lang="en-US" altLang="zh-CN"/>
                  <a:t>U</a:t>
                </a:r>
                <a:r>
                  <a:rPr lang="zh-CN" altLang="en-US"/>
                  <a:t>是一个命题表达式。</a:t>
                </a:r>
                <a:endParaRPr lang="zh-CN" altLang="en-US"/>
              </a:p>
              <a:p>
                <a:r>
                  <a:rPr lang="zh-CN" altLang="en-US" sz="2000"/>
                  <a:t>第一步：空表达式不是公式。</a:t>
                </a:r>
                <a:endParaRPr lang="zh-CN" altLang="en-US" sz="2000"/>
              </a:p>
              <a:p>
                <a:r>
                  <a:rPr lang="zh-CN" altLang="en-US" sz="2000"/>
                  <a:t>第二步：单独一个符号的表达式是公式，当且仅当它是命题符号。</a:t>
                </a:r>
                <a:endParaRPr lang="zh-CN" altLang="en-US" sz="2000"/>
              </a:p>
              <a:p>
                <a:r>
                  <a:rPr lang="zh-CN" altLang="en-US" sz="2000"/>
                  <a:t>第三步：如果</a:t>
                </a:r>
                <a:r>
                  <a:rPr lang="en-US" altLang="zh-CN" sz="2000"/>
                  <a:t>U</a:t>
                </a:r>
                <a:r>
                  <a:rPr lang="zh-CN" altLang="en-US" sz="2000"/>
                  <a:t>长度大于</a:t>
                </a:r>
                <a:r>
                  <a:rPr lang="en-US" altLang="zh-CN" sz="2000"/>
                  <a:t>1</a:t>
                </a:r>
                <a:r>
                  <a:rPr lang="zh-CN" altLang="en-US" sz="2000"/>
                  <a:t>，则</a:t>
                </a:r>
                <a:r>
                  <a:rPr lang="en-US" altLang="zh-CN" sz="2000"/>
                  <a:t>U</a:t>
                </a:r>
                <a:r>
                  <a:rPr lang="zh-CN" altLang="en-US" sz="2000"/>
                  <a:t>必须以左括号开始，否则</a:t>
                </a:r>
                <a:r>
                  <a:rPr lang="en-US" altLang="zh-CN" sz="2000"/>
                  <a:t>U</a:t>
                </a:r>
                <a:r>
                  <a:rPr lang="zh-CN" altLang="en-US" sz="2000"/>
                  <a:t>不是公式。</a:t>
                </a:r>
                <a:endParaRPr lang="zh-CN" altLang="en-US" sz="2000"/>
              </a:p>
              <a:p>
                <a:r>
                  <a:rPr lang="zh-CN" altLang="en-US" sz="2000"/>
                  <a:t>第四步：</a:t>
                </a:r>
                <a:endParaRPr lang="zh-CN" altLang="en-US" sz="2000"/>
              </a:p>
              <a:p>
                <a:pPr lvl="1"/>
                <a:r>
                  <a:rPr lang="zh-CN" altLang="en-US"/>
                  <a:t>如果</a:t>
                </a:r>
                <a:r>
                  <a:rPr lang="en-US" altLang="zh-CN"/>
                  <a:t>U</a:t>
                </a:r>
                <a:r>
                  <a:rPr lang="zh-CN" altLang="en-US"/>
                  <a:t>的第二个符号是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必须是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是公式当且仅当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“U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是否是公式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的问题规约为更短的表达式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“V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是否是公式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的问题，然后转入第一步。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00" b="-12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联结词和复合命题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“</a:t>
            </a:r>
            <a:r>
              <a:rPr lang="zh-CN" altLang="en-US"/>
              <a:t>没有</a:t>
            </a:r>
            <a:r>
              <a:rPr lang="en-US" altLang="zh-CN"/>
              <a:t>”</a:t>
            </a:r>
            <a:r>
              <a:rPr lang="zh-CN" altLang="en-US"/>
              <a:t>，</a:t>
            </a:r>
            <a:r>
              <a:rPr lang="en-US" altLang="zh-CN"/>
              <a:t>“</a:t>
            </a:r>
            <a:r>
              <a:rPr lang="zh-CN" altLang="en-US"/>
              <a:t>如果</a:t>
            </a:r>
            <a:r>
              <a:rPr lang="en-US" altLang="zh-CN"/>
              <a:t>…</a:t>
            </a:r>
            <a:r>
              <a:rPr lang="zh-CN" altLang="en-US"/>
              <a:t>那么</a:t>
            </a:r>
            <a:r>
              <a:rPr lang="en-US" altLang="zh-CN"/>
              <a:t>…”</a:t>
            </a:r>
            <a:r>
              <a:rPr lang="zh-CN" altLang="en-US"/>
              <a:t>，</a:t>
            </a:r>
            <a:r>
              <a:rPr lang="en-US" altLang="zh-CN"/>
              <a:t>“</a:t>
            </a:r>
            <a:r>
              <a:rPr lang="zh-CN" altLang="en-US"/>
              <a:t>既</a:t>
            </a:r>
            <a:r>
              <a:rPr lang="en-US" altLang="zh-CN"/>
              <a:t>…</a:t>
            </a:r>
            <a:r>
              <a:rPr lang="zh-CN" altLang="en-US"/>
              <a:t>又</a:t>
            </a:r>
            <a:r>
              <a:rPr lang="en-US" altLang="zh-CN"/>
              <a:t>…”</a:t>
            </a:r>
            <a:r>
              <a:rPr lang="zh-CN" altLang="en-US"/>
              <a:t>等都是</a:t>
            </a:r>
            <a:r>
              <a:rPr lang="zh-CN" altLang="en-US" b="1">
                <a:solidFill>
                  <a:schemeClr val="accent5"/>
                </a:solidFill>
              </a:rPr>
              <a:t>联结词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由联结词和命题连接而成的更加复杂的命题称为</a:t>
            </a:r>
            <a:r>
              <a:rPr lang="zh-CN" altLang="en-US" b="1">
                <a:solidFill>
                  <a:schemeClr val="accent5"/>
                </a:solidFill>
              </a:rPr>
              <a:t>复合命题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相对地，不能分解为更简单的命题称为</a:t>
            </a:r>
            <a:r>
              <a:rPr lang="zh-CN" altLang="en-US" b="1">
                <a:solidFill>
                  <a:schemeClr val="accent5"/>
                </a:solidFill>
              </a:rPr>
              <a:t>简单命题</a:t>
            </a:r>
            <a:r>
              <a:rPr lang="zh-CN" altLang="en-US"/>
              <a:t>（原子命题）。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复合命题的真假完全由构成它的简单命题的真假所决定。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如何判断是否是公式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第五步：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的第二个符号不是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从左向右扫描，在遇到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后停止，其中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是一个含左括号与右括号数目相同的表达式。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是公式当且仅当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的形式，且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W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均为公式。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扫描完未发现这样的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不是公式。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因此将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是否是公式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的问题规约为更短的表达式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W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是否是公式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的问题，然后转入第一步。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如何判断是否是公式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第五步：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的第二个符号不是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从左向右扫描，在遇到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后停止，其中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是一个含左括号与右括号数目相同的表达式。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是公式当且仅当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的形式，且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W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均为公式。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扫描完未发现这样的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不是公式。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因此将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是否是公式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的问题规约为更短的表达式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W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是否是公式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的问题，然后转入第一步。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由于表达式长度是有限的，上述过程会在有限步之后结束。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命题公式的简写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/>
              </a:p>
              <a:p>
                <a:r>
                  <a:rPr lang="zh-CN" altLang="en-US"/>
                  <a:t>括号太多，不方便书写和阅读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命题公式的简写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通常省略最外层的括号</a:t>
                </a:r>
                <a:endParaRPr lang="zh-CN" altLang="en-US"/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(((¬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)∨(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))→(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可写成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)∨(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))→(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辅助符号引入方括号、大括号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∨(((¬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)∧(¬(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可写成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∨{[(¬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∧[¬(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)]}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命题公式的简写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约定联结符号的优先级</a:t>
                </a:r>
                <a:endParaRPr lang="zh-CN" altLang="en-US"/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∨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→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)∨(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))→(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可写成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)→(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∨(((¬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)∧(¬(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可写成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∧¬(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命题公式的简写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注：</a:t>
                </a:r>
                <a:r>
                  <a:rPr lang="zh-CN" altLang="en-US"/>
                  <a:t>省略括号是为了方便阅读和书写。过渡省略括号会适得其反。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例如，命题公式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/>
                  <a:t>写成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</m:oMath>
                  </m:oMathPara>
                </a14:m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可能更好。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命题公式的简写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79705" indent="-4572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/>
              <a:t>注：</a:t>
            </a:r>
            <a:r>
              <a:rPr lang="zh-CN" altLang="en-US">
                <a:sym typeface="+mn-ea"/>
              </a:rPr>
              <a:t>省略括号是为了方便阅读和书写。过渡省略括号会适得其反。</a:t>
            </a:r>
            <a:endParaRPr lang="zh-CN" altLang="en-US">
              <a:sym typeface="+mn-ea"/>
            </a:endParaRPr>
          </a:p>
          <a:p>
            <a:pPr marL="179705" indent="-4572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</a:t>
            </a:r>
            <a:r>
              <a:rPr lang="zh-CN" altLang="en-US" b="1" u="sng"/>
              <a:t>当考虑公式的结构时，不能省略括号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命题逻辑表达式</a:t>
            </a:r>
            <a:endParaRPr lang="zh-CN" altLang="en-US"/>
          </a:p>
          <a:p>
            <a:r>
              <a:rPr lang="zh-CN" altLang="en-US">
                <a:sym typeface="+mn-ea"/>
              </a:rPr>
              <a:t>命题逻辑</a:t>
            </a:r>
            <a:r>
              <a:rPr lang="zh-CN" altLang="en-US"/>
              <a:t>公式</a:t>
            </a:r>
            <a:endParaRPr lang="zh-CN" altLang="en-US"/>
          </a:p>
          <a:p>
            <a:pPr lvl="1"/>
            <a:r>
              <a:rPr lang="zh-CN" altLang="en-US"/>
              <a:t>归纳定义</a:t>
            </a:r>
            <a:endParaRPr lang="zh-CN" altLang="en-US"/>
          </a:p>
          <a:p>
            <a:r>
              <a:rPr lang="zh-CN" altLang="en-US"/>
              <a:t>命题逻辑公式的结构</a:t>
            </a:r>
            <a:endParaRPr lang="zh-CN" altLang="en-US"/>
          </a:p>
          <a:p>
            <a:pPr lvl="1"/>
            <a:r>
              <a:rPr lang="zh-CN" altLang="en-US" sz="2000"/>
              <a:t>结构归纳证明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右大括号 5"/>
          <p:cNvSpPr/>
          <p:nvPr/>
        </p:nvSpPr>
        <p:spPr>
          <a:xfrm>
            <a:off x="3733800" y="1828800"/>
            <a:ext cx="609600" cy="19050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72000" y="258191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命题公式的语法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否定联结词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1.2.  </a:t>
                </a:r>
                <a:r>
                  <a:rPr lang="zh-CN" altLang="en-US"/>
                  <a:t>设</a:t>
                </a:r>
                <a:r>
                  <a:rPr lang="en-US" altLang="zh-CN"/>
                  <a:t>p</a:t>
                </a:r>
                <a:r>
                  <a:rPr lang="zh-CN" altLang="en-US"/>
                  <a:t>为一个命题，复合命题</a:t>
                </a:r>
                <a:r>
                  <a:rPr lang="en-US" altLang="zh-CN"/>
                  <a:t>“</a:t>
                </a:r>
                <a:r>
                  <a:rPr lang="zh-CN" altLang="en-US"/>
                  <a:t>非</a:t>
                </a:r>
                <a:r>
                  <a:rPr lang="en-US" altLang="zh-CN"/>
                  <a:t>p”</a:t>
                </a:r>
                <a:r>
                  <a:rPr lang="zh-CN" altLang="en-US"/>
                  <a:t>为</a:t>
                </a:r>
                <a:r>
                  <a:rPr lang="en-US" altLang="zh-CN"/>
                  <a:t>p</a:t>
                </a:r>
                <a:r>
                  <a:rPr lang="zh-CN" altLang="en-US"/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否定式</a:t>
                </a:r>
                <a:r>
                  <a:rPr lang="zh-CN" altLang="en-US"/>
                  <a:t>，（简称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否定</a:t>
                </a:r>
                <a:r>
                  <a:rPr lang="zh-CN" altLang="en-US"/>
                  <a:t>）记为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被称为否定联结词。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/>
              <p:nvPr>
                <p:custDataLst>
                  <p:tags r:id="rId2"/>
                </p:custDataLst>
              </p:nvPr>
            </p:nvGraphicFramePr>
            <p:xfrm>
              <a:off x="4349115" y="3278029"/>
              <a:ext cx="2731770" cy="11601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5885"/>
                    <a:gridCol w="1365885"/>
                  </a:tblGrid>
                  <a:tr h="3987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¬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marL="68580" marR="68580" marT="34290" marB="34290"/>
                    </a:tc>
                  </a:tr>
                  <a:tr h="3987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36258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/>
              <p:nvPr>
                <p:custDataLst>
                  <p:tags r:id="rId3"/>
                </p:custDataLst>
              </p:nvPr>
            </p:nvGraphicFramePr>
            <p:xfrm>
              <a:off x="4349115" y="3278029"/>
              <a:ext cx="2731770" cy="11601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5885"/>
                    <a:gridCol w="1365885"/>
                  </a:tblGrid>
                  <a:tr h="3987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</a:tr>
                  <a:tr h="3987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36258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676083" y="3962083"/>
                <a:ext cx="243713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为真当且仅当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p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为假</a:t>
                </a:r>
                <a:endParaRPr lang="zh-CN" altLang="en-US" sz="18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083" y="3962083"/>
                <a:ext cx="2437130" cy="368300"/>
              </a:xfrm>
              <a:prstGeom prst="rect">
                <a:avLst/>
              </a:prstGeom>
              <a:blipFill rotWithShape="1">
                <a:blip r:embed="rId5"/>
                <a:stretch>
                  <a:fillRect l="-13" t="-86" r="13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  <p:bldLst>
      <p:bldP spid="6" grpId="1"/>
    </p:bldLst>
  </p:timing>
</p:sld>
</file>

<file path=ppt/tags/tag1.xml><?xml version="1.0" encoding="utf-8"?>
<p:tagLst xmlns:p="http://schemas.openxmlformats.org/presentationml/2006/main">
  <p:tag name="KSO_WM_UNIT_TABLE_BEAUTIFY" val="smartTable{deb9a420-c52b-4866-81de-1ed6afa778c7}"/>
  <p:tag name="TABLE_ENDDRAG_ORIGIN_RECT" val="286*121"/>
  <p:tag name="TABLE_ENDDRAG_RECT" val="144*225*286*121"/>
</p:tagLst>
</file>

<file path=ppt/tags/tag10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PP_MARK_KEY" val="8fa03fb4-9cd0-4f06-85a0-697e41a41d2c"/>
  <p:tag name="COMMONDATA" val="eyJoZGlkIjoiZTA4MTk3M2ZkMDE0NWFmM2ZjNzNhNTQ1YThjZDg3YTUifQ==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TABLE_BEAUTIFY" val="smartTable{deb9a420-c52b-4866-81de-1ed6afa778c7}"/>
  <p:tag name="TABLE_ENDDRAG_ORIGIN_RECT" val="286*121"/>
  <p:tag name="TABLE_ENDDRAG_RECT" val="144*225*286*12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etwork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12611</Words>
  <Application>WPS 演示</Application>
  <PresentationFormat>全屏显示(4:3)</PresentationFormat>
  <Paragraphs>1436</Paragraphs>
  <Slides>87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8" baseType="lpstr">
      <vt:lpstr>Arial</vt:lpstr>
      <vt:lpstr>宋体</vt:lpstr>
      <vt:lpstr>Wingdings</vt:lpstr>
      <vt:lpstr>Times New Roman</vt:lpstr>
      <vt:lpstr>黑体</vt:lpstr>
      <vt:lpstr>Comic Sans MS</vt:lpstr>
      <vt:lpstr>Cambria Math</vt:lpstr>
      <vt:lpstr>微软雅黑</vt:lpstr>
      <vt:lpstr>Arial Unicode MS</vt:lpstr>
      <vt:lpstr>Wingdings</vt:lpstr>
      <vt:lpstr>Network</vt:lpstr>
      <vt:lpstr>命题逻辑（一）</vt:lpstr>
      <vt:lpstr>命题</vt:lpstr>
      <vt:lpstr>命题</vt:lpstr>
      <vt:lpstr>命题</vt:lpstr>
      <vt:lpstr>命题</vt:lpstr>
      <vt:lpstr>命题的抽象</vt:lpstr>
      <vt:lpstr>联结词和复合命题</vt:lpstr>
      <vt:lpstr>联结词和复合命题</vt:lpstr>
      <vt:lpstr>否定联结词</vt:lpstr>
      <vt:lpstr>合取联结词</vt:lpstr>
      <vt:lpstr>析取联结词</vt:lpstr>
      <vt:lpstr>“或”与“异或”</vt:lpstr>
      <vt:lpstr>蕴含联结词</vt:lpstr>
      <vt:lpstr>蕴含联结词</vt:lpstr>
      <vt:lpstr>蕴含联结词</vt:lpstr>
      <vt:lpstr>等价联结词</vt:lpstr>
      <vt:lpstr>联结词和复合命题</vt:lpstr>
      <vt:lpstr>字母表</vt:lpstr>
      <vt:lpstr>字母表</vt:lpstr>
      <vt:lpstr>表达式</vt:lpstr>
      <vt:lpstr>表达式</vt:lpstr>
      <vt:lpstr>表达式</vt:lpstr>
      <vt:lpstr>表达式</vt:lpstr>
      <vt:lpstr>表达式</vt:lpstr>
      <vt:lpstr>表达式</vt:lpstr>
      <vt:lpstr>命题公式</vt:lpstr>
      <vt:lpstr>命题公式</vt:lpstr>
      <vt:lpstr>命题公式</vt:lpstr>
      <vt:lpstr>命题的定义</vt:lpstr>
      <vt:lpstr>命题的定义</vt:lpstr>
      <vt:lpstr>命题的定义</vt:lpstr>
      <vt:lpstr>命题的定义</vt:lpstr>
      <vt:lpstr>命题的定义</vt:lpstr>
      <vt:lpstr>命题的定义</vt:lpstr>
      <vt:lpstr>构造序列</vt:lpstr>
      <vt:lpstr>PowerPoint 演示文稿</vt:lpstr>
      <vt:lpstr>PowerPoint 演示文稿</vt:lpstr>
      <vt:lpstr>PowerPoint 演示文稿</vt:lpstr>
      <vt:lpstr>PowerPoint 演示文稿</vt:lpstr>
      <vt:lpstr>结构归纳</vt:lpstr>
      <vt:lpstr>结构归纳</vt:lpstr>
      <vt:lpstr>命题的结构</vt:lpstr>
      <vt:lpstr>PowerPoint 演示文稿</vt:lpstr>
      <vt:lpstr>命题的结构</vt:lpstr>
      <vt:lpstr>括号引理</vt:lpstr>
      <vt:lpstr>括号引理</vt:lpstr>
      <vt:lpstr>括号引理</vt:lpstr>
      <vt:lpstr>公式的结构</vt:lpstr>
      <vt:lpstr>公式的结构</vt:lpstr>
      <vt:lpstr>公式的结构</vt:lpstr>
      <vt:lpstr>公式的结构</vt:lpstr>
      <vt:lpstr>公式的结构</vt:lpstr>
      <vt:lpstr>公式的结构</vt:lpstr>
      <vt:lpstr>公式的结构</vt:lpstr>
      <vt:lpstr>公式的结构</vt:lpstr>
      <vt:lpstr>PowerPoint 演示文稿</vt:lpstr>
      <vt:lpstr>PowerPoint 演示文稿</vt:lpstr>
      <vt:lpstr>PowerPoint 演示文稿</vt:lpstr>
      <vt:lpstr>PowerPoint 演示文稿</vt:lpstr>
      <vt:lpstr>公式的结构</vt:lpstr>
      <vt:lpstr>辖域</vt:lpstr>
      <vt:lpstr>辖域</vt:lpstr>
      <vt:lpstr>辖域</vt:lpstr>
      <vt:lpstr>辖域</vt:lpstr>
      <vt:lpstr>PowerPoint 演示文稿</vt:lpstr>
      <vt:lpstr>PowerPoint 演示文稿</vt:lpstr>
      <vt:lpstr>PowerPoint 演示文稿</vt:lpstr>
      <vt:lpstr>辖域</vt:lpstr>
      <vt:lpstr>辖域</vt:lpstr>
      <vt:lpstr>辖域</vt:lpstr>
      <vt:lpstr>公式的结构</vt:lpstr>
      <vt:lpstr>公式的结构</vt:lpstr>
      <vt:lpstr>公式的结构</vt:lpstr>
      <vt:lpstr>PowerPoint 演示文稿</vt:lpstr>
      <vt:lpstr>PowerPoint 演示文稿</vt:lpstr>
      <vt:lpstr>思考</vt:lpstr>
      <vt:lpstr>思考</vt:lpstr>
      <vt:lpstr>如何判断是否是公式</vt:lpstr>
      <vt:lpstr>如何判断是否是公式</vt:lpstr>
      <vt:lpstr>如何判断是否是公式</vt:lpstr>
      <vt:lpstr>如何判断是否是公式</vt:lpstr>
      <vt:lpstr>命题公式的简写</vt:lpstr>
      <vt:lpstr>命题公式的简写</vt:lpstr>
      <vt:lpstr>命题公式的简写</vt:lpstr>
      <vt:lpstr>命题公式的简写</vt:lpstr>
      <vt:lpstr>命题公式的简写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JWu</dc:creator>
  <cp:lastModifiedBy>葛存菁</cp:lastModifiedBy>
  <cp:revision>1369</cp:revision>
  <cp:lastPrinted>2022-02-24T19:07:00Z</cp:lastPrinted>
  <dcterms:created xsi:type="dcterms:W3CDTF">2013-09-08T03:04:00Z</dcterms:created>
  <dcterms:modified xsi:type="dcterms:W3CDTF">2025-02-26T17:48:17Z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294D0EF7A9CD4906BF2D53373DD12236</vt:lpwstr>
  </property>
  <property fmtid="{D5CDD505-2E9C-101B-9397-08002B2CF9AE}" pid="4" name="KSOProductBuildVer">
    <vt:lpwstr>2052-12.1.0.20305</vt:lpwstr>
  </property>
</Properties>
</file>