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1121" r:id="rId5"/>
    <p:sldId id="1122" r:id="rId6"/>
    <p:sldId id="1123" r:id="rId7"/>
    <p:sldId id="1124" r:id="rId8"/>
    <p:sldId id="1132" r:id="rId9"/>
    <p:sldId id="1125" r:id="rId10"/>
    <p:sldId id="1126" r:id="rId11"/>
    <p:sldId id="1128" r:id="rId12"/>
    <p:sldId id="1129" r:id="rId13"/>
    <p:sldId id="1130" r:id="rId14"/>
    <p:sldId id="1120" r:id="rId15"/>
    <p:sldId id="1131" r:id="rId16"/>
  </p:sldIdLst>
  <p:sldSz cx="9144000" cy="6858000" type="screen4x3"/>
  <p:notesSz cx="9928225" cy="6797675"/>
  <p:custDataLst>
    <p:tags r:id="rId2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86B1"/>
    <a:srgbClr val="D2761A"/>
    <a:srgbClr val="F6C700"/>
    <a:srgbClr val="FB8C83"/>
    <a:srgbClr val="663300"/>
    <a:srgbClr val="368463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0" autoAdjust="0"/>
    <p:restoredTop sz="97053" autoAdjust="0"/>
  </p:normalViewPr>
  <p:slideViewPr>
    <p:cSldViewPr showGuides="1">
      <p:cViewPr varScale="1">
        <p:scale>
          <a:sx n="112" d="100"/>
          <a:sy n="112" d="100"/>
        </p:scale>
        <p:origin x="1254" y="60"/>
      </p:cViewPr>
      <p:guideLst>
        <p:guide orient="horz" pos="22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3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C334-7E59-48D5-9350-10FF1F8F7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8AC2-3480-40C7-B5A4-1C9055128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EA441D-139C-43BB-A47D-27955DA7CD48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</p:spPr>
        <p:txBody>
          <a:bodyPr/>
          <a:lstStyle/>
          <a:p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</a:fld>
            <a:endParaRPr lang="en-US" altLang="zh-CN"/>
          </a:p>
        </p:txBody>
      </p:sp>
      <p:grpSp>
        <p:nvGrpSpPr>
          <p:cNvPr id="130056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7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2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21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image" Target="../media/image4.jpe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sz="4600" dirty="0">
                <a:latin typeface="Comic Sans MS" panose="030F0702030302020204" pitchFamily="66" charset="0"/>
              </a:rPr>
              <a:t>一阶逻辑（三）</a:t>
            </a:r>
            <a:endParaRPr lang="zh-CN" sz="4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latin typeface="Comic Sans MS" panose="030F0702030302020204" pitchFamily="66" charset="0"/>
                <a:sym typeface="+mn-ea"/>
              </a:rPr>
              <a:t>一阶语言的</a:t>
            </a:r>
            <a:r>
              <a:rPr lang="en-US" altLang="zh-CN" dirty="0" smtClean="0">
                <a:latin typeface="Comic Sans MS" panose="030F0702030302020204" pitchFamily="66" charset="0"/>
                <a:sym typeface="+mn-ea"/>
              </a:rPr>
              <a:t>Gödel</a:t>
            </a:r>
            <a:r>
              <a:rPr lang="zh-CN" altLang="en-US" dirty="0" smtClean="0">
                <a:latin typeface="Comic Sans MS" panose="030F0702030302020204" pitchFamily="66" charset="0"/>
                <a:sym typeface="+mn-ea"/>
              </a:rPr>
              <a:t>码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(2) </a:t>
                </a:r>
                <a:r>
                  <a:rPr lang="zh-CN" altLang="en-US">
                    <a:sym typeface="+mn-ea"/>
                  </a:rPr>
                  <a:t>非逻辑符：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#(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5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#(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6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(3) </a:t>
                </a:r>
                <a:r>
                  <a:rPr lang="zh-CN" altLang="en-US">
                    <a:sym typeface="+mn-ea"/>
                  </a:rPr>
                  <a:t>项（对项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的结构作归纳定义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#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如下）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(a) t</a:t>
                </a:r>
                <a:r>
                  <a:rPr lang="zh-CN" altLang="en-US">
                    <a:cs typeface="+mn-lt"/>
                    <a:sym typeface="+mn-ea"/>
                  </a:rPr>
                  <a:t>为变元或常元时，</a:t>
                </a:r>
                <a:r>
                  <a:rPr lang="en-US" altLang="zh-CN">
                    <a:cs typeface="+mn-lt"/>
                    <a:sym typeface="+mn-ea"/>
                  </a:rPr>
                  <a:t>#t</a:t>
                </a:r>
                <a:r>
                  <a:rPr lang="zh-CN" altLang="en-US">
                    <a:cs typeface="+mn-lt"/>
                    <a:sym typeface="+mn-ea"/>
                  </a:rPr>
                  <a:t>已被定义；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(b) </a:t>
                </a:r>
                <a:r>
                  <a:rPr lang="zh-CN" altLang="en-US">
                    <a:cs typeface="+mn-lt"/>
                    <a:sym typeface="+mn-ea"/>
                  </a:rPr>
                  <a:t>设</a:t>
                </a:r>
                <a:r>
                  <a:rPr lang="en-US" altLang="zh-CN">
                    <a:cs typeface="+mn-lt"/>
                    <a:sym typeface="+mn-ea"/>
                  </a:rPr>
                  <a:t>t</a:t>
                </a:r>
                <a:r>
                  <a:rPr lang="zh-CN" altLang="en-US">
                    <a:cs typeface="+mn-lt"/>
                    <a:sym typeface="+mn-ea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#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𝑡</m:t>
                      </m:r>
                      <m: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#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,#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,...,#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，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    </a:t>
                </a:r>
                <a:r>
                  <a:rPr lang="zh-CN" altLang="en-US">
                    <a:cs typeface="+mn-lt"/>
                    <a:sym typeface="+mn-ea"/>
                  </a:rPr>
                  <a:t>特别地，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#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已被定义。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latin typeface="Comic Sans MS" panose="030F0702030302020204" pitchFamily="66" charset="0"/>
                <a:sym typeface="+mn-ea"/>
              </a:rPr>
              <a:t>一阶语言的</a:t>
            </a:r>
            <a:r>
              <a:rPr lang="en-US" altLang="zh-CN" dirty="0" smtClean="0">
                <a:latin typeface="Comic Sans MS" panose="030F0702030302020204" pitchFamily="66" charset="0"/>
                <a:sym typeface="+mn-ea"/>
              </a:rPr>
              <a:t>Gödel</a:t>
            </a:r>
            <a:r>
              <a:rPr lang="zh-CN" altLang="en-US" dirty="0" smtClean="0">
                <a:latin typeface="Comic Sans MS" panose="030F0702030302020204" pitchFamily="66" charset="0"/>
                <a:sym typeface="+mn-ea"/>
              </a:rPr>
              <a:t>码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(4) </a:t>
                </a:r>
                <a:r>
                  <a:rPr lang="zh-CN" altLang="en-US">
                    <a:sym typeface="+mn-ea"/>
                  </a:rPr>
                  <a:t>公式（对公式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的结构归纳定义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#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如下）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(a)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#(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#(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≐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),#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,#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(b)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#(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#(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),#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,...,#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   </a:t>
                </a:r>
                <a:r>
                  <a:rPr lang="zh-CN" altLang="en-US">
                    <a:cs typeface="+mn-lt"/>
                    <a:sym typeface="+mn-ea"/>
                  </a:rPr>
                  <a:t>特别地，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#(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已被定义；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(c)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#(¬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#(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),#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#(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#(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),#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,#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(d)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#(∀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#(∀),#(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),#(.),#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#(∃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#(∃),#(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),#(.),#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66800" y="1828800"/>
          <a:ext cx="24257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Formula" r:id="rId1" imgW="9096375" imgH="1352550" progId="Equation.Ribbit">
                  <p:embed/>
                </p:oleObj>
              </mc:Choice>
              <mc:Fallback>
                <p:oleObj name="Formula" r:id="rId1" imgW="9096375" imgH="1352550" progId="Equation.Ribbit">
                  <p:embed/>
                  <p:pic>
                    <p:nvPicPr>
                      <p:cNvPr id="0" name="图片 2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1828800"/>
                        <a:ext cx="2425700" cy="357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43000" y="2514600"/>
          <a:ext cx="41751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Formula" r:id="rId3" imgW="15649575" imgH="1352550" progId="Equation.Ribbit">
                  <p:embed/>
                </p:oleObj>
              </mc:Choice>
              <mc:Fallback>
                <p:oleObj name="Formula" r:id="rId3" imgW="15649575" imgH="1352550" progId="Equation.Ribbit">
                  <p:embed/>
                  <p:pic>
                    <p:nvPicPr>
                      <p:cNvPr id="0" name="图片 2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41751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143000" y="3048000"/>
          <a:ext cx="509587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Formula" r:id="rId5" imgW="19107150" imgH="1352550" progId="Equation.Ribbit">
                  <p:embed/>
                </p:oleObj>
              </mc:Choice>
              <mc:Fallback>
                <p:oleObj name="Formula" r:id="rId5" imgW="19107150" imgH="1352550" progId="Equation.Ribbit">
                  <p:embed/>
                  <p:pic>
                    <p:nvPicPr>
                      <p:cNvPr id="0" name="图片 2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048000"/>
                        <a:ext cx="509587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43000" y="3581400"/>
          <a:ext cx="47434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3" name="Formula" r:id="rId7" imgW="17792700" imgH="1352550" progId="Equation.Ribbit">
                  <p:embed/>
                </p:oleObj>
              </mc:Choice>
              <mc:Fallback>
                <p:oleObj name="Formula" r:id="rId7" imgW="17792700" imgH="1352550" progId="Equation.Ribbit">
                  <p:embed/>
                  <p:pic>
                    <p:nvPicPr>
                      <p:cNvPr id="0" name="图片 2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81400"/>
                        <a:ext cx="474345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143000" y="4114800"/>
          <a:ext cx="38417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4" name="Formula" r:id="rId9" imgW="14401800" imgH="1352550" progId="Equation.Ribbit">
                  <p:embed/>
                </p:oleObj>
              </mc:Choice>
              <mc:Fallback>
                <p:oleObj name="Formula" r:id="rId9" imgW="14401800" imgH="1352550" progId="Equation.Ribbit">
                  <p:embed/>
                  <p:pic>
                    <p:nvPicPr>
                      <p:cNvPr id="0" name="图片 2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14800"/>
                        <a:ext cx="38417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143000" y="4724400"/>
          <a:ext cx="23399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5" name="Formula" r:id="rId11" imgW="8772525" imgH="1514475" progId="Equation.Ribbit">
                  <p:embed/>
                </p:oleObj>
              </mc:Choice>
              <mc:Fallback>
                <p:oleObj name="Formula" r:id="rId11" imgW="8772525" imgH="1514475" progId="Equation.Ribbit">
                  <p:embed/>
                  <p:pic>
                    <p:nvPicPr>
                      <p:cNvPr id="0" name="图片 2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233997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latin typeface="Comic Sans MS" panose="030F0702030302020204" pitchFamily="66" charset="0"/>
                <a:sym typeface="+mn-ea"/>
              </a:rPr>
              <a:t>Gödel</a:t>
            </a:r>
            <a:r>
              <a:rPr lang="zh-CN" altLang="en-US" dirty="0" smtClean="0">
                <a:sym typeface="+mn-ea"/>
              </a:rPr>
              <a:t>码一一对应于语法对象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定理</a:t>
                </a:r>
                <a:r>
                  <a:rPr lang="en-US" altLang="zh-CN" b="1"/>
                  <a:t>3.27.</a:t>
                </a: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+mn-ea"/>
                  </a:rPr>
                  <a:t>中的符号、项和公式对应唯一的一个自然数，即它的Gödel码，且可以机械地从Gödel码找出原来的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的语法对象。</a:t>
                </a:r>
                <a:endParaRPr lang="zh-CN" altLang="en-US">
                  <a:latin typeface="+mn-ea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886200" y="2987675"/>
            <a:ext cx="2880360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存在一个算法</a:t>
            </a:r>
            <a:endParaRPr lang="zh-CN" altLang="en-US"/>
          </a:p>
        </p:txBody>
      </p:sp>
      <p:cxnSp>
        <p:nvCxnSpPr>
          <p:cNvPr id="7" name="直接连接符 6"/>
          <p:cNvCxnSpPr>
            <a:stCxn id="6" idx="0"/>
          </p:cNvCxnSpPr>
          <p:nvPr/>
        </p:nvCxnSpPr>
        <p:spPr>
          <a:xfrm flipH="1" flipV="1">
            <a:off x="4038600" y="2362200"/>
            <a:ext cx="1287780" cy="625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581400" y="2362200"/>
            <a:ext cx="990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序列数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3.21.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为自然数集，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。令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≜</m:t>
                    </m:r>
                    <m:nary>
                      <m:naryPr>
                        <m:chr m:val="∏"/>
                        <m:limLoc m:val="undOvr"/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𝒊</m:t>
                        </m:r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𝟎</m:t>
                        </m:r>
                      </m:sub>
                      <m:sup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</m:sup>
                      <m:e>
                        <m:sSubSup>
                          <m:sSubSupPr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𝒊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accent5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个素数。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……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6172226" y="2819516"/>
            <a:ext cx="2152624" cy="3293431"/>
            <a:chOff x="6477000" y="1281546"/>
            <a:chExt cx="2152624" cy="3293431"/>
          </a:xfrm>
        </p:grpSpPr>
        <p:pic>
          <p:nvPicPr>
            <p:cNvPr id="1026" name="Picture 2" descr="质数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1281546"/>
              <a:ext cx="2152624" cy="2842779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</p:pic>
        <p:sp>
          <p:nvSpPr>
            <p:cNvPr id="7" name="TextBox 5"/>
            <p:cNvSpPr txBox="1"/>
            <p:nvPr>
              <p:custDataLst>
                <p:tags r:id="rId4"/>
              </p:custDataLst>
            </p:nvPr>
          </p:nvSpPr>
          <p:spPr>
            <a:xfrm>
              <a:off x="6953224" y="4267200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前</a:t>
              </a:r>
              <a:r>
                <a:rPr lang="en-US" altLang="zh-CN" sz="1400" dirty="0" smtClean="0">
                  <a:latin typeface="微软雅黑" panose="020B0503020204020204" charset="-122"/>
                  <a:ea typeface="微软雅黑" panose="020B0503020204020204" charset="-122"/>
                </a:rPr>
                <a:t>168</a:t>
              </a:r>
              <a:r>
                <a:rPr lang="zh-CN" altLang="en-US" sz="1400" dirty="0" smtClean="0">
                  <a:latin typeface="微软雅黑" panose="020B0503020204020204" charset="-122"/>
                  <a:ea typeface="微软雅黑" panose="020B0503020204020204" charset="-122"/>
                </a:rPr>
                <a:t>个素数</a:t>
              </a:r>
              <a:endParaRPr lang="zh-CN" altLang="en-US" sz="1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序列数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算数基本定理：</a:t>
                </a:r>
                <a:r>
                  <a:rPr lang="zh-CN" altLang="en-US"/>
                  <a:t>给定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/>
                  <a:t>，若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 lang="zh-CN" altLang="en-US"/>
                  <a:t>不为素数，则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 lang="zh-CN" altLang="en-US"/>
                  <a:t>可以唯一分解成有限个素数的乘积，即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636905" lvl="1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存在性：必可写成素数的乘积；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636905" lvl="1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唯一性：反证法，假设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lvl="1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引理：若素数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p|ab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p|a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p|b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（由裴蜀定理证明）。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lvl="1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考虑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×...×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/>
                  <a:t>由引理，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/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/>
                  <a:t> …</a:t>
                </a:r>
                <a:r>
                  <a:rPr lang="zh-CN" altLang="en-US"/>
                  <a:t>或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lvl="1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不妨设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lvl="1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</a:t>
                </a:r>
                <a:r>
                  <a:rPr lang="zh-CN" altLang="en-US">
                    <a:cs typeface="+mn-lt"/>
                    <a:sym typeface="+mn-ea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...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……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lvl="1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b="1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31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序列数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算数基本定理：</a:t>
                </a:r>
                <a:r>
                  <a:rPr lang="zh-CN" altLang="en-US">
                    <a:sym typeface="+mn-ea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sym typeface="+mn-ea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 lang="zh-CN" altLang="en-US">
                    <a:sym typeface="+mn-ea"/>
                  </a:rPr>
                  <a:t>不为素数，则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</m:oMath>
                </a14:m>
                <a:r>
                  <a:rPr lang="zh-CN" altLang="en-US">
                    <a:sym typeface="+mn-ea"/>
                  </a:rPr>
                  <a:t>可以唯一分解成有限个素数的乘积，即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×...×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b="1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命题</a:t>
                </a:r>
                <a:r>
                  <a:rPr lang="en-US" altLang="zh-CN" b="1"/>
                  <a:t>3.22.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。若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证明：由算数基本定理</a:t>
                </a:r>
                <a:r>
                  <a:rPr lang="zh-CN">
                    <a:latin typeface="Cambria Math" panose="02040503050406030204" charset="0"/>
                    <a:cs typeface="Cambria Math" panose="02040503050406030204" charset="0"/>
                  </a:rPr>
                  <a:t>即得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序列</a:t>
            </a:r>
            <a:r>
              <a:rPr lang="zh-CN" altLang="en-US" dirty="0" smtClean="0">
                <a:sym typeface="+mn-ea"/>
              </a:rPr>
              <a:t>数的第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个元素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3.23.</a:t>
                </a:r>
                <a:r>
                  <a:rPr lang="en-US" altLang="zh-CN"/>
                  <a:t>  </a:t>
                </a:r>
                <a:r>
                  <a:rPr lang="zh-CN" altLang="en-US"/>
                  <a:t>函数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ℕ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𝒆𝒑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𝒏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≜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的素因子分解式中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的幂次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序列</a:t>
            </a:r>
            <a:r>
              <a:rPr lang="zh-CN" altLang="en-US" dirty="0" smtClean="0">
                <a:sym typeface="+mn-ea"/>
              </a:rPr>
              <a:t>数的第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个元素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3.23.</a:t>
                </a:r>
                <a:r>
                  <a:rPr lang="en-US" altLang="zh-CN"/>
                  <a:t>  </a:t>
                </a:r>
                <a:r>
                  <a:rPr lang="zh-CN" altLang="en-US"/>
                  <a:t>函数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ℕ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𝒆𝒑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𝒏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≜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的素因子分解式中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的幂次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3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330065" y="3289935"/>
                <a:ext cx="3775710" cy="39306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5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11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065" y="3289935"/>
                <a:ext cx="3775710" cy="393065"/>
              </a:xfrm>
              <a:prstGeom prst="rect">
                <a:avLst/>
              </a:prstGeom>
              <a:blipFill rotWithShape="1">
                <a:blip r:embed="rId2"/>
                <a:stretch>
                  <a:fillRect l="-252" t="-2423" r="-252" b="-2423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 flipV="1">
            <a:off x="3505200" y="3276600"/>
            <a:ext cx="824865" cy="2101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序列</a:t>
            </a:r>
            <a:r>
              <a:rPr lang="zh-CN" altLang="en-US" dirty="0" smtClean="0">
                <a:sym typeface="+mn-ea"/>
              </a:rPr>
              <a:t>数的第</a:t>
            </a:r>
            <a:r>
              <a:rPr lang="en-US" altLang="zh-CN" dirty="0" err="1" smtClean="0">
                <a:sym typeface="+mn-ea"/>
              </a:rPr>
              <a:t>i</a:t>
            </a:r>
            <a:r>
              <a:rPr lang="zh-CN" altLang="en-US" dirty="0" smtClean="0">
                <a:sym typeface="+mn-ea"/>
              </a:rPr>
              <a:t>个元素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3.23.</a:t>
                </a:r>
                <a:r>
                  <a:rPr lang="en-US" altLang="zh-CN"/>
                  <a:t>  </a:t>
                </a:r>
                <a:r>
                  <a:rPr lang="zh-CN" altLang="en-US"/>
                  <a:t>函数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ℕ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𝒆𝒑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𝒏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)≜</m:t>
                    </m:r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𝒙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的素因子分解式中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的幂次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约定：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简写为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latin typeface="+mn-ea"/>
                    <a:cs typeface="+mn-ea"/>
                  </a:rPr>
                  <a:t>命题</a:t>
                </a:r>
                <a:r>
                  <a:rPr lang="en-US" altLang="zh-CN" b="1">
                    <a:sym typeface="+mn-ea"/>
                  </a:rPr>
                  <a:t>3.24.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nary>
                      <m:naryPr>
                        <m:chr m:val="∏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一阶语言的符号集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3.25.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为</a:t>
                </a:r>
                <a:r>
                  <a:rPr lang="zh-CN" altLang="en-US"/>
                  <a:t>一阶语言，由以下组成：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(1) </a:t>
                </a:r>
                <a:r>
                  <a:rPr lang="zh-CN" altLang="en-US"/>
                  <a:t>逻辑符集合：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≜{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≜{¬,∧,∨,→}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≜{∀,∃}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≜{≐}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≜{(,),.,,}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675380" y="1633855"/>
                <a:ext cx="5119370" cy="4135755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rtlCol="0">
                <a:spAutoFit/>
              </a:bodyPr>
              <a:p>
                <a:pPr marL="288290" indent="-45720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 sz="2400">
                    <a:sym typeface="+mn-ea"/>
                  </a:rPr>
                  <a:t>(2) </a:t>
                </a:r>
                <a:r>
                  <a:rPr lang="zh-CN" altLang="en-US" sz="2400">
                    <a:sym typeface="+mn-ea"/>
                  </a:rPr>
                  <a:t>非逻辑符集合：</a:t>
                </a:r>
                <a:endParaRPr lang="zh-CN" altLang="en-US" sz="2400"/>
              </a:p>
              <a:p>
                <a:pPr marL="288290" indent="-45720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 sz="2400">
                    <a:latin typeface="Cambria Math" panose="02040503050406030204" charset="0"/>
                    <a:ea typeface="MS Mincho" charset="0"/>
                    <a:cs typeface="Cambria Math" panose="02040503050406030204" charset="0"/>
                    <a:sym typeface="+mn-ea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且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 sz="2400">
                    <a:latin typeface="+mn-ea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sz="2400">
                  <a:latin typeface="+mn-ea"/>
                  <a:cs typeface="Cambria Math" panose="02040503050406030204" charset="0"/>
                </a:endParaRPr>
              </a:p>
              <a:p>
                <a:pPr marL="288290" indent="-45720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 sz="2400">
                    <a:latin typeface="+mn-ea"/>
                    <a:cs typeface="Cambria Math" panose="02040503050406030204" charset="0"/>
                    <a:sym typeface="+mn-ea"/>
                  </a:rPr>
                  <a:t>   </a:t>
                </a:r>
                <a:r>
                  <a:rPr lang="zh-CN" altLang="en-US" sz="2400">
                    <a:latin typeface="+mn-ea"/>
                    <a:cs typeface="Cambria Math" panose="02040503050406030204" charset="0"/>
                    <a:sym typeface="+mn-ea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zh-CN" altLang="en-US" sz="2400">
                    <a:latin typeface="+mn-ea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>
                    <a:latin typeface="+mn-ea"/>
                    <a:cs typeface="Cambria Math" panose="02040503050406030204" charset="0"/>
                    <a:sym typeface="+mn-ea"/>
                  </a:rPr>
                  <a:t>的元数，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呈形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,..,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 sz="2400">
                    <a:latin typeface="+mn-ea"/>
                    <a:cs typeface="Cambria Math" panose="02040503050406030204" charset="0"/>
                    <a:sym typeface="+mn-ea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r>
                  <a:rPr lang="zh-CN" altLang="en-US" sz="2400">
                    <a:latin typeface="+mn-ea"/>
                    <a:cs typeface="Cambria Math" panose="02040503050406030204" charset="0"/>
                    <a:sym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 sz="2400">
                    <a:latin typeface="+mn-ea"/>
                    <a:cs typeface="Cambria Math" panose="02040503050406030204" charset="0"/>
                    <a:sym typeface="+mn-ea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>
                    <a:latin typeface="+mn-ea"/>
                    <a:cs typeface="Cambria Math" panose="02040503050406030204" charset="0"/>
                    <a:sym typeface="+mn-ea"/>
                  </a:rPr>
                  <a:t>为常元符。</a:t>
                </a:r>
                <a:endParaRPr lang="zh-CN" altLang="en-US" sz="2400">
                  <a:latin typeface="+mn-ea"/>
                  <a:cs typeface="Cambria Math" panose="02040503050406030204" charset="0"/>
                </a:endParaRPr>
              </a:p>
              <a:p>
                <a:pPr marL="288290" indent="-45720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 sz="2400">
                    <a:latin typeface="Cambria Math" panose="02040503050406030204" charset="0"/>
                    <a:ea typeface="MS Mincho" charset="0"/>
                    <a:cs typeface="Cambria Math" panose="02040503050406030204" charset="0"/>
                    <a:sym typeface="+mn-ea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且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 sz="2400">
                    <a:latin typeface="+mn-ea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sz="2400">
                  <a:latin typeface="+mn-ea"/>
                  <a:cs typeface="Cambria Math" panose="02040503050406030204" charset="0"/>
                </a:endParaRPr>
              </a:p>
              <a:p>
                <a:pPr marL="288290" indent="-45720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 sz="2400">
                    <a:latin typeface="+mn-ea"/>
                    <a:cs typeface="Cambria Math" panose="02040503050406030204" charset="0"/>
                    <a:sym typeface="+mn-ea"/>
                  </a:rPr>
                  <a:t>   </a:t>
                </a:r>
                <a:r>
                  <a:rPr lang="zh-CN" altLang="en-US" sz="2400">
                    <a:latin typeface="+mn-ea"/>
                    <a:cs typeface="Cambria Math" panose="02040503050406030204" charset="0"/>
                    <a:sym typeface="+mn-ea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zh-CN" altLang="en-US" sz="2400">
                    <a:latin typeface="+mn-ea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>
                    <a:latin typeface="+mn-ea"/>
                    <a:cs typeface="Cambria Math" panose="02040503050406030204" charset="0"/>
                    <a:sym typeface="+mn-ea"/>
                  </a:rPr>
                  <a:t>的元数，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呈形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,..,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 sz="2400">
                    <a:latin typeface="+mn-ea"/>
                    <a:cs typeface="Cambria Math" panose="02040503050406030204" charset="0"/>
                    <a:sym typeface="+mn-ea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</m:oMath>
                </a14:m>
                <a:r>
                  <a:rPr lang="zh-CN" altLang="en-US" sz="24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r>
                  <a:rPr lang="zh-CN" altLang="en-US" sz="2400">
                    <a:latin typeface="+mn-ea"/>
                    <a:cs typeface="Cambria Math" panose="02040503050406030204" charset="0"/>
                    <a:sym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 sz="2400">
                    <a:latin typeface="+mn-ea"/>
                    <a:cs typeface="Cambria Math" panose="02040503050406030204" charset="0"/>
                    <a:sym typeface="+mn-ea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>
                    <a:latin typeface="+mn-ea"/>
                    <a:cs typeface="Cambria Math" panose="02040503050406030204" charset="0"/>
                    <a:sym typeface="+mn-ea"/>
                  </a:rPr>
                  <a:t>为命题符。</a:t>
                </a:r>
                <a:endParaRPr lang="zh-CN" altLang="en-US" sz="2400">
                  <a:latin typeface="+mn-ea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380" y="1633855"/>
                <a:ext cx="5119370" cy="41357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latin typeface="Comic Sans MS" panose="030F0702030302020204" pitchFamily="66" charset="0"/>
                <a:sym typeface="+mn-ea"/>
              </a:rPr>
              <a:t>一阶语言的</a:t>
            </a:r>
            <a:r>
              <a:rPr lang="en-US" altLang="zh-CN" dirty="0" smtClean="0">
                <a:latin typeface="Comic Sans MS" panose="030F0702030302020204" pitchFamily="66" charset="0"/>
                <a:sym typeface="+mn-ea"/>
              </a:rPr>
              <a:t>Gödel</a:t>
            </a:r>
            <a:r>
              <a:rPr lang="zh-CN" altLang="en-US" dirty="0" smtClean="0">
                <a:latin typeface="Comic Sans MS" panose="030F0702030302020204" pitchFamily="66" charset="0"/>
                <a:sym typeface="+mn-ea"/>
              </a:rPr>
              <a:t>码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3.26</a:t>
                </a:r>
                <a:r>
                  <a:rPr lang="zh-CN" altLang="en-US" b="1"/>
                  <a:t>（Gödel码）</a:t>
                </a:r>
                <a:r>
                  <a:rPr lang="en-US" altLang="zh-CN" b="1"/>
                  <a:t>.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</m:oMath>
                </a14:m>
                <a:r>
                  <a:rPr lang="zh-CN" altLang="en-US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+mn-ea"/>
                  </a:rPr>
                  <a:t>的符号、项或公式，以下定义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</m:oMath>
                </a14:m>
                <a:r>
                  <a:rPr lang="zh-CN" altLang="en-US">
                    <a:latin typeface="+mn-ea"/>
                    <a:cs typeface="+mn-ea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+mn-ea"/>
                    <a:cs typeface="+mn-ea"/>
                  </a:rPr>
                  <a:t>Gödel码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#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(1) </a:t>
                </a:r>
                <a:r>
                  <a:rPr lang="zh-CN" altLang="en-US">
                    <a:sym typeface="+mn-ea"/>
                  </a:rPr>
                  <a:t>逻辑符：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#(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#(¬)=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#(∧)=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#(∨)=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#(→)=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599180" y="2167255"/>
                <a:ext cx="5119370" cy="5077460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</p:spPr>
            <p:txBody>
              <a:bodyPr wrap="square" rtlCol="0">
                <a:spAutoFit/>
              </a:bodyPr>
              <a:p>
                <a:pPr marL="288290" indent="-45720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 sz="2400">
                    <a:cs typeface="+mn-lt"/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#(∀)=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 sz="2400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8290" indent="-45720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 sz="2400">
                    <a:cs typeface="+mn-lt"/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#(∃)=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 sz="2400">
                  <a:sym typeface="+mn-ea"/>
                </a:endParaRPr>
              </a:p>
              <a:p>
                <a:pPr marL="288290" indent="-45720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 sz="2400">
                    <a:cs typeface="+mn-lt"/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#(≐)=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 sz="2400">
                  <a:sym typeface="+mn-ea"/>
                </a:endParaRPr>
              </a:p>
              <a:p>
                <a:pPr marL="288290" indent="-45720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 sz="2400">
                    <a:cs typeface="+mn-lt"/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#(()=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 sz="2400">
                  <a:sym typeface="+mn-ea"/>
                </a:endParaRPr>
              </a:p>
              <a:p>
                <a:pPr marL="288290" indent="-45720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 sz="2400">
                    <a:cs typeface="+mn-lt"/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#())=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 sz="2400">
                  <a:sym typeface="+mn-ea"/>
                </a:endParaRPr>
              </a:p>
              <a:p>
                <a:pPr marL="288290" indent="-45720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 sz="2400">
                    <a:cs typeface="+mn-lt"/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#(.)=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en-US" altLang="zh-CN" sz="2400">
                  <a:sym typeface="+mn-ea"/>
                </a:endParaRPr>
              </a:p>
              <a:p>
                <a:pPr marL="288290" indent="-45720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 sz="2400">
                    <a:cs typeface="+mn-lt"/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#(,)=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4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zh-CN" altLang="en-US" sz="24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 sz="2400">
                  <a:sym typeface="+mn-ea"/>
                </a:endParaRPr>
              </a:p>
              <a:p>
                <a:pPr marL="288290" indent="-457200" eaLnBrk="1" latinLnBrk="0" hangingPunct="1">
                  <a:lnSpc>
                    <a:spcPct val="150000"/>
                  </a:lnSpc>
                  <a:buNone/>
                </a:pPr>
                <a:endParaRPr lang="zh-CN" altLang="en-US" sz="2400"/>
              </a:p>
              <a:p>
                <a:pPr marL="288290" indent="-45720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 sz="2400">
                    <a:latin typeface="Cambria Math" panose="02040503050406030204" charset="0"/>
                    <a:ea typeface="MS Mincho" charset="0"/>
                    <a:cs typeface="Cambria Math" panose="02040503050406030204" charset="0"/>
                    <a:sym typeface="+mn-ea"/>
                  </a:rPr>
                  <a:t>       </a:t>
                </a:r>
                <a:endParaRPr lang="zh-CN" altLang="en-US" sz="2400">
                  <a:latin typeface="+mn-ea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180" y="2167255"/>
                <a:ext cx="5119370" cy="50774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19050">
                <a:noFill/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8fa03fb4-9cd0-4f06-85a0-697e41a41d2c"/>
  <p:tag name="COMMONDATA" val="eyJoZGlkIjoiZTA4MTk3M2ZkMDE0NWFmM2ZjNzNhNTQ1YThjZDg3YTUifQ=="/>
</p:tagLst>
</file>

<file path=ppt/theme/theme1.xml><?xml version="1.0" encoding="utf-8"?>
<a:theme xmlns:a="http://schemas.openxmlformats.org/drawingml/2006/main" name="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solidFill>
            <a:schemeClr val="accent1"/>
          </a:solidFill>
          <a:prstDash val="dash"/>
        </a:ln>
      </a:spPr>
      <a:bodyPr wrap="square" rtlCol="0">
        <a:spAutoFit/>
      </a:bodyPr>
      <a:lstStyle>
        <a:defPPr algn="ctr">
          <a:defRPr lang="zh-CN" altLang="en-US"/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2773</Words>
  <Application>WPS 演示</Application>
  <PresentationFormat>全屏显示(4:3)</PresentationFormat>
  <Paragraphs>186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黑体</vt:lpstr>
      <vt:lpstr>Comic Sans MS</vt:lpstr>
      <vt:lpstr>Cambria Math</vt:lpstr>
      <vt:lpstr>微软雅黑</vt:lpstr>
      <vt:lpstr>Wingdings</vt:lpstr>
      <vt:lpstr>MS Mincho</vt:lpstr>
      <vt:lpstr>Segoe Print</vt:lpstr>
      <vt:lpstr>Arial Unicode MS</vt:lpstr>
      <vt:lpstr>Network</vt:lpstr>
      <vt:lpstr>Equation.Ribbit</vt:lpstr>
      <vt:lpstr>Equation.Ribbit</vt:lpstr>
      <vt:lpstr>Equation.Ribbit</vt:lpstr>
      <vt:lpstr>Equation.Ribbit</vt:lpstr>
      <vt:lpstr>Equation.Ribbit</vt:lpstr>
      <vt:lpstr>Equation.Ribbit</vt:lpstr>
      <vt:lpstr>一阶逻辑（三）</vt:lpstr>
      <vt:lpstr>序列数</vt:lpstr>
      <vt:lpstr>序列数</vt:lpstr>
      <vt:lpstr>序列数</vt:lpstr>
      <vt:lpstr>序列数的第i个元素</vt:lpstr>
      <vt:lpstr>序列数的第i个元素</vt:lpstr>
      <vt:lpstr>序列数的第i个元素</vt:lpstr>
      <vt:lpstr>一阶语言的符号集</vt:lpstr>
      <vt:lpstr>一阶语言的Gödel码</vt:lpstr>
      <vt:lpstr>一阶语言的Gödel码</vt:lpstr>
      <vt:lpstr>一阶语言的Gödel码</vt:lpstr>
      <vt:lpstr>一个例子</vt:lpstr>
      <vt:lpstr>Gödel码一一对应于语法对象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ben</cp:lastModifiedBy>
  <cp:revision>2021</cp:revision>
  <cp:lastPrinted>2022-02-24T19:07:00Z</cp:lastPrinted>
  <dcterms:created xsi:type="dcterms:W3CDTF">2013-09-08T03:04:00Z</dcterms:created>
  <dcterms:modified xsi:type="dcterms:W3CDTF">2025-04-24T05:40:28Z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294D0EF7A9CD4906BF2D53373DD12236</vt:lpwstr>
  </property>
  <property fmtid="{D5CDD505-2E9C-101B-9397-08002B2CF9AE}" pid="4" name="KSOProductBuildVer">
    <vt:lpwstr>2052-12.1.0.20305</vt:lpwstr>
  </property>
</Properties>
</file>