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4"/>
  </p:handoutMasterIdLst>
  <p:sldIdLst>
    <p:sldId id="256" r:id="rId3"/>
    <p:sldId id="1168" r:id="rId5"/>
    <p:sldId id="1167" r:id="rId6"/>
    <p:sldId id="1165" r:id="rId7"/>
    <p:sldId id="1169" r:id="rId8"/>
    <p:sldId id="1164" r:id="rId9"/>
    <p:sldId id="1195" r:id="rId10"/>
    <p:sldId id="1198" r:id="rId11"/>
    <p:sldId id="1197" r:id="rId12"/>
    <p:sldId id="1199" r:id="rId13"/>
    <p:sldId id="1200" r:id="rId14"/>
    <p:sldId id="1201" r:id="rId15"/>
    <p:sldId id="1170" r:id="rId16"/>
    <p:sldId id="1159" r:id="rId17"/>
    <p:sldId id="1156" r:id="rId18"/>
    <p:sldId id="1202" r:id="rId19"/>
    <p:sldId id="1161" r:id="rId20"/>
    <p:sldId id="1238" r:id="rId21"/>
    <p:sldId id="1239" r:id="rId22"/>
    <p:sldId id="1240" r:id="rId23"/>
    <p:sldId id="1121" r:id="rId24"/>
    <p:sldId id="1148" r:id="rId25"/>
    <p:sldId id="1149" r:id="rId26"/>
    <p:sldId id="1151" r:id="rId27"/>
    <p:sldId id="1152" r:id="rId28"/>
    <p:sldId id="1150" r:id="rId29"/>
    <p:sldId id="1154" r:id="rId30"/>
    <p:sldId id="1153" r:id="rId31"/>
    <p:sldId id="1155" r:id="rId32"/>
    <p:sldId id="1182" r:id="rId33"/>
    <p:sldId id="1171" r:id="rId34"/>
    <p:sldId id="1183" r:id="rId35"/>
    <p:sldId id="1184" r:id="rId36"/>
    <p:sldId id="1172" r:id="rId37"/>
    <p:sldId id="1185" r:id="rId38"/>
    <p:sldId id="1173" r:id="rId39"/>
    <p:sldId id="1186" r:id="rId40"/>
    <p:sldId id="1187" r:id="rId41"/>
    <p:sldId id="1174" r:id="rId42"/>
    <p:sldId id="1188" r:id="rId43"/>
    <p:sldId id="1189" r:id="rId44"/>
    <p:sldId id="1177" r:id="rId45"/>
    <p:sldId id="1190" r:id="rId46"/>
    <p:sldId id="1178" r:id="rId47"/>
    <p:sldId id="1192" r:id="rId48"/>
    <p:sldId id="1179" r:id="rId49"/>
    <p:sldId id="1193" r:id="rId50"/>
    <p:sldId id="1194" r:id="rId51"/>
    <p:sldId id="1181" r:id="rId52"/>
    <p:sldId id="1196" r:id="rId53"/>
  </p:sldIdLst>
  <p:sldSz cx="9144000" cy="6858000" type="screen4x3"/>
  <p:notesSz cx="9928225" cy="6797675"/>
  <p:custDataLst>
    <p:tags r:id="rId59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n" initials="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2F86B1"/>
    <a:srgbClr val="D2761A"/>
    <a:srgbClr val="F6C700"/>
    <a:srgbClr val="FB8C83"/>
    <a:srgbClr val="663300"/>
    <a:srgbClr val="368463"/>
    <a:srgbClr val="FF6600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250" autoAdjust="0"/>
    <p:restoredTop sz="97053" autoAdjust="0"/>
  </p:normalViewPr>
  <p:slideViewPr>
    <p:cSldViewPr showGuides="1">
      <p:cViewPr varScale="1">
        <p:scale>
          <a:sx n="112" d="100"/>
          <a:sy n="112" d="100"/>
        </p:scale>
        <p:origin x="1254" y="60"/>
      </p:cViewPr>
      <p:guideLst>
        <p:guide orient="horz" pos="22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9" Type="http://schemas.openxmlformats.org/officeDocument/2006/relationships/tags" Target="tags/tag47.xml"/><Relationship Id="rId58" Type="http://schemas.openxmlformats.org/officeDocument/2006/relationships/commentAuthors" Target="commentAuthors.xml"/><Relationship Id="rId57" Type="http://schemas.openxmlformats.org/officeDocument/2006/relationships/tableStyles" Target="tableStyles.xml"/><Relationship Id="rId56" Type="http://schemas.openxmlformats.org/officeDocument/2006/relationships/viewProps" Target="viewProps.xml"/><Relationship Id="rId55" Type="http://schemas.openxmlformats.org/officeDocument/2006/relationships/presProps" Target="presProps.xml"/><Relationship Id="rId54" Type="http://schemas.openxmlformats.org/officeDocument/2006/relationships/handoutMaster" Target="handoutMasters/handoutMaster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23698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40C334-7E59-48D5-9350-10FF1F8F7CA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1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23698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A28AC2-3480-40C7-B5A4-1C9055128FE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02231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3698" y="0"/>
            <a:ext cx="4302231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3900" y="509588"/>
            <a:ext cx="3400425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823" y="3228896"/>
            <a:ext cx="7942580" cy="3058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456612"/>
            <a:ext cx="4302231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3698" y="6456612"/>
            <a:ext cx="4302231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A6A6B4DE-A539-43D6-BC56-28B5AC0B7A06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DBEA441D-139C-43BB-A47D-27955DA7CD48}" type="slidenum">
              <a:rPr lang="en-US" altLang="zh-CN"/>
            </a:fld>
            <a:endParaRPr lang="en-US" altLang="zh-CN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3764" y="3228896"/>
            <a:ext cx="7280699" cy="3058954"/>
          </a:xfrm>
        </p:spPr>
        <p:txBody>
          <a:bodyPr/>
          <a:lstStyle/>
          <a:p>
            <a:r>
              <a:rPr lang="zh-CN" altLang="en-US"/>
              <a:t>欢迎辞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50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130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2600"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  <p:sp>
        <p:nvSpPr>
          <p:cNvPr id="130053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8DD114A9-8194-4615-A16D-18113C74EC62}" type="datetime1">
              <a:rPr lang="zh-CN" altLang="en-US"/>
            </a:fld>
            <a:endParaRPr lang="en-US" altLang="zh-CN"/>
          </a:p>
        </p:txBody>
      </p:sp>
      <p:sp>
        <p:nvSpPr>
          <p:cNvPr id="130054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30055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02B6DC34-D9EA-4B54-AC79-CDB5E12EBF2B}" type="slidenum">
              <a:rPr lang="en-US" altLang="zh-CN"/>
            </a:fld>
            <a:endParaRPr lang="en-US" altLang="zh-CN"/>
          </a:p>
        </p:txBody>
      </p:sp>
      <p:grpSp>
        <p:nvGrpSpPr>
          <p:cNvPr id="130056" name="Group 8"/>
          <p:cNvGrpSpPr/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130057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58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59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60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61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62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63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64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65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66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67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68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69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70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71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72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73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74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75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76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77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78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79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80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81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82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83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84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85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86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87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30088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30090" name="Picture 42" descr="NJU-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590800" cy="1049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9E53EF0-F8CD-4709-AD7C-33C5E03F2478}" type="datetime1">
              <a:rPr lang="zh-CN" altLang="en-US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228D4C-7E40-436E-A6D2-B7BA9E31F67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59737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59737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4090016-3078-4669-9365-34F41EDDF279}" type="datetime1">
              <a:rPr lang="zh-CN" altLang="en-US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390950-5B1E-40FD-99A1-38F551746FC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31C3529-F40D-4CD1-8AF2-05A534851B02}" type="datetime1">
              <a:rPr lang="zh-CN" altLang="en-US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E213D0-4A4E-4963-9BAA-5F8E110DB99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876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876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AE2D4A9-E04C-482E-B624-F26A84521E0D}" type="datetime1">
              <a:rPr lang="zh-CN" altLang="en-US"/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CD66CA-CCA6-44F7-96E2-50DB8DF1ACF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1286D70-6D5D-4D58-883A-24285CFBD1D4}" type="datetime1">
              <a:rPr lang="zh-CN" altLang="en-US"/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9C2FDF-A278-4115-AEDB-D1336454973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5A1593C-CC38-477B-B1F8-D329D56FF316}" type="datetime1">
              <a:rPr lang="zh-CN" altLang="en-US"/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3CE814-F4AB-4903-8603-E2B144E2700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E4DB73-6BAD-4768-9B01-4ED08F4AEEEE}" type="datetime1">
              <a:rPr lang="zh-CN" altLang="en-US"/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C62C57-2193-4A51-917B-0446124D0B0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C6B9652-4F23-4801-9EA5-00653018274F}" type="datetime1">
              <a:rPr lang="zh-CN" altLang="en-US"/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088F82-B92D-4396-8DDB-4FDD58602FE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9978D15-86A1-4C37-AB28-1D5B3BCB09C4}" type="datetime1">
              <a:rPr lang="zh-CN" altLang="en-US"/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86F6C8-0C9E-4B18-BB48-C7D302FB2C6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944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29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29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000">
                <a:latin typeface="+mn-lt"/>
                <a:ea typeface="宋体" panose="02010600030101010101" pitchFamily="2" charset="-122"/>
              </a:defRPr>
            </a:lvl1pPr>
          </a:lstStyle>
          <a:p>
            <a:fld id="{A02EC1B3-1343-46EA-8A02-E90DE70DD832}" type="datetime1">
              <a:rPr lang="zh-CN" altLang="en-US"/>
            </a:fld>
            <a:endParaRPr lang="en-US" altLang="zh-CN"/>
          </a:p>
        </p:txBody>
      </p:sp>
      <p:sp>
        <p:nvSpPr>
          <p:cNvPr id="129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000">
                <a:latin typeface="+mn-lt"/>
                <a:ea typeface="宋体" panose="02010600030101010101" pitchFamily="2" charset="-122"/>
              </a:defRPr>
            </a:lvl1pPr>
          </a:lstStyle>
          <a:p>
            <a:endParaRPr lang="zh-CN" altLang="zh-CN"/>
          </a:p>
        </p:txBody>
      </p:sp>
      <p:sp>
        <p:nvSpPr>
          <p:cNvPr id="129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>
                <a:latin typeface="+mn-lt"/>
                <a:ea typeface="宋体" panose="02010600030101010101" pitchFamily="2" charset="-122"/>
              </a:defRPr>
            </a:lvl1pPr>
          </a:lstStyle>
          <a:p>
            <a:fld id="{DB797AA1-9143-4D5A-B607-C9300FFBBA5B}" type="slidenum">
              <a:rPr lang="en-US" altLang="zh-CN"/>
            </a:fld>
            <a:endParaRPr lang="en-US" altLang="zh-CN"/>
          </a:p>
        </p:txBody>
      </p:sp>
      <p:pic>
        <p:nvPicPr>
          <p:cNvPr id="129065" name="Picture 41" descr="nju_badge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228600"/>
            <a:ext cx="785813" cy="92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rtl="0" fontAlgn="base">
        <a:spcBef>
          <a:spcPct val="0"/>
        </a:spcBef>
        <a:spcAft>
          <a:spcPct val="0"/>
        </a:spcAft>
        <a:defRPr sz="36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  <a:cs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  <a:cs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  <a:cs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  <a:cs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  <a:cs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  <a:cs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  <a:cs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  <a:cs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40000"/>
        </a:spcBef>
        <a:spcAft>
          <a:spcPct val="2000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98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87425" indent="-294005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Ø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1430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Ø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98930" indent="-31623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anose="05000000000000000000" pitchFamily="2" charset="2"/>
        <a:buChar char="Ø"/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27.png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image" Target="../media/image26.png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27.png"/><Relationship Id="rId6" Type="http://schemas.openxmlformats.org/officeDocument/2006/relationships/tags" Target="../tags/tag8.xml"/><Relationship Id="rId5" Type="http://schemas.openxmlformats.org/officeDocument/2006/relationships/tags" Target="../tags/tag7.xml"/><Relationship Id="rId4" Type="http://schemas.openxmlformats.org/officeDocument/2006/relationships/image" Target="../media/image28.png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30.png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image" Target="../media/image29.png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tags" Target="../tags/tag18.xml"/><Relationship Id="rId8" Type="http://schemas.openxmlformats.org/officeDocument/2006/relationships/tags" Target="../tags/tag17.xml"/><Relationship Id="rId7" Type="http://schemas.openxmlformats.org/officeDocument/2006/relationships/image" Target="../media/image32.png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image" Target="../media/image31.png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33.png"/><Relationship Id="rId1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tags" Target="../tags/tag24.xml"/><Relationship Id="rId8" Type="http://schemas.openxmlformats.org/officeDocument/2006/relationships/tags" Target="../tags/tag23.xml"/><Relationship Id="rId7" Type="http://schemas.openxmlformats.org/officeDocument/2006/relationships/image" Target="../media/image32.png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image" Target="../media/image34.png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33.png"/><Relationship Id="rId1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tags" Target="../tags/tag30.xml"/><Relationship Id="rId8" Type="http://schemas.openxmlformats.org/officeDocument/2006/relationships/tags" Target="../tags/tag29.xml"/><Relationship Id="rId7" Type="http://schemas.openxmlformats.org/officeDocument/2006/relationships/image" Target="../media/image32.png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image" Target="../media/image35.png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33.png"/><Relationship Id="rId1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0.png"/><Relationship Id="rId1" Type="http://schemas.openxmlformats.org/officeDocument/2006/relationships/image" Target="../media/image41.png"/></Relationships>
</file>

<file path=ppt/slides/_rels/slide3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3.png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image" Target="../media/image42.png"/></Relationships>
</file>

<file path=ppt/slides/_rels/slide3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3.png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image" Target="../media/image44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6.png"/><Relationship Id="rId1" Type="http://schemas.openxmlformats.org/officeDocument/2006/relationships/image" Target="../media/image4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6.png"/><Relationship Id="rId1" Type="http://schemas.openxmlformats.org/officeDocument/2006/relationships/image" Target="../media/image4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9.png"/><Relationship Id="rId1" Type="http://schemas.openxmlformats.org/officeDocument/2006/relationships/image" Target="../media/image4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9.png"/><Relationship Id="rId1" Type="http://schemas.openxmlformats.org/officeDocument/2006/relationships/image" Target="../media/image5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9.png"/><Relationship Id="rId1" Type="http://schemas.openxmlformats.org/officeDocument/2006/relationships/image" Target="../media/image51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2.png"/></Relationships>
</file>

<file path=ppt/slides/_rels/slide4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4.png"/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image" Target="../media/image53.png"/></Relationships>
</file>

<file path=ppt/slides/_rels/slide4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6.png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image" Target="../media/image55.png"/></Relationships>
</file>

<file path=ppt/slides/_rels/slide4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6.png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image" Target="../media/image57.png"/></Relationships>
</file>

<file path=ppt/slides/_rels/slide4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9.png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image" Target="../media/image58.png"/></Relationships>
</file>

<file path=ppt/slides/_rels/slide4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9.png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image" Target="../media/image60.png"/></Relationships>
</file>

<file path=ppt/slides/_rels/slide4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9.png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image" Target="../media/image61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/>
          <a:p>
            <a:fld id="{C121441E-D649-40A1-8EB9-D2DA45108A4A}" type="datetime1">
              <a:rPr lang="zh-CN" altLang="en-US"/>
            </a:fld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E431D1EE-F8D4-4C8E-943E-51C6A46108D1}" type="slidenum">
              <a:rPr lang="en-US" altLang="zh-CN"/>
            </a:fld>
            <a:endParaRPr lang="en-US" altLang="zh-CN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533400" y="1828800"/>
            <a:ext cx="6792913" cy="1066800"/>
          </a:xfrm>
        </p:spPr>
        <p:txBody>
          <a:bodyPr/>
          <a:lstStyle/>
          <a:p>
            <a:pPr algn="ctr"/>
            <a:r>
              <a:rPr lang="zh-CN" sz="4600" dirty="0">
                <a:latin typeface="Comic Sans MS" panose="030F0702030302020204" pitchFamily="66" charset="0"/>
              </a:rPr>
              <a:t>一阶逻辑（四）</a:t>
            </a:r>
            <a:endParaRPr lang="zh-CN" sz="46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一阶逻辑的语义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cs typeface="+mn-lt"/>
                    <a:sym typeface="+mn-ea"/>
                  </a:rPr>
                  <a:t>    </a:t>
                </a:r>
                <a:r>
                  <a:rPr lang="zh-CN" altLang="en-US">
                    <a:latin typeface="Cambria Math" panose="02040503050406030204" charset="0"/>
                    <a:cs typeface="+mn-lt"/>
                    <a:sym typeface="+mn-ea"/>
                  </a:rPr>
                  <a:t>情况</a:t>
                </a:r>
                <a:r>
                  <a:rPr lang="en-US" altLang="zh-CN">
                    <a:latin typeface="Cambria Math" panose="02040503050406030204" charset="0"/>
                    <a:cs typeface="+mn-lt"/>
                    <a:sym typeface="+mn-ea"/>
                  </a:rPr>
                  <a:t>2</a:t>
                </a:r>
                <a:r>
                  <a:rPr lang="zh-CN" altLang="en-US">
                    <a:latin typeface="Cambria Math" panose="02040503050406030204" charset="0"/>
                    <a:cs typeface="+mn-lt"/>
                    <a:sym typeface="+mn-ea"/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,...,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若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𝐹𝑉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𝐹𝑉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cs typeface="+mn-lt"/>
                    <a:sym typeface="+mn-ea"/>
                  </a:rPr>
                  <a:t>       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由于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𝐹𝑉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,...,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nary>
                      <m:naryPr>
                        <m:chr m:val="⋃"/>
                        <m:limLoc m:val="undOvr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𝐹𝑉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cs typeface="+mn-lt"/>
                    <a:sym typeface="+mn-ea"/>
                  </a:rPr>
                  <a:t>       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𝐹𝑉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𝐹𝑉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cs typeface="+mn-lt"/>
                    <a:sym typeface="+mn-ea"/>
                  </a:rPr>
                  <a:t>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]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eqArr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𝑇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,   </m:t>
                            </m:r>
                            <m:d>
                              <m:dPr>
                                <m:begChr m:val="〈"/>
                                <m:endChr m:val="〉"/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  <a:sym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  <a:sym typeface="+mn-ea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  <a:sym typeface="+mn-ea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  <a:sym typeface="+mn-ea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  <a:sym typeface="+mn-ea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  <a:sym typeface="+mn-ea"/>
                                      </a:rPr>
                                      <m:t>)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𝑀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altLang="zh-CN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charset="0"/>
                                                <a:cs typeface="Cambria Math" panose="02040503050406030204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charset="0"/>
                                                <a:cs typeface="Cambria Math" panose="02040503050406030204" charset="0"/>
                                              </a:rPr>
                                              <m:t>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charset="0"/>
                                                <a:cs typeface="Cambria Math" panose="02040503050406030204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sub>
                                </m:s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  <m:t>,...,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  <a:sym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  <a:sym typeface="+mn-ea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  <a:sym typeface="+mn-ea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  <a:sym typeface="+mn-ea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  <a:sym typeface="+mn-ea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  <a:sym typeface="+mn-ea"/>
                                      </a:rPr>
                                      <m:t>)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𝑀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altLang="zh-CN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charset="0"/>
                                                <a:cs typeface="Cambria Math" panose="02040503050406030204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charset="0"/>
                                                <a:cs typeface="Cambria Math" panose="02040503050406030204" charset="0"/>
                                              </a:rPr>
                                              <m:t>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charset="0"/>
                                                <a:cs typeface="Cambria Math" panose="02040503050406030204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sub>
                                </m:sSub>
                              </m:e>
                            </m:d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  <m:t>𝑀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𝐹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,   </m:t>
                            </m:r>
                            <m:d>
                              <m:dPr>
                                <m:begChr m:val="〈"/>
                                <m:endChr m:val="〉"/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  <a:sym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  <a:sym typeface="+mn-ea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  <a:sym typeface="+mn-ea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  <a:sym typeface="+mn-ea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  <a:sym typeface="+mn-ea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  <a:sym typeface="+mn-ea"/>
                                      </a:rPr>
                                      <m:t>)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𝑀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altLang="zh-CN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charset="0"/>
                                                <a:cs typeface="Cambria Math" panose="02040503050406030204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charset="0"/>
                                                <a:cs typeface="Cambria Math" panose="02040503050406030204" charset="0"/>
                                              </a:rPr>
                                              <m:t>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charset="0"/>
                                                <a:cs typeface="Cambria Math" panose="02040503050406030204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sub>
                                </m:s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  <m:t>,...,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  <a:sym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  <a:sym typeface="+mn-ea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  <a:sym typeface="+mn-ea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  <a:sym typeface="+mn-ea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  <a:sym typeface="+mn-ea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  <a:sym typeface="+mn-ea"/>
                                      </a:rPr>
                                      <m:t>)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𝑀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altLang="zh-CN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charset="0"/>
                                                <a:cs typeface="Cambria Math" panose="02040503050406030204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charset="0"/>
                                                <a:cs typeface="Cambria Math" panose="02040503050406030204" charset="0"/>
                                              </a:rPr>
                                              <m:t>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charset="0"/>
                                                <a:cs typeface="Cambria Math" panose="02040503050406030204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sub>
                                </m:sSub>
                              </m:e>
                            </m:d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∉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  <m:t>𝑀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cs typeface="+mn-lt"/>
                    <a:sym typeface="+mn-ea"/>
                  </a:rPr>
                  <a:t>               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eqArr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𝑇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,   </m:t>
                            </m:r>
                            <m:d>
                              <m:dPr>
                                <m:begChr m:val="〈"/>
                                <m:endChr m:val="〉"/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  <a:sym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  <a:sym typeface="+mn-ea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  <a:sym typeface="+mn-ea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  <a:sym typeface="+mn-ea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  <a:sym typeface="+mn-ea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  <a:sym typeface="+mn-ea"/>
                                      </a:rPr>
                                      <m:t>)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𝑀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altLang="zh-CN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charset="0"/>
                                                <a:cs typeface="Cambria Math" panose="02040503050406030204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charset="0"/>
                                                <a:cs typeface="Cambria Math" panose="02040503050406030204" charset="0"/>
                                              </a:rPr>
                                              <m:t>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charset="0"/>
                                                <a:cs typeface="Cambria Math" panose="02040503050406030204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sub>
                                </m:s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  <m:t>,...,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  <a:sym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  <a:sym typeface="+mn-ea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  <a:sym typeface="+mn-ea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  <a:sym typeface="+mn-ea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  <a:sym typeface="+mn-ea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  <a:sym typeface="+mn-ea"/>
                                      </a:rPr>
                                      <m:t>)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𝑀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altLang="zh-CN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charset="0"/>
                                                <a:cs typeface="Cambria Math" panose="02040503050406030204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charset="0"/>
                                                <a:cs typeface="Cambria Math" panose="02040503050406030204" charset="0"/>
                                              </a:rPr>
                                              <m:t>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charset="0"/>
                                                <a:cs typeface="Cambria Math" panose="02040503050406030204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sub>
                                </m:sSub>
                              </m:e>
                            </m:d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  <m:t>𝑀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𝐹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,   </m:t>
                            </m:r>
                            <m:d>
                              <m:dPr>
                                <m:begChr m:val="〈"/>
                                <m:endChr m:val="〉"/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  <a:sym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  <a:sym typeface="+mn-ea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  <a:sym typeface="+mn-ea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  <a:sym typeface="+mn-ea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  <a:sym typeface="+mn-ea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  <a:sym typeface="+mn-ea"/>
                                      </a:rPr>
                                      <m:t>)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𝑀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altLang="zh-CN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charset="0"/>
                                                <a:cs typeface="Cambria Math" panose="02040503050406030204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charset="0"/>
                                                <a:cs typeface="Cambria Math" panose="02040503050406030204" charset="0"/>
                                              </a:rPr>
                                              <m:t>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charset="0"/>
                                                <a:cs typeface="Cambria Math" panose="02040503050406030204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sub>
                                </m:s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  <m:t>,...,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  <a:sym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  <a:sym typeface="+mn-ea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  <a:sym typeface="+mn-ea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  <a:sym typeface="+mn-ea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  <a:sym typeface="+mn-ea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  <a:sym typeface="+mn-ea"/>
                                      </a:rPr>
                                      <m:t>)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𝑀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altLang="zh-CN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charset="0"/>
                                                <a:cs typeface="Cambria Math" panose="02040503050406030204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charset="0"/>
                                                <a:cs typeface="Cambria Math" panose="02040503050406030204" charset="0"/>
                                              </a:rPr>
                                              <m:t>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charset="0"/>
                                                <a:cs typeface="Cambria Math" panose="02040503050406030204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sub>
                                </m:sSub>
                              </m:e>
                            </m:d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∉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  <m:t>𝑀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en-US" altLang="zh-CN" i="1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cs typeface="+mn-lt"/>
                    <a:sym typeface="+mn-ea"/>
                  </a:rPr>
                  <a:t>               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]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一阶逻辑的语义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cs typeface="+mn-lt"/>
                    <a:sym typeface="+mn-ea"/>
                  </a:rPr>
                  <a:t>    </a:t>
                </a:r>
                <a:r>
                  <a:rPr lang="zh-CN" altLang="en-US">
                    <a:latin typeface="Cambria Math" panose="02040503050406030204" charset="0"/>
                    <a:cs typeface="+mn-lt"/>
                    <a:sym typeface="+mn-ea"/>
                  </a:rPr>
                  <a:t>情况</a:t>
                </a:r>
                <a:r>
                  <a:rPr lang="en-US" altLang="zh-CN">
                    <a:latin typeface="Cambria Math" panose="02040503050406030204" charset="0"/>
                    <a:cs typeface="+mn-lt"/>
                    <a:sym typeface="+mn-ea"/>
                  </a:rPr>
                  <a:t>3</a:t>
                </a:r>
                <a:r>
                  <a:rPr lang="zh-CN" altLang="en-US">
                    <a:latin typeface="Cambria Math" panose="02040503050406030204" charset="0"/>
                    <a:cs typeface="+mn-lt"/>
                    <a:sym typeface="+mn-ea"/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𝐵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若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𝐹𝑉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𝐹𝑉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cs typeface="+mn-lt"/>
                    <a:sym typeface="+mn-ea"/>
                  </a:rPr>
                  <a:t>       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由于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𝐹𝑉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𝐹𝑉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cs typeface="+mn-lt"/>
                    <a:sym typeface="+mn-ea"/>
                  </a:rPr>
                  <a:t>       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𝐹𝑉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𝐹𝑉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cs typeface="+mn-lt"/>
                    <a:sym typeface="+mn-ea"/>
                  </a:rPr>
                  <a:t>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]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b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𝐁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¬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cs typeface="+mn-lt"/>
                    <a:sym typeface="+mn-ea"/>
                  </a:rPr>
                  <a:t>               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b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𝐁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¬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（归纳假设）</a:t>
                </a:r>
                <a:endParaRPr lang="en-US" altLang="zh-CN" i="1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cs typeface="+mn-lt"/>
                    <a:sym typeface="+mn-ea"/>
                  </a:rPr>
                  <a:t>               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]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cs typeface="+mn-lt"/>
                    <a:sym typeface="+mn-ea"/>
                  </a:rPr>
                  <a:t>    </a:t>
                </a:r>
                <a:r>
                  <a:rPr lang="zh-CN" altLang="en-US">
                    <a:latin typeface="Cambria Math" panose="02040503050406030204" charset="0"/>
                    <a:cs typeface="+mn-lt"/>
                    <a:sym typeface="+mn-ea"/>
                  </a:rPr>
                  <a:t>情况</a:t>
                </a:r>
                <a:r>
                  <a:rPr lang="en-US" altLang="zh-CN">
                    <a:latin typeface="Cambria Math" panose="02040503050406030204" charset="0"/>
                    <a:cs typeface="+mn-lt"/>
                    <a:sym typeface="+mn-ea"/>
                  </a:rPr>
                  <a:t>4</a:t>
                </a:r>
                <a:r>
                  <a:rPr lang="zh-CN" altLang="en-US">
                    <a:latin typeface="Cambria Math" panose="02040503050406030204" charset="0"/>
                    <a:cs typeface="+mn-lt"/>
                    <a:sym typeface="+mn-ea"/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∗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𝐶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，证明略。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一阶逻辑的语义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cs typeface="+mn-lt"/>
                    <a:sym typeface="+mn-ea"/>
                  </a:rPr>
                  <a:t>    </a:t>
                </a:r>
                <a:r>
                  <a:rPr lang="zh-CN" altLang="en-US">
                    <a:latin typeface="Cambria Math" panose="02040503050406030204" charset="0"/>
                    <a:cs typeface="+mn-lt"/>
                    <a:sym typeface="+mn-ea"/>
                  </a:rPr>
                  <a:t>情况</a:t>
                </a:r>
                <a:r>
                  <a:rPr lang="en-US" altLang="zh-CN">
                    <a:latin typeface="Cambria Math" panose="02040503050406030204" charset="0"/>
                    <a:cs typeface="+mn-lt"/>
                    <a:sym typeface="+mn-ea"/>
                  </a:rPr>
                  <a:t>5</a:t>
                </a:r>
                <a:r>
                  <a:rPr lang="zh-CN" altLang="en-US">
                    <a:latin typeface="Cambria Math" panose="02040503050406030204" charset="0"/>
                    <a:cs typeface="+mn-lt"/>
                    <a:sym typeface="+mn-ea"/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.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𝐵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若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𝐹𝑉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𝐹𝑉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cs typeface="+mn-lt"/>
                    <a:sym typeface="+mn-ea"/>
                  </a:rPr>
                  <a:t>       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由于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𝐹𝑉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.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𝐹𝑉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{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}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cs typeface="+mn-lt"/>
                    <a:sym typeface="+mn-ea"/>
                  </a:rPr>
                  <a:t>       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[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:=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]|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𝐹𝑉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[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:=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]|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𝐹𝑉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∀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𝑎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∈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𝑀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cs typeface="+mn-lt"/>
                    <a:sym typeface="+mn-ea"/>
                  </a:rPr>
                  <a:t>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]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eqArr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𝑇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,   对∀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𝑎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∈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𝑀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𝑀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[</m:t>
                                    </m:r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𝑥</m:t>
                                    </m:r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:=</m:t>
                                    </m:r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𝑎</m:t>
                                    </m:r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]</m:t>
                                    </m:r>
                                  </m:e>
                                </m:d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=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𝑇</m:t>
                            </m:r>
                          </m:e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𝐹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,      否则                                      </m:t>
                            </m:r>
                          </m:e>
                        </m:eqArr>
                      </m:e>
                    </m:d>
                  </m:oMath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cs typeface="+mn-lt"/>
                    <a:sym typeface="+mn-ea"/>
                  </a:rPr>
                  <a:t>               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eqArr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𝑇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,   对∀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𝑎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∈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𝑀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𝑀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[</m:t>
                                    </m:r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𝑥</m:t>
                                    </m:r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:=</m:t>
                                    </m:r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𝑎</m:t>
                                    </m:r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]</m:t>
                                    </m:r>
                                  </m:e>
                                </m:d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=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𝑇</m:t>
                            </m:r>
                          </m:e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𝐹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,      否则                                      </m:t>
                            </m:r>
                          </m:e>
                        </m:eqArr>
                      </m:e>
                    </m:d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（归纳假设）</a:t>
                </a:r>
                <a:endParaRPr lang="en-US" altLang="zh-CN" i="1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cs typeface="+mn-lt"/>
                    <a:sym typeface="+mn-ea"/>
                  </a:rPr>
                  <a:t>               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]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cs typeface="+mn-lt"/>
                    <a:sym typeface="+mn-ea"/>
                  </a:rPr>
                  <a:t>    </a:t>
                </a:r>
                <a:r>
                  <a:rPr lang="zh-CN" altLang="en-US">
                    <a:latin typeface="Cambria Math" panose="02040503050406030204" charset="0"/>
                    <a:cs typeface="+mn-lt"/>
                    <a:sym typeface="+mn-ea"/>
                  </a:rPr>
                  <a:t>情况</a:t>
                </a:r>
                <a:r>
                  <a:rPr lang="en-US" altLang="zh-CN">
                    <a:latin typeface="Cambria Math" panose="02040503050406030204" charset="0"/>
                    <a:cs typeface="+mn-lt"/>
                    <a:sym typeface="+mn-ea"/>
                  </a:rPr>
                  <a:t>6</a:t>
                </a:r>
                <a:r>
                  <a:rPr lang="zh-CN" altLang="en-US">
                    <a:latin typeface="Cambria Math" panose="02040503050406030204" charset="0"/>
                    <a:cs typeface="+mn-lt"/>
                    <a:sym typeface="+mn-ea"/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.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𝐵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，证明略。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                                              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Wingdings" panose="05000000000000000000" charset="0"/>
                  </a:rPr>
                  <a:t>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Wingdings" panose="05000000000000000000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-18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可满足</a:t>
            </a:r>
            <a:r>
              <a:rPr lang="zh-CN" altLang="en-US">
                <a:sym typeface="+mn-ea"/>
              </a:rPr>
              <a:t>（复习）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/>
                  <a:t>设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ℒ</m:t>
                    </m:r>
                  </m:oMath>
                </a14:m>
                <a:r>
                  <a:rPr lang="zh-CN" altLang="en-US">
                    <a:latin typeface="+mn-ea"/>
                    <a:cs typeface="Cambria Math" panose="02040503050406030204" charset="0"/>
                  </a:rPr>
                  <a:t>为一阶语言，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ℒ</m:t>
                    </m:r>
                  </m:oMath>
                </a14:m>
                <a:r>
                  <a:rPr lang="zh-CN" altLang="en-US">
                    <a:latin typeface="+mn-ea"/>
                    <a:cs typeface="Cambria Math" panose="02040503050406030204" charset="0"/>
                  </a:rPr>
                  <a:t>的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公式，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𝛤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ℒ</m:t>
                    </m:r>
                  </m:oMath>
                </a14:m>
                <a:r>
                  <a:rPr lang="zh-CN" altLang="en-US">
                    <a:latin typeface="+mn-ea"/>
                    <a:cs typeface="Cambria Math" panose="02040503050406030204" charset="0"/>
                  </a:rPr>
                  <a:t>的公式集，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ℒ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-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模型。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(1)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对于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 b="1">
                    <a:solidFill>
                      <a:schemeClr val="accent5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可满足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，记为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⊨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，指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</m:e>
                        </m:d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𝑇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；</a:t>
                </a:r>
                <a:endParaRPr lang="en-US" altLang="zh-CN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(2)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 b="1">
                    <a:solidFill>
                      <a:schemeClr val="accent5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可满足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指存在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使得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⊨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；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 (3)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⊨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𝐴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指对任何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上的赋值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𝜎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都有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⊨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；</a:t>
                </a:r>
                <a:endParaRPr lang="en-US" altLang="zh-CN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(4)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𝛤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对于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 b="1">
                    <a:solidFill>
                      <a:schemeClr val="accent5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可满足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，记为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⊨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𝛤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指对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𝛤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⊨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；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 (5)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𝛤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 b="1">
                    <a:solidFill>
                      <a:schemeClr val="accent5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可满足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指存在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使得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⊨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𝛤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；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 (6)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⊨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𝛤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指对任何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上的赋值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𝜎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都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有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⊨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𝛤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r="-14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语义结论</a:t>
            </a:r>
            <a:r>
              <a:rPr lang="zh-CN" altLang="en-US">
                <a:sym typeface="+mn-ea"/>
              </a:rPr>
              <a:t>（复习）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sym typeface="+mn-ea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ℒ</m:t>
                    </m:r>
                  </m:oMath>
                </a14:m>
                <a:r>
                  <a:rPr lang="zh-CN" altLang="en-US">
                    <a:latin typeface="+mn-ea"/>
                    <a:cs typeface="Cambria Math" panose="02040503050406030204" charset="0"/>
                    <a:sym typeface="+mn-ea"/>
                  </a:rPr>
                  <a:t>为一阶语言，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ℒ</m:t>
                    </m:r>
                  </m:oMath>
                </a14:m>
                <a:r>
                  <a:rPr lang="zh-CN" altLang="en-US">
                    <a:latin typeface="+mn-ea"/>
                    <a:cs typeface="Cambria Math" panose="02040503050406030204" charset="0"/>
                    <a:sym typeface="+mn-ea"/>
                  </a:rPr>
                  <a:t>的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公式，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𝛤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ℒ</m:t>
                    </m:r>
                  </m:oMath>
                </a14:m>
                <a:r>
                  <a:rPr lang="zh-CN" altLang="en-US">
                    <a:latin typeface="+mn-ea"/>
                    <a:cs typeface="Cambria Math" panose="02040503050406030204" charset="0"/>
                    <a:sym typeface="+mn-ea"/>
                  </a:rPr>
                  <a:t>的公式集，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ℒ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-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模型。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A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𝛤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</a:t>
                </a:r>
                <a:r>
                  <a:rPr lang="zh-CN" altLang="en-US" b="1">
                    <a:solidFill>
                      <a:schemeClr val="accent5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语义结论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，记为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𝛤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⊨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𝐴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，指对于任何模型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，若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⊨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𝛤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，则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⊨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逻辑等价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b="1">
                    <a:sym typeface="+mn-ea"/>
                  </a:rPr>
                  <a:t>定义</a:t>
                </a:r>
                <a:r>
                  <a:rPr lang="en-US" altLang="zh-CN" b="1">
                    <a:sym typeface="+mn-ea"/>
                  </a:rPr>
                  <a:t>3.29.  </a:t>
                </a:r>
                <a:r>
                  <a:rPr lang="en-US" altLang="zh-CN">
                    <a:sym typeface="+mn-ea"/>
                  </a:rPr>
                  <a:t> </a:t>
                </a:r>
                <a:r>
                  <a:rPr lang="zh-CN" altLang="en-US">
                    <a:sym typeface="+mn-ea"/>
                  </a:rPr>
                  <a:t>设</a:t>
                </a:r>
                <a:r>
                  <a:rPr lang="en-US" altLang="zh-CN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ℒ</m:t>
                    </m:r>
                  </m:oMath>
                </a14:m>
                <a:r>
                  <a:rPr lang="en-US" altLang="zh-CN">
                    <a:latin typeface="+mn-ea"/>
                    <a:cs typeface="Cambria Math" panose="02040503050406030204" charset="0"/>
                    <a:sym typeface="+mn-ea"/>
                  </a:rPr>
                  <a:t> </a:t>
                </a:r>
                <a:r>
                  <a:rPr lang="zh-CN" altLang="en-US">
                    <a:latin typeface="+mn-ea"/>
                    <a:cs typeface="Cambria Math" panose="02040503050406030204" charset="0"/>
                    <a:sym typeface="+mn-ea"/>
                  </a:rPr>
                  <a:t>为一阶语言，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、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为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ℒ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-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公式。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</m:oMath>
                </a14:m>
                <a:r>
                  <a:rPr lang="en-US" altLang="zh-CN">
                    <a:sym typeface="+mn-ea"/>
                  </a:rPr>
                  <a:t> </a:t>
                </a:r>
                <a:r>
                  <a:rPr lang="zh-CN" altLang="en-US">
                    <a:sym typeface="+mn-ea"/>
                  </a:rPr>
                  <a:t>与</a:t>
                </a:r>
                <a:r>
                  <a:rPr lang="en-US" altLang="zh-CN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</m:oMath>
                </a14:m>
                <a:r>
                  <a:rPr lang="en-US" altLang="zh-CN">
                    <a:sym typeface="+mn-ea"/>
                  </a:rPr>
                  <a:t> </a:t>
                </a:r>
                <a:r>
                  <a:rPr lang="zh-CN" altLang="en-US" b="1">
                    <a:solidFill>
                      <a:schemeClr val="accent5"/>
                    </a:solidFill>
                    <a:sym typeface="+mn-ea"/>
                  </a:rPr>
                  <a:t>逻辑等价</a:t>
                </a:r>
                <a:r>
                  <a:rPr lang="zh-CN" altLang="en-US">
                    <a:sym typeface="+mn-ea"/>
                  </a:rPr>
                  <a:t>，记为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，指对于任意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ℒ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-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模型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⊨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当且仅当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⊨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altLang="zh-CN" b="1"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/>
                  <a:t>例，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¬∀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.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≃∃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.¬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</m:oMath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逻辑等价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b="1">
                    <a:sym typeface="+mn-ea"/>
                  </a:rPr>
                  <a:t>定义</a:t>
                </a:r>
                <a:r>
                  <a:rPr lang="en-US" altLang="zh-CN" b="1">
                    <a:sym typeface="+mn-ea"/>
                  </a:rPr>
                  <a:t>3.29.  </a:t>
                </a:r>
                <a:r>
                  <a:rPr lang="en-US" altLang="zh-CN">
                    <a:sym typeface="+mn-ea"/>
                  </a:rPr>
                  <a:t> </a:t>
                </a:r>
                <a:r>
                  <a:rPr lang="zh-CN" altLang="en-US">
                    <a:sym typeface="+mn-ea"/>
                  </a:rPr>
                  <a:t>设</a:t>
                </a:r>
                <a:r>
                  <a:rPr lang="en-US" altLang="zh-CN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ℒ</m:t>
                    </m:r>
                  </m:oMath>
                </a14:m>
                <a:r>
                  <a:rPr lang="en-US" altLang="zh-CN">
                    <a:latin typeface="+mn-ea"/>
                    <a:cs typeface="Cambria Math" panose="02040503050406030204" charset="0"/>
                    <a:sym typeface="+mn-ea"/>
                  </a:rPr>
                  <a:t> </a:t>
                </a:r>
                <a:r>
                  <a:rPr lang="zh-CN" altLang="en-US">
                    <a:latin typeface="+mn-ea"/>
                    <a:cs typeface="Cambria Math" panose="02040503050406030204" charset="0"/>
                    <a:sym typeface="+mn-ea"/>
                  </a:rPr>
                  <a:t>为一阶语言，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、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为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ℒ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-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公式。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</m:oMath>
                </a14:m>
                <a:r>
                  <a:rPr lang="en-US" altLang="zh-CN">
                    <a:sym typeface="+mn-ea"/>
                  </a:rPr>
                  <a:t> </a:t>
                </a:r>
                <a:r>
                  <a:rPr lang="zh-CN" altLang="en-US">
                    <a:sym typeface="+mn-ea"/>
                  </a:rPr>
                  <a:t>与</a:t>
                </a:r>
                <a:r>
                  <a:rPr lang="en-US" altLang="zh-CN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</m:oMath>
                </a14:m>
                <a:r>
                  <a:rPr lang="en-US" altLang="zh-CN">
                    <a:sym typeface="+mn-ea"/>
                  </a:rPr>
                  <a:t> </a:t>
                </a:r>
                <a:r>
                  <a:rPr lang="zh-CN" altLang="en-US" b="1">
                    <a:solidFill>
                      <a:schemeClr val="accent5"/>
                    </a:solidFill>
                    <a:sym typeface="+mn-ea"/>
                  </a:rPr>
                  <a:t>逻辑等价</a:t>
                </a:r>
                <a:r>
                  <a:rPr lang="zh-CN" altLang="en-US">
                    <a:sym typeface="+mn-ea"/>
                  </a:rPr>
                  <a:t>，记为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，指对于任意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ℒ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-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模型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⊨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当且仅当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⊨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altLang="zh-CN" b="1"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/>
                  <a:t>例，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¬∀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.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≃∃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.¬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</m:oMath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(¬∀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.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𝑀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[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𝜎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]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b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𝐁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¬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(∀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.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𝑀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[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𝜎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]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eqArr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  <m:t>𝐹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  <m:t>,  ∀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  <m:t>𝑎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  <m:t>∈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  <m:t>𝑀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𝑀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𝜎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[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:=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𝑎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]</m:t>
                                      </m:r>
                                    </m:e>
                                  </m:d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=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𝑇</m:t>
                              </m:r>
                            </m:e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  <m:t>𝑇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  <m:t>,    否则                                 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i="1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(∃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.¬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𝑀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[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𝜎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]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eqArr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  <m:t>𝑇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  <m:t>,   ∃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  <m:t>𝑎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  <m:t>∈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  <m:t>𝑀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¬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𝐴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)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𝑀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𝜎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[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:=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𝑎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]</m:t>
                                      </m:r>
                                    </m:e>
                                  </m:d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=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𝑇</m:t>
                              </m:r>
                            </m:e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  <m:t>𝐹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  <m:t>,      否则                                       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-144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等值替换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b="1">
                    <a:sym typeface="+mn-ea"/>
                  </a:rPr>
                  <a:t>定理</a:t>
                </a:r>
                <a:r>
                  <a:rPr lang="en-US" altLang="zh-CN" b="1">
                    <a:sym typeface="+mn-ea"/>
                  </a:rPr>
                  <a:t>3.30</a:t>
                </a:r>
                <a:r>
                  <a:rPr lang="zh-CN" altLang="en-US" b="1">
                    <a:sym typeface="+mn-ea"/>
                  </a:rPr>
                  <a:t>（等值替换）</a:t>
                </a:r>
                <a:r>
                  <a:rPr lang="en-US" altLang="zh-CN" b="1">
                    <a:sym typeface="+mn-ea"/>
                  </a:rPr>
                  <a:t>.</a:t>
                </a:r>
                <a:r>
                  <a:rPr lang="en-US" altLang="zh-CN">
                    <a:sym typeface="+mn-ea"/>
                  </a:rPr>
                  <a:t>  </a:t>
                </a:r>
                <a:r>
                  <a:rPr lang="zh-CN" altLang="en-US">
                    <a:sym typeface="+mn-ea"/>
                  </a:rPr>
                  <a:t>设</a:t>
                </a:r>
                <a:r>
                  <a:rPr lang="en-US" altLang="zh-CN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ℒ</m:t>
                    </m:r>
                  </m:oMath>
                </a14:m>
                <a:r>
                  <a:rPr lang="en-US" altLang="zh-CN">
                    <a:latin typeface="+mn-ea"/>
                    <a:cs typeface="Cambria Math" panose="02040503050406030204" charset="0"/>
                    <a:sym typeface="+mn-ea"/>
                  </a:rPr>
                  <a:t> </a:t>
                </a:r>
                <a:r>
                  <a:rPr lang="zh-CN" altLang="en-US">
                    <a:latin typeface="+mn-ea"/>
                    <a:cs typeface="Cambria Math" panose="02040503050406030204" charset="0"/>
                    <a:sym typeface="+mn-ea"/>
                  </a:rPr>
                  <a:t>为一阶语言，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、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𝐶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ℒ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-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公式。</a:t>
                </a:r>
                <a:r>
                  <a:rPr lang="zh-CN" altLang="en-US">
                    <a:sym typeface="+mn-ea"/>
                  </a:rPr>
                  <a:t>若</a:t>
                </a:r>
                <a:r>
                  <a:rPr lang="en-US" altLang="zh-CN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𝐶</m:t>
                    </m:r>
                  </m:oMath>
                </a14:m>
                <a:r>
                  <a:rPr lang="en-US" altLang="zh-CN">
                    <a:sym typeface="+mn-ea"/>
                  </a:rPr>
                  <a:t> </a:t>
                </a:r>
                <a:r>
                  <a:rPr lang="zh-CN" altLang="en-US">
                    <a:sym typeface="+mn-ea"/>
                  </a:rPr>
                  <a:t>且在</a:t>
                </a:r>
                <a:r>
                  <a:rPr lang="en-US" altLang="zh-CN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</m:oMath>
                </a14:m>
                <a:r>
                  <a:rPr lang="en-US" altLang="zh-CN">
                    <a:sym typeface="+mn-ea"/>
                  </a:rPr>
                  <a:t> </a:t>
                </a:r>
                <a:r>
                  <a:rPr lang="zh-CN" altLang="en-US">
                    <a:sym typeface="+mn-ea"/>
                  </a:rPr>
                  <a:t>中把</a:t>
                </a:r>
                <a:r>
                  <a:rPr lang="en-US" altLang="zh-CN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</m:oMath>
                </a14:m>
                <a:r>
                  <a:rPr lang="zh-CN" altLang="en-US">
                    <a:sym typeface="+mn-ea"/>
                  </a:rPr>
                  <a:t>的某些出现替换为</a:t>
                </a:r>
                <a:r>
                  <a:rPr lang="en-US" altLang="zh-CN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𝐶</m:t>
                    </m:r>
                  </m:oMath>
                </a14:m>
                <a:r>
                  <a:rPr lang="en-US" altLang="zh-CN">
                    <a:sym typeface="+mn-ea"/>
                  </a:rPr>
                  <a:t> </a:t>
                </a:r>
                <a:r>
                  <a:rPr lang="zh-CN" altLang="en-US">
                    <a:sym typeface="+mn-ea"/>
                  </a:rPr>
                  <a:t>而得到</a:t>
                </a:r>
                <a:r>
                  <a:rPr lang="en-US" altLang="zh-CN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’</m:t>
                    </m:r>
                  </m:oMath>
                </a14:m>
                <a:r>
                  <a:rPr lang="zh-CN" altLang="en-US">
                    <a:sym typeface="+mn-ea"/>
                  </a:rPr>
                  <a:t>，则</a:t>
                </a:r>
                <a:r>
                  <a:rPr lang="en-US" altLang="zh-CN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’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。</a:t>
                </a:r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r="-14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项的替换</a:t>
            </a:r>
            <a:r>
              <a:rPr lang="zh-CN" altLang="en-US">
                <a:sym typeface="+mn-ea"/>
              </a:rPr>
              <a:t>（复习）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/>
                  <a:t>设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𝑠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和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为项，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为变元，对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𝑠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的结构作归纳定义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如下：</a:t>
                </a:r>
                <a:endParaRPr lang="zh-CN" altLang="en-US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/>
                  <a:t>  (1)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；</a:t>
                </a:r>
                <a:endParaRPr lang="en-US" altLang="zh-CN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(2)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，这里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为异于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的变元；</a:t>
                </a:r>
                <a:endParaRPr lang="en-US" altLang="zh-CN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(3)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𝑐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𝑐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，这里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𝑐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为常元；</a:t>
                </a:r>
                <a:endParaRPr lang="en-US" altLang="zh-CN"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(4)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,...,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,...,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en-US" altLang="zh-CN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altLang="zh-CN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altLang="zh-CN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r="-1443" b="-63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公式的替换</a:t>
            </a:r>
            <a:r>
              <a:rPr lang="zh-CN" altLang="en-US">
                <a:sym typeface="+mn-ea"/>
              </a:rPr>
              <a:t>（复习）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/>
                  <a:t>设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为公式，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为项，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为变元，对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的结构作归纳定义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如下：</a:t>
                </a:r>
                <a:endParaRPr lang="zh-CN" altLang="en-US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/>
                  <a:t>  (1)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≐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≐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；</a:t>
                </a:r>
                <a:endParaRPr lang="en-US" altLang="zh-CN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(2)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𝑅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,...,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𝑅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,...,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sym typeface="+mn-ea"/>
                  </a:rPr>
                  <a:t>；</a:t>
                </a:r>
                <a:endParaRPr lang="en-US" altLang="zh-CN"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(3)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=(¬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sym typeface="+mn-ea"/>
                  </a:rPr>
                  <a:t>；</a:t>
                </a:r>
                <a:endParaRPr lang="en-US" altLang="zh-CN"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(4)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∗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∗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sym typeface="+mn-ea"/>
                  </a:rPr>
                  <a:t>；</a:t>
                </a:r>
                <a:endParaRPr lang="zh-CN" altLang="en-US">
                  <a:sym typeface="+mn-ea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结构（复习）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/>
                  <a:t>设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ℒ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为一阶语言，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ℒ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的一个结构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𝕄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为二元组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𝐼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/>
                  <a:t>，这里</a:t>
                </a:r>
                <a:endParaRPr lang="zh-CN" altLang="en-US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/>
                  <a:t>  (1)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为非空集，称为</a:t>
                </a:r>
                <a:r>
                  <a:rPr lang="zh-CN" altLang="en-US" b="1">
                    <a:solidFill>
                      <a:schemeClr val="accent5"/>
                    </a:solidFill>
                  </a:rPr>
                  <a:t>论域</a:t>
                </a:r>
                <a:r>
                  <a:rPr lang="zh-CN" altLang="en-US"/>
                  <a:t>；</a:t>
                </a:r>
                <a:endParaRPr lang="en-US" altLang="zh-CN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/>
                  <a:t>  (2)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𝐼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为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ℒ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的映射，称为</a:t>
                </a:r>
                <a:r>
                  <a:rPr lang="zh-CN" altLang="en-US" b="1">
                    <a:solidFill>
                      <a:schemeClr val="accent5"/>
                    </a:solidFill>
                  </a:rPr>
                  <a:t>定义域</a:t>
                </a:r>
                <a:r>
                  <a:rPr lang="zh-CN" altLang="en-US"/>
                  <a:t>，其满足：</a:t>
                </a:r>
                <a:endParaRPr lang="zh-CN" altLang="en-US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  (a)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∀</m:t>
                    </m:r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𝑐</m:t>
                    </m:r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∈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zh-CN" altLang="en-US">
                    <a:sym typeface="+mn-ea"/>
                  </a:rPr>
                  <a:t>，有</a:t>
                </a:r>
                <a:r>
                  <a:rPr lang="en-US" altLang="zh-CN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𝐼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𝑐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；</a:t>
                </a:r>
                <a:endParaRPr lang="en-US" altLang="zh-CN"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  (b)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∀</m:t>
                    </m:r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∈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zh-CN" altLang="en-US">
                    <a:sym typeface="+mn-ea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𝜇</m:t>
                    </m:r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)=</m:t>
                    </m:r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&gt;</m:t>
                    </m:r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0</m:t>
                    </m:r>
                  </m:oMath>
                </a14:m>
                <a:r>
                  <a:rPr lang="zh-CN" altLang="en-US">
                    <a:sym typeface="+mn-ea"/>
                  </a:rPr>
                  <a:t>，有</a:t>
                </a:r>
                <a:r>
                  <a:rPr lang="en-US" altLang="zh-CN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𝐼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):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</m:sSup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；</a:t>
                </a:r>
                <a:endParaRPr lang="en-US" altLang="zh-CN"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  (c)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∈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zh-CN" altLang="en-US">
                    <a:sym typeface="+mn-ea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𝜇</m:t>
                    </m:r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)=</m:t>
                    </m:r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0</m:t>
                    </m:r>
                  </m:oMath>
                </a14:m>
                <a:r>
                  <a:rPr lang="zh-CN" altLang="en-US">
                    <a:sym typeface="+mn-ea"/>
                  </a:rPr>
                  <a:t>，有</a:t>
                </a:r>
                <a:r>
                  <a:rPr lang="en-US" altLang="zh-CN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𝐼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)∈</m:t>
                    </m:r>
                    <m:r>
                      <a:rPr lang="en-US" altLang="zh-CN" b="1">
                        <a:latin typeface="Cambria Math" panose="02040503050406030204" charset="0"/>
                        <a:cs typeface="Cambria Math" panose="02040503050406030204" charset="0"/>
                      </a:rPr>
                      <m:t>𝐁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={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T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F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}</m:t>
                    </m:r>
                  </m:oMath>
                </a14:m>
                <a:endParaRPr lang="en-US" altLang="zh-CN"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  (d)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∈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zh-CN" altLang="en-US">
                    <a:sym typeface="+mn-ea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𝜇</m:t>
                    </m:r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)=</m:t>
                    </m:r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&gt;</m:t>
                    </m:r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0</m:t>
                    </m:r>
                  </m:oMath>
                </a14:m>
                <a:r>
                  <a:rPr lang="zh-CN" altLang="en-US"/>
                  <a:t>，</a:t>
                </a:r>
                <a:r>
                  <a:rPr lang="zh-CN" altLang="en-US">
                    <a:sym typeface="+mn-ea"/>
                  </a:rPr>
                  <a:t>有</a:t>
                </a:r>
                <a:r>
                  <a:rPr lang="en-US" altLang="zh-CN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𝐼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)⊆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公式的替换</a:t>
            </a:r>
            <a:r>
              <a:rPr lang="zh-CN" altLang="en-US">
                <a:sym typeface="+mn-ea"/>
              </a:rPr>
              <a:t>（复习）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/>
                  <a:t>  (5)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𝑄𝑥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.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𝑄𝑥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.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；</a:t>
                </a:r>
                <a:endParaRPr lang="en-US" altLang="zh-CN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(6)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𝑄𝑦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.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𝑄𝑦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.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，若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y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为异于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x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的变元且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∉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𝐹𝑉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sym typeface="+mn-ea"/>
                  </a:rPr>
                  <a:t>；</a:t>
                </a:r>
                <a:endParaRPr lang="en-US" altLang="zh-CN"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(7)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𝑄𝑦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.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𝑄𝑧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.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𝑧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𝑦</m:t>
                            </m:r>
                          </m:den>
                        </m:f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，若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y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为异于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x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的变元且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𝐹𝑉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，这里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z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为满足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𝑧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∉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𝐹𝑉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且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z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不出现在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A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中的足标最小的变元。</a:t>
                </a:r>
                <a:endParaRPr lang="en-US" altLang="zh-CN"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>
                  <a:sym typeface="+mn-ea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 smtClean="0">
                <a:sym typeface="+mn-ea"/>
              </a:rPr>
              <a:t>替换引理</a:t>
            </a:r>
            <a:r>
              <a:rPr lang="en-US" altLang="zh-CN" dirty="0" smtClean="0">
                <a:sym typeface="+mn-ea"/>
              </a:rPr>
              <a:t>-</a:t>
            </a:r>
            <a:r>
              <a:rPr lang="zh-CN" altLang="en-US" dirty="0" smtClean="0">
                <a:sym typeface="+mn-ea"/>
              </a:rPr>
              <a:t>项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为一阶语言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ℒ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的模型，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𝑠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ℒ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-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项，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A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ℒ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-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公式。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b="1">
                    <a:latin typeface="+mn-ea"/>
                    <a:cs typeface="+mn-ea"/>
                  </a:rPr>
                  <a:t>引理</a:t>
                </a:r>
                <a:r>
                  <a:rPr lang="en-US" altLang="zh-CN" b="1">
                    <a:cs typeface="+mn-lt"/>
                  </a:rPr>
                  <a:t>3.31.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𝑠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[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]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[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[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:=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𝑀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[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]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]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]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例，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𝑆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𝑠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[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]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𝑆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[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]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[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]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)+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</m:oMath>
                </a14:m>
                <a:r>
                  <a:rPr lang="en-US" altLang="zh-CN" i="1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𝑆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[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[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:=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𝑀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[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]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]]</m:t>
                        </m:r>
                      </m:sub>
                    </m:sSub>
                  </m:oMath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i="1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[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:=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[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]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](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)+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[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:=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[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]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](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)+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</m:oMath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[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]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)+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</m:oMath>
                </a14:m>
                <a:endParaRPr lang="en-US" altLang="zh-CN">
                  <a:cs typeface="+mn-lt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altLang="zh-CN">
                  <a:cs typeface="+mn-lt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-5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 smtClean="0">
                <a:sym typeface="+mn-ea"/>
              </a:rPr>
              <a:t>替换引理</a:t>
            </a:r>
            <a:r>
              <a:rPr lang="en-US" altLang="zh-CN" dirty="0" smtClean="0">
                <a:sym typeface="+mn-ea"/>
              </a:rPr>
              <a:t>-</a:t>
            </a:r>
            <a:r>
              <a:rPr lang="zh-CN" altLang="en-US" dirty="0" smtClean="0">
                <a:sym typeface="+mn-ea"/>
              </a:rPr>
              <a:t>项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为一阶语言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ℒ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的模型，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𝑠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ℒ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-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项，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A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ℒ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-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公式。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b="1">
                    <a:latin typeface="+mn-ea"/>
                    <a:cs typeface="+mn-ea"/>
                  </a:rPr>
                  <a:t>引理</a:t>
                </a:r>
                <a:r>
                  <a:rPr lang="en-US" altLang="zh-CN" b="1">
                    <a:cs typeface="+mn-lt"/>
                  </a:rPr>
                  <a:t>3.31.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𝑠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[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]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[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[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:=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𝑀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[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]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]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]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1765300" y="3984625"/>
                <a:ext cx="6317615" cy="215519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dash"/>
              </a:ln>
            </p:spPr>
            <p:txBody>
              <a:bodyPr wrap="square" rtlCol="0">
                <a:noAutofit/>
              </a:bodyPr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solidFill>
                      <a:schemeClr val="tx1"/>
                    </a:solidFill>
                    <a:sym typeface="+mn-ea"/>
                  </a:rPr>
                  <a:t>项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</m:oMath>
                </a14:m>
                <a:r>
                  <a:rPr lang="zh-CN" altLang="en-US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的</a:t>
                </a:r>
                <a:r>
                  <a:rPr lang="zh-CN" altLang="en-US">
                    <a:solidFill>
                      <a:schemeClr val="tx1"/>
                    </a:solidFill>
                    <a:sym typeface="+mn-ea"/>
                  </a:rPr>
                  <a:t>解释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</m:e>
                        </m:d>
                      </m:sub>
                    </m:sSub>
                  </m:oMath>
                </a14:m>
                <a:r>
                  <a:rPr lang="zh-CN" altLang="en-US">
                    <a:sym typeface="+mn-ea"/>
                  </a:rPr>
                  <a:t>归纳定义如下：</a:t>
                </a:r>
                <a:endParaRPr lang="zh-CN" altLang="en-US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(1)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</m:e>
                        </m:d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，这里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𝑉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；</a:t>
                </a:r>
                <a:endParaRPr lang="en-US" altLang="zh-CN"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(2)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</m:e>
                        </m:d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，这里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𝑐</m:t>
                    </m:r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∈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；</a:t>
                </a:r>
                <a:endParaRPr lang="en-US" altLang="zh-CN"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(3)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𝑓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,...,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))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</m:e>
                        </m:d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</m:e>
                        </m:d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,...,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</m:e>
                        </m:d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algn="ctr"/>
                <a:endParaRPr lang="zh-CN" altLang="en-US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5300" y="3984625"/>
                <a:ext cx="6317615" cy="2155190"/>
              </a:xfrm>
              <a:prstGeom prst="rect">
                <a:avLst/>
              </a:prstGeom>
              <a:blipFill rotWithShape="1">
                <a:blip r:embed="rId2"/>
                <a:stretch>
                  <a:fillRect l="-151" t="-442" r="-151" b="-7366"/>
                </a:stretch>
              </a:blipFill>
              <a:ln w="19050">
                <a:solidFill>
                  <a:schemeClr val="accent1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 smtClean="0">
                <a:sym typeface="+mn-ea"/>
              </a:rPr>
              <a:t>替换引理</a:t>
            </a:r>
            <a:r>
              <a:rPr lang="en-US" altLang="zh-CN" dirty="0" smtClean="0">
                <a:sym typeface="+mn-ea"/>
              </a:rPr>
              <a:t>-</a:t>
            </a:r>
            <a:r>
              <a:rPr lang="zh-CN" altLang="en-US" dirty="0" smtClean="0">
                <a:sym typeface="+mn-ea"/>
              </a:rPr>
              <a:t>项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证：对项的结构作归纳证明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𝑠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[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]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[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[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:=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𝑀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[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]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]]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altLang="zh-CN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格 6"/>
              <p:cNvGraphicFramePr/>
              <p:nvPr>
                <p:custDataLst>
                  <p:tags r:id="rId2"/>
                </p:custDataLst>
              </p:nvPr>
            </p:nvGraphicFramePr>
            <p:xfrm>
              <a:off x="1371600" y="2286000"/>
              <a:ext cx="6400165" cy="2286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32965"/>
                    <a:gridCol w="2132965"/>
                    <a:gridCol w="2132965"/>
                  </a:tblGrid>
                  <a:tr h="381000">
                    <a:tc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(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𝑡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altLang="zh-CN" sz="1800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altLang="zh-CN" sz="1800" i="1">
                                                <a:latin typeface="Cambria Math" panose="02040503050406030204" charset="0"/>
                                                <a:cs typeface="Cambria Math" panose="02040503050406030204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zh-CN" sz="1800" i="1">
                                                <a:latin typeface="Cambria Math" panose="02040503050406030204" charset="0"/>
                                                <a:cs typeface="Cambria Math" panose="02040503050406030204" charset="0"/>
                                              </a:rPr>
                                              <m:t>𝑠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zh-CN" sz="1800" i="1">
                                                <a:latin typeface="Cambria Math" panose="02040503050406030204" charset="0"/>
                                                <a:cs typeface="Cambria Math" panose="02040503050406030204" charset="0"/>
                                              </a:rPr>
                                              <m:t>𝑥</m:t>
                                            </m:r>
                                          </m:den>
                                        </m:f>
                                      </m:e>
                                    </m:d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)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𝑀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[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𝜎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]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𝑀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[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𝜎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[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𝑥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:=</m:t>
                                    </m:r>
                                    <m:sSub>
                                      <m:sSubPr>
                                        <m:ctrlPr>
                                          <a:rPr lang="en-US" altLang="zh-CN" sz="1800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altLang="zh-CN" sz="1800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𝑀</m:t>
                                        </m:r>
                                        <m:r>
                                          <a:rPr lang="en-US" altLang="zh-CN" sz="1800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[</m:t>
                                        </m:r>
                                        <m:r>
                                          <a:rPr lang="en-US" altLang="zh-CN" sz="1800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𝜎</m:t>
                                        </m:r>
                                        <m:r>
                                          <a:rPr lang="en-US" altLang="zh-CN" sz="1800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]</m:t>
                                        </m:r>
                                      </m:sub>
                                    </m:sSub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]]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𝑀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[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𝜎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]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𝑀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[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𝜎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]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𝑦</m:t>
                                </m:r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(≠</m:t>
                                </m:r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endParaRPr lang="zh-CN" altLang="en-US"/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endParaRPr lang="zh-CN" altLang="en-US"/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𝑓</m:t>
                                </m:r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(</m:t>
                                </m:r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𝑢</m:t>
                                </m:r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endParaRPr lang="zh-CN" altLang="en-US"/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𝑓</m:t>
                                </m:r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,...,</m:t>
                                </m:r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p>
                          <a:pPr algn="ctr">
                            <a:buNone/>
                          </a:pPr>
                          <a:endParaRPr lang="zh-CN" altLang="en-US"/>
                        </a:p>
                      </a:txBody>
                      <a:tcPr/>
                    </a:tc>
                    <a:tc hMerge="1"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格 6"/>
              <p:cNvGraphicFramePr/>
              <p:nvPr>
                <p:custDataLst>
                  <p:tags r:id="rId3"/>
                </p:custDataLst>
              </p:nvPr>
            </p:nvGraphicFramePr>
            <p:xfrm>
              <a:off x="1371600" y="2286000"/>
              <a:ext cx="6400165" cy="2286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32965"/>
                    <a:gridCol w="2132965"/>
                    <a:gridCol w="2132965"/>
                  </a:tblGrid>
                  <a:tr h="5562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</a:blipFill>
                      </a:tcPr>
                    </a:tc>
                  </a:tr>
                  <a:tr h="38163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</a:blipFill>
                      </a:tcPr>
                    </a:tc>
                  </a:tr>
                  <a:tr h="381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</a:blip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endParaRPr lang="zh-CN" altLang="en-US"/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</a:blip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endParaRPr lang="zh-CN" altLang="en-US"/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</a:blip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endParaRPr lang="zh-CN" altLang="en-US"/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</a:blipFill>
                      </a:tcPr>
                    </a:tc>
                    <a:tc gridSpan="2">
                      <a:txBody>
                        <a:bodyPr/>
                        <a:p>
                          <a:pPr algn="ctr">
                            <a:buNone/>
                          </a:pPr>
                          <a:endParaRPr lang="zh-CN" altLang="en-US"/>
                        </a:p>
                      </a:txBody>
                      <a:tcPr/>
                    </a:tc>
                    <a:tc hMerge="1"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1765300" y="4953635"/>
                <a:ext cx="6317615" cy="1655445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dash"/>
              </a:ln>
            </p:spPr>
            <p:txBody>
              <a:bodyPr wrap="square" rtlCol="0">
                <a:noAutofit/>
              </a:bodyPr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(1)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</m:e>
                        </m:d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，这里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𝑉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；</a:t>
                </a:r>
                <a:endParaRPr lang="en-US" altLang="zh-CN"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(2)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</m:e>
                        </m:d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，这里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𝑐</m:t>
                    </m:r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∈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；</a:t>
                </a:r>
                <a:endParaRPr lang="en-US" altLang="zh-CN"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(3)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𝑓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,...,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))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</m:e>
                        </m:d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</m:e>
                        </m:d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,...,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</m:e>
                        </m:d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algn="ctr"/>
                <a:endParaRPr lang="zh-CN" altLang="en-US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6"/>
                </p:custDataLst>
              </p:nvPr>
            </p:nvSpPr>
            <p:spPr>
              <a:xfrm>
                <a:off x="1765300" y="4953635"/>
                <a:ext cx="6317615" cy="1655445"/>
              </a:xfrm>
              <a:prstGeom prst="rect">
                <a:avLst/>
              </a:prstGeom>
              <a:blipFill rotWithShape="1">
                <a:blip r:embed="rId7"/>
                <a:stretch>
                  <a:fillRect l="-151" t="-575" r="-151" b="-9129"/>
                </a:stretch>
              </a:blipFill>
              <a:ln w="19050">
                <a:solidFill>
                  <a:schemeClr val="accent1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 smtClean="0">
                <a:sym typeface="+mn-ea"/>
              </a:rPr>
              <a:t>替换引理</a:t>
            </a:r>
            <a:r>
              <a:rPr lang="en-US" altLang="zh-CN" dirty="0" smtClean="0">
                <a:sym typeface="+mn-ea"/>
              </a:rPr>
              <a:t>-</a:t>
            </a:r>
            <a:r>
              <a:rPr lang="zh-CN" altLang="en-US" dirty="0" smtClean="0">
                <a:sym typeface="+mn-ea"/>
              </a:rPr>
              <a:t>项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证：对项的结构作归纳证明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𝑠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[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]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[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[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:=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𝑀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[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]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]]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altLang="zh-CN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格 6"/>
              <p:cNvGraphicFramePr/>
              <p:nvPr>
                <p:custDataLst>
                  <p:tags r:id="rId2"/>
                </p:custDataLst>
              </p:nvPr>
            </p:nvGraphicFramePr>
            <p:xfrm>
              <a:off x="1371600" y="2286000"/>
              <a:ext cx="6400165" cy="2286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32965"/>
                    <a:gridCol w="2132965"/>
                    <a:gridCol w="2132965"/>
                  </a:tblGrid>
                  <a:tr h="381000">
                    <a:tc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(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𝑡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altLang="zh-CN" sz="1800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altLang="zh-CN" sz="1800" i="1">
                                                <a:latin typeface="Cambria Math" panose="02040503050406030204" charset="0"/>
                                                <a:cs typeface="Cambria Math" panose="02040503050406030204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zh-CN" sz="1800" i="1">
                                                <a:latin typeface="Cambria Math" panose="02040503050406030204" charset="0"/>
                                                <a:cs typeface="Cambria Math" panose="02040503050406030204" charset="0"/>
                                              </a:rPr>
                                              <m:t>𝑠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zh-CN" sz="1800" i="1">
                                                <a:latin typeface="Cambria Math" panose="02040503050406030204" charset="0"/>
                                                <a:cs typeface="Cambria Math" panose="02040503050406030204" charset="0"/>
                                              </a:rPr>
                                              <m:t>𝑥</m:t>
                                            </m:r>
                                          </m:den>
                                        </m:f>
                                      </m:e>
                                    </m:d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)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𝑀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[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𝜎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]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𝑀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[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𝜎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[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𝑥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:=</m:t>
                                    </m:r>
                                    <m:sSub>
                                      <m:sSubPr>
                                        <m:ctrlPr>
                                          <a:rPr lang="en-US" altLang="zh-CN" sz="1800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altLang="zh-CN" sz="1800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𝑀</m:t>
                                        </m:r>
                                        <m:r>
                                          <a:rPr lang="en-US" altLang="zh-CN" sz="1800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[</m:t>
                                        </m:r>
                                        <m:r>
                                          <a:rPr lang="en-US" altLang="zh-CN" sz="1800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𝜎</m:t>
                                        </m:r>
                                        <m:r>
                                          <a:rPr lang="en-US" altLang="zh-CN" sz="1800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]</m:t>
                                        </m:r>
                                      </m:sub>
                                    </m:sSub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]]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𝑀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[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𝜎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]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𝑀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[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𝜎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]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𝑦</m:t>
                                </m:r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(≠</m:t>
                                </m:r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𝜎</m:t>
                                </m:r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(</m:t>
                                </m:r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𝑦</m:t>
                                </m:r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𝜎</m:t>
                                </m:r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(</m:t>
                                </m:r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𝑦</m:t>
                                </m:r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endParaRPr lang="zh-CN" altLang="en-US"/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𝑓</m:t>
                                </m:r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(</m:t>
                                </m:r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𝑢</m:t>
                                </m:r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endParaRPr lang="zh-CN" altLang="en-US"/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𝑓</m:t>
                                </m:r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,...,</m:t>
                                </m:r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p>
                          <a:pPr algn="ctr">
                            <a:buNone/>
                          </a:pPr>
                          <a:endParaRPr lang="zh-CN" altLang="en-US"/>
                        </a:p>
                      </a:txBody>
                      <a:tcPr/>
                    </a:tc>
                    <a:tc hMerge="1"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格 6"/>
              <p:cNvGraphicFramePr/>
              <p:nvPr>
                <p:custDataLst>
                  <p:tags r:id="rId3"/>
                </p:custDataLst>
              </p:nvPr>
            </p:nvGraphicFramePr>
            <p:xfrm>
              <a:off x="1371600" y="2286000"/>
              <a:ext cx="6400165" cy="2286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32965"/>
                    <a:gridCol w="2132965"/>
                    <a:gridCol w="2132965"/>
                  </a:tblGrid>
                  <a:tr h="5562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</a:blipFill>
                      </a:tcPr>
                    </a:tc>
                  </a:tr>
                  <a:tr h="38163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</a:blipFill>
                      </a:tcPr>
                    </a:tc>
                  </a:tr>
                  <a:tr h="381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</a:blipFill>
                      </a:tcPr>
                    </a:tc>
                  </a:tr>
                  <a:tr h="381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</a:blip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endParaRPr lang="zh-CN" altLang="en-US"/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</a:blip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endParaRPr lang="zh-CN" altLang="en-US"/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</a:blipFill>
                      </a:tcPr>
                    </a:tc>
                    <a:tc gridSpan="2">
                      <a:txBody>
                        <a:bodyPr/>
                        <a:p>
                          <a:pPr algn="ctr">
                            <a:buNone/>
                          </a:pPr>
                          <a:endParaRPr lang="zh-CN" altLang="en-US"/>
                        </a:p>
                      </a:txBody>
                      <a:tcPr/>
                    </a:tc>
                    <a:tc hMerge="1"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1765300" y="4953635"/>
                <a:ext cx="6317615" cy="1655445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dash"/>
              </a:ln>
            </p:spPr>
            <p:txBody>
              <a:bodyPr wrap="square" rtlCol="0">
                <a:noAutofit/>
              </a:bodyPr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(1)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</m:e>
                        </m:d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，这里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𝑉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；</a:t>
                </a:r>
                <a:endParaRPr lang="en-US" altLang="zh-CN"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(2)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</m:e>
                        </m:d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，这里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𝑐</m:t>
                    </m:r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∈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；</a:t>
                </a:r>
                <a:endParaRPr lang="en-US" altLang="zh-CN"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(3)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𝑓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,...,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))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</m:e>
                        </m:d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</m:e>
                        </m:d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,...,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</m:e>
                        </m:d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algn="ctr"/>
                <a:endParaRPr lang="zh-CN" altLang="en-US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6"/>
                </p:custDataLst>
              </p:nvPr>
            </p:nvSpPr>
            <p:spPr>
              <a:xfrm>
                <a:off x="1765300" y="4953635"/>
                <a:ext cx="6317615" cy="1655445"/>
              </a:xfrm>
              <a:prstGeom prst="rect">
                <a:avLst/>
              </a:prstGeom>
              <a:blipFill rotWithShape="1">
                <a:blip r:embed="rId7"/>
                <a:stretch>
                  <a:fillRect l="-151" t="-575" r="-151" b="-9129"/>
                </a:stretch>
              </a:blipFill>
              <a:ln w="19050">
                <a:solidFill>
                  <a:schemeClr val="accent1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 smtClean="0">
                <a:sym typeface="+mn-ea"/>
              </a:rPr>
              <a:t>替换引理</a:t>
            </a:r>
            <a:r>
              <a:rPr lang="en-US" altLang="zh-CN" dirty="0" smtClean="0">
                <a:sym typeface="+mn-ea"/>
              </a:rPr>
              <a:t>-</a:t>
            </a:r>
            <a:r>
              <a:rPr lang="zh-CN" altLang="en-US" dirty="0" smtClean="0">
                <a:sym typeface="+mn-ea"/>
              </a:rPr>
              <a:t>项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证：对项的结构作归纳证明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𝑠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[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]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[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[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:=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𝑀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[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]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]]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altLang="zh-CN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格 6"/>
              <p:cNvGraphicFramePr/>
              <p:nvPr>
                <p:custDataLst>
                  <p:tags r:id="rId2"/>
                </p:custDataLst>
              </p:nvPr>
            </p:nvGraphicFramePr>
            <p:xfrm>
              <a:off x="1371600" y="2286000"/>
              <a:ext cx="6400165" cy="2286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32965"/>
                    <a:gridCol w="2132965"/>
                    <a:gridCol w="2132965"/>
                  </a:tblGrid>
                  <a:tr h="381000">
                    <a:tc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(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𝑡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altLang="zh-CN" sz="1800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altLang="zh-CN" sz="1800" i="1">
                                                <a:latin typeface="Cambria Math" panose="02040503050406030204" charset="0"/>
                                                <a:cs typeface="Cambria Math" panose="02040503050406030204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zh-CN" sz="1800" i="1">
                                                <a:latin typeface="Cambria Math" panose="02040503050406030204" charset="0"/>
                                                <a:cs typeface="Cambria Math" panose="02040503050406030204" charset="0"/>
                                              </a:rPr>
                                              <m:t>𝑠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zh-CN" sz="1800" i="1">
                                                <a:latin typeface="Cambria Math" panose="02040503050406030204" charset="0"/>
                                                <a:cs typeface="Cambria Math" panose="02040503050406030204" charset="0"/>
                                              </a:rPr>
                                              <m:t>𝑥</m:t>
                                            </m:r>
                                          </m:den>
                                        </m:f>
                                      </m:e>
                                    </m:d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)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𝑀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[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𝜎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]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𝑀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[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𝜎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[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𝑥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:=</m:t>
                                    </m:r>
                                    <m:sSub>
                                      <m:sSubPr>
                                        <m:ctrlPr>
                                          <a:rPr lang="en-US" altLang="zh-CN" sz="1800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altLang="zh-CN" sz="1800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𝑀</m:t>
                                        </m:r>
                                        <m:r>
                                          <a:rPr lang="en-US" altLang="zh-CN" sz="1800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[</m:t>
                                        </m:r>
                                        <m:r>
                                          <a:rPr lang="en-US" altLang="zh-CN" sz="1800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𝜎</m:t>
                                        </m:r>
                                        <m:r>
                                          <a:rPr lang="en-US" altLang="zh-CN" sz="1800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]</m:t>
                                        </m:r>
                                      </m:sub>
                                    </m:sSub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]]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𝑀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[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𝜎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]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𝑀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[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𝜎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]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𝑦</m:t>
                                </m:r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(≠</m:t>
                                </m:r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𝜎</m:t>
                                </m:r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(</m:t>
                                </m:r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𝑦</m:t>
                                </m:r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𝜎</m:t>
                                </m:r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(</m:t>
                                </m:r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𝑦</m:t>
                                </m:r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𝑀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𝑀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𝑓</m:t>
                                </m:r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(</m:t>
                                </m:r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𝑢</m:t>
                                </m:r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endParaRPr lang="zh-CN" altLang="en-US"/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𝑓</m:t>
                                </m:r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,...,</m:t>
                                </m:r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p>
                          <a:pPr algn="ctr">
                            <a:buNone/>
                          </a:pPr>
                          <a:endParaRPr lang="zh-CN" altLang="en-US"/>
                        </a:p>
                      </a:txBody>
                      <a:tcPr/>
                    </a:tc>
                    <a:tc hMerge="1"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格 6"/>
              <p:cNvGraphicFramePr/>
              <p:nvPr>
                <p:custDataLst>
                  <p:tags r:id="rId3"/>
                </p:custDataLst>
              </p:nvPr>
            </p:nvGraphicFramePr>
            <p:xfrm>
              <a:off x="1371600" y="2286000"/>
              <a:ext cx="6400165" cy="2286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32965"/>
                    <a:gridCol w="2132965"/>
                    <a:gridCol w="2132965"/>
                  </a:tblGrid>
                  <a:tr h="5562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</a:blipFill>
                      </a:tcPr>
                    </a:tc>
                  </a:tr>
                  <a:tr h="38163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</a:blipFill>
                      </a:tcPr>
                    </a:tc>
                  </a:tr>
                  <a:tr h="381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</a:blipFill>
                      </a:tcPr>
                    </a:tc>
                  </a:tr>
                  <a:tr h="381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</a:blipFill>
                      </a:tcPr>
                    </a:tc>
                  </a:tr>
                  <a:tr h="381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</a:blip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endParaRPr lang="zh-CN" altLang="en-US"/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</a:blipFill>
                      </a:tcPr>
                    </a:tc>
                    <a:tc gridSpan="2">
                      <a:txBody>
                        <a:bodyPr/>
                        <a:p>
                          <a:pPr algn="ctr">
                            <a:buNone/>
                          </a:pPr>
                          <a:endParaRPr lang="zh-CN" altLang="en-US"/>
                        </a:p>
                      </a:txBody>
                      <a:tcPr/>
                    </a:tc>
                    <a:tc hMerge="1"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1765300" y="5182235"/>
                <a:ext cx="6317615" cy="1167765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dash"/>
              </a:ln>
            </p:spPr>
            <p:txBody>
              <a:bodyPr wrap="square" rtlCol="0">
                <a:noAutofit/>
              </a:bodyPr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(2)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</m:e>
                        </m:d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，这里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𝑐</m:t>
                    </m:r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∈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；</a:t>
                </a:r>
                <a:endParaRPr lang="en-US" altLang="zh-CN"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(3)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𝑓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,...,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))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</m:e>
                        </m:d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</m:e>
                        </m:d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,...,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</m:e>
                        </m:d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algn="ctr"/>
                <a:endParaRPr lang="zh-CN" altLang="en-US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6"/>
                </p:custDataLst>
              </p:nvPr>
            </p:nvSpPr>
            <p:spPr>
              <a:xfrm>
                <a:off x="1765300" y="5182235"/>
                <a:ext cx="6317615" cy="1167765"/>
              </a:xfrm>
              <a:prstGeom prst="rect">
                <a:avLst/>
              </a:prstGeom>
              <a:blipFill rotWithShape="1">
                <a:blip r:embed="rId7"/>
                <a:stretch>
                  <a:fillRect l="-151" t="-816" r="-151" b="-14084"/>
                </a:stretch>
              </a:blipFill>
              <a:ln w="19050">
                <a:solidFill>
                  <a:schemeClr val="accent1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 smtClean="0">
                <a:sym typeface="+mn-ea"/>
              </a:rPr>
              <a:t>替换引理</a:t>
            </a:r>
            <a:r>
              <a:rPr lang="en-US" altLang="zh-CN" dirty="0" smtClean="0">
                <a:sym typeface="+mn-ea"/>
              </a:rPr>
              <a:t>-</a:t>
            </a:r>
            <a:r>
              <a:rPr lang="zh-CN" altLang="en-US" dirty="0" smtClean="0">
                <a:sym typeface="+mn-ea"/>
              </a:rPr>
              <a:t>项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证：对项的结构作归纳证明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𝑠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[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]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[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[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:=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𝑀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[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]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]]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altLang="zh-CN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格 6"/>
              <p:cNvGraphicFramePr/>
              <p:nvPr>
                <p:custDataLst>
                  <p:tags r:id="rId2"/>
                </p:custDataLst>
              </p:nvPr>
            </p:nvGraphicFramePr>
            <p:xfrm>
              <a:off x="1371600" y="2286000"/>
              <a:ext cx="6400165" cy="2286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32965"/>
                    <a:gridCol w="2132965"/>
                    <a:gridCol w="2132965"/>
                  </a:tblGrid>
                  <a:tr h="381000">
                    <a:tc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(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𝑡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altLang="zh-CN" sz="1800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altLang="zh-CN" sz="1800" i="1">
                                                <a:latin typeface="Cambria Math" panose="02040503050406030204" charset="0"/>
                                                <a:cs typeface="Cambria Math" panose="02040503050406030204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zh-CN" sz="1800" i="1">
                                                <a:latin typeface="Cambria Math" panose="02040503050406030204" charset="0"/>
                                                <a:cs typeface="Cambria Math" panose="02040503050406030204" charset="0"/>
                                              </a:rPr>
                                              <m:t>𝑠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zh-CN" sz="1800" i="1">
                                                <a:latin typeface="Cambria Math" panose="02040503050406030204" charset="0"/>
                                                <a:cs typeface="Cambria Math" panose="02040503050406030204" charset="0"/>
                                              </a:rPr>
                                              <m:t>𝑥</m:t>
                                            </m:r>
                                          </m:den>
                                        </m:f>
                                      </m:e>
                                    </m:d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)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𝑀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[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𝜎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]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𝑀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[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𝜎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[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𝑥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:=</m:t>
                                    </m:r>
                                    <m:sSub>
                                      <m:sSubPr>
                                        <m:ctrlPr>
                                          <a:rPr lang="en-US" altLang="zh-CN" sz="1800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altLang="zh-CN" sz="1800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𝑀</m:t>
                                        </m:r>
                                        <m:r>
                                          <a:rPr lang="en-US" altLang="zh-CN" sz="1800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[</m:t>
                                        </m:r>
                                        <m:r>
                                          <a:rPr lang="en-US" altLang="zh-CN" sz="1800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𝜎</m:t>
                                        </m:r>
                                        <m:r>
                                          <a:rPr lang="en-US" altLang="zh-CN" sz="1800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]</m:t>
                                        </m:r>
                                      </m:sub>
                                    </m:sSub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]]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𝑀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[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𝜎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]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𝑀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[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𝜎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]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𝑦</m:t>
                                </m:r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(≠</m:t>
                                </m:r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𝜎</m:t>
                                </m:r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(</m:t>
                                </m:r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𝑦</m:t>
                                </m:r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𝜎</m:t>
                                </m:r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(</m:t>
                                </m:r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𝑦</m:t>
                                </m:r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𝑀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𝑀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𝑓</m:t>
                                </m:r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(</m:t>
                                </m:r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𝑢</m:t>
                                </m:r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(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𝑓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(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𝑢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)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altLang="zh-CN" sz="1800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altLang="zh-CN" sz="1800" i="1">
                                                <a:latin typeface="Cambria Math" panose="02040503050406030204" charset="0"/>
                                                <a:cs typeface="Cambria Math" panose="02040503050406030204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zh-CN" sz="1800" i="1">
                                                <a:latin typeface="Cambria Math" panose="02040503050406030204" charset="0"/>
                                                <a:cs typeface="Cambria Math" panose="02040503050406030204" charset="0"/>
                                              </a:rPr>
                                              <m:t>𝑠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zh-CN" sz="1800" i="1">
                                                <a:latin typeface="Cambria Math" panose="02040503050406030204" charset="0"/>
                                                <a:cs typeface="Cambria Math" panose="02040503050406030204" charset="0"/>
                                              </a:rPr>
                                              <m:t>𝑥</m:t>
                                            </m:r>
                                          </m:den>
                                        </m:f>
                                      </m:e>
                                    </m:d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)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𝑀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[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𝜎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]</m:t>
                                    </m:r>
                                  </m:sub>
                                </m:sSub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𝑀</m:t>
                                    </m:r>
                                  </m:sub>
                                </m:sSub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(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𝑢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altLang="zh-CN" sz="1800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altLang="zh-CN" sz="1800" i="1">
                                                <a:latin typeface="Cambria Math" panose="02040503050406030204" charset="0"/>
                                                <a:cs typeface="Cambria Math" panose="02040503050406030204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zh-CN" sz="1800" i="1">
                                                <a:latin typeface="Cambria Math" panose="02040503050406030204" charset="0"/>
                                                <a:cs typeface="Cambria Math" panose="02040503050406030204" charset="0"/>
                                              </a:rPr>
                                              <m:t>𝑠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zh-CN" sz="1800" i="1">
                                                <a:latin typeface="Cambria Math" panose="02040503050406030204" charset="0"/>
                                                <a:cs typeface="Cambria Math" panose="02040503050406030204" charset="0"/>
                                              </a:rPr>
                                              <m:t>𝑥</m:t>
                                            </m:r>
                                          </m:den>
                                        </m:f>
                                      </m:e>
                                    </m:d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)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𝑀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[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𝜎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]</m:t>
                                    </m:r>
                                  </m:sub>
                                </m:sSub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)=</m:t>
                                </m:r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𝑀</m:t>
                                    </m:r>
                                  </m:sub>
                                </m:sSub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𝑀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[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𝜎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[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𝑥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:=</m:t>
                                    </m:r>
                                    <m:sSub>
                                      <m:sSubPr>
                                        <m:ctrlPr>
                                          <a:rPr lang="en-US" altLang="zh-CN" sz="1800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altLang="zh-CN" sz="1800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𝑀</m:t>
                                        </m:r>
                                        <m:r>
                                          <a:rPr lang="en-US" altLang="zh-CN" sz="1800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[</m:t>
                                        </m:r>
                                        <m:r>
                                          <a:rPr lang="en-US" altLang="zh-CN" sz="1800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𝜎</m:t>
                                        </m:r>
                                        <m:r>
                                          <a:rPr lang="en-US" altLang="zh-CN" sz="1800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]</m:t>
                                        </m:r>
                                      </m:sub>
                                    </m:sSub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]]</m:t>
                                    </m:r>
                                  </m:sub>
                                </m:sSub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endParaRPr lang="zh-CN" altLang="en-US"/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𝑓</m:t>
                                </m:r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,...,</m:t>
                                </m:r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p>
                          <a:pPr algn="ctr">
                            <a:buNone/>
                          </a:pPr>
                          <a:endParaRPr lang="zh-CN" altLang="en-US"/>
                        </a:p>
                      </a:txBody>
                      <a:tcPr/>
                    </a:tc>
                    <a:tc hMerge="1"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格 6"/>
              <p:cNvGraphicFramePr/>
              <p:nvPr>
                <p:custDataLst>
                  <p:tags r:id="rId3"/>
                </p:custDataLst>
              </p:nvPr>
            </p:nvGraphicFramePr>
            <p:xfrm>
              <a:off x="1371600" y="2286000"/>
              <a:ext cx="6400165" cy="2286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32965"/>
                    <a:gridCol w="2132965"/>
                    <a:gridCol w="2132965"/>
                  </a:tblGrid>
                  <a:tr h="5562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</a:blipFill>
                      </a:tcPr>
                    </a:tc>
                  </a:tr>
                  <a:tr h="38163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</a:blipFill>
                      </a:tcPr>
                    </a:tc>
                  </a:tr>
                  <a:tr h="381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</a:blipFill>
                      </a:tcPr>
                    </a:tc>
                  </a:tr>
                  <a:tr h="381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</a:blipFill>
                      </a:tcPr>
                    </a:tc>
                  </a:tr>
                  <a:tr h="13208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</a:blip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endParaRPr lang="zh-CN" altLang="en-US"/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</a:blipFill>
                      </a:tcPr>
                    </a:tc>
                    <a:tc gridSpan="2">
                      <a:txBody>
                        <a:bodyPr/>
                        <a:p>
                          <a:pPr algn="ctr">
                            <a:buNone/>
                          </a:pPr>
                          <a:endParaRPr lang="zh-CN" altLang="en-US"/>
                        </a:p>
                      </a:txBody>
                      <a:tcPr/>
                    </a:tc>
                    <a:tc hMerge="1"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1765300" y="5921375"/>
                <a:ext cx="6317615" cy="657225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dash"/>
              </a:ln>
            </p:spPr>
            <p:txBody>
              <a:bodyPr wrap="square" rtlCol="0">
                <a:noAutofit/>
              </a:bodyPr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  (3)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𝑓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,...,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))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</m:e>
                        </m:d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</m:e>
                        </m:d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,...,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</m:e>
                        </m:d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algn="ctr"/>
                <a:endParaRPr lang="zh-CN" altLang="en-US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6"/>
                </p:custDataLst>
              </p:nvPr>
            </p:nvSpPr>
            <p:spPr>
              <a:xfrm>
                <a:off x="1765300" y="5921375"/>
                <a:ext cx="6317615" cy="657225"/>
              </a:xfrm>
              <a:prstGeom prst="rect">
                <a:avLst/>
              </a:prstGeom>
              <a:blipFill rotWithShape="1">
                <a:blip r:embed="rId7"/>
                <a:stretch>
                  <a:fillRect l="-151" t="-1449" r="-151" b="-25507"/>
                </a:stretch>
              </a:blipFill>
              <a:ln w="19050">
                <a:solidFill>
                  <a:schemeClr val="accent1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>
                <p:custDataLst>
                  <p:tags r:id="rId8"/>
                </p:custDataLst>
              </p:nvPr>
            </p:nvSpPr>
            <p:spPr>
              <a:xfrm>
                <a:off x="3581400" y="838200"/>
                <a:ext cx="4868545" cy="57023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dash"/>
              </a:ln>
            </p:spPr>
            <p:txBody>
              <a:bodyPr wrap="square" rtlCol="0">
                <a:noAutofit/>
              </a:bodyPr>
              <a:p>
                <a:pPr marL="179705" indent="-45720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(4)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,...,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,...,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。</a:t>
                </a:r>
                <a:endParaRPr lang="en-US" altLang="zh-CN"/>
              </a:p>
              <a:p>
                <a:pPr algn="ctr" eaLnBrk="1" latinLnBrk="0" hangingPunct="1">
                  <a:lnSpc>
                    <a:spcPct val="100000"/>
                  </a:lnSpc>
                </a:pPr>
                <a:endParaRPr lang="zh-CN" altLang="en-US"/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9"/>
                </p:custDataLst>
              </p:nvPr>
            </p:nvSpPr>
            <p:spPr>
              <a:xfrm>
                <a:off x="3581400" y="838200"/>
                <a:ext cx="4868545" cy="570230"/>
              </a:xfrm>
              <a:prstGeom prst="rect">
                <a:avLst/>
              </a:prstGeom>
              <a:blipFill rotWithShape="1">
                <a:blip r:embed="rId10"/>
                <a:stretch>
                  <a:fillRect l="-196" t="-1670" r="-196" b="-40312"/>
                </a:stretch>
              </a:blipFill>
              <a:ln w="19050">
                <a:solidFill>
                  <a:schemeClr val="accent1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 smtClean="0">
                <a:sym typeface="+mn-ea"/>
              </a:rPr>
              <a:t>替换引理</a:t>
            </a:r>
            <a:r>
              <a:rPr lang="en-US" altLang="zh-CN" dirty="0" smtClean="0">
                <a:sym typeface="+mn-ea"/>
              </a:rPr>
              <a:t>-</a:t>
            </a:r>
            <a:r>
              <a:rPr lang="zh-CN" altLang="en-US" dirty="0" smtClean="0">
                <a:sym typeface="+mn-ea"/>
              </a:rPr>
              <a:t>项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证：对项的结构作归纳证明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𝑠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[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]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[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[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:=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𝑀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[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]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]]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altLang="zh-CN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格 6"/>
              <p:cNvGraphicFramePr/>
              <p:nvPr>
                <p:custDataLst>
                  <p:tags r:id="rId2"/>
                </p:custDataLst>
              </p:nvPr>
            </p:nvGraphicFramePr>
            <p:xfrm>
              <a:off x="1371600" y="2286000"/>
              <a:ext cx="6400165" cy="2286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32965"/>
                    <a:gridCol w="2132965"/>
                    <a:gridCol w="2132965"/>
                  </a:tblGrid>
                  <a:tr h="381000">
                    <a:tc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(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𝑡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altLang="zh-CN" sz="1800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altLang="zh-CN" sz="1800" i="1">
                                                <a:latin typeface="Cambria Math" panose="02040503050406030204" charset="0"/>
                                                <a:cs typeface="Cambria Math" panose="02040503050406030204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zh-CN" sz="1800" i="1">
                                                <a:latin typeface="Cambria Math" panose="02040503050406030204" charset="0"/>
                                                <a:cs typeface="Cambria Math" panose="02040503050406030204" charset="0"/>
                                              </a:rPr>
                                              <m:t>𝑠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zh-CN" sz="1800" i="1">
                                                <a:latin typeface="Cambria Math" panose="02040503050406030204" charset="0"/>
                                                <a:cs typeface="Cambria Math" panose="02040503050406030204" charset="0"/>
                                              </a:rPr>
                                              <m:t>𝑥</m:t>
                                            </m:r>
                                          </m:den>
                                        </m:f>
                                      </m:e>
                                    </m:d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)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𝑀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[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𝜎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]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𝑀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[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𝜎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[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𝑥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:=</m:t>
                                    </m:r>
                                    <m:sSub>
                                      <m:sSubPr>
                                        <m:ctrlPr>
                                          <a:rPr lang="en-US" altLang="zh-CN" sz="1800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altLang="zh-CN" sz="1800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𝑀</m:t>
                                        </m:r>
                                        <m:r>
                                          <a:rPr lang="en-US" altLang="zh-CN" sz="1800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[</m:t>
                                        </m:r>
                                        <m:r>
                                          <a:rPr lang="en-US" altLang="zh-CN" sz="1800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𝜎</m:t>
                                        </m:r>
                                        <m:r>
                                          <a:rPr lang="en-US" altLang="zh-CN" sz="1800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]</m:t>
                                        </m:r>
                                      </m:sub>
                                    </m:sSub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]]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𝑀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[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𝜎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]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𝑀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[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𝜎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]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𝑦</m:t>
                                </m:r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(≠</m:t>
                                </m:r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𝜎</m:t>
                                </m:r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(</m:t>
                                </m:r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𝑦</m:t>
                                </m:r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𝜎</m:t>
                                </m:r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(</m:t>
                                </m:r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𝑦</m:t>
                                </m:r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𝑀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𝑀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𝑓</m:t>
                                </m:r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(</m:t>
                                </m:r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𝑢</m:t>
                                </m:r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(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𝑓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(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𝑢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)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altLang="zh-CN" sz="1800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altLang="zh-CN" sz="1800" i="1">
                                                <a:latin typeface="Cambria Math" panose="02040503050406030204" charset="0"/>
                                                <a:cs typeface="Cambria Math" panose="02040503050406030204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zh-CN" sz="1800" i="1">
                                                <a:latin typeface="Cambria Math" panose="02040503050406030204" charset="0"/>
                                                <a:cs typeface="Cambria Math" panose="02040503050406030204" charset="0"/>
                                              </a:rPr>
                                              <m:t>𝑠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zh-CN" sz="1800" i="1">
                                                <a:latin typeface="Cambria Math" panose="02040503050406030204" charset="0"/>
                                                <a:cs typeface="Cambria Math" panose="02040503050406030204" charset="0"/>
                                              </a:rPr>
                                              <m:t>𝑥</m:t>
                                            </m:r>
                                          </m:den>
                                        </m:f>
                                      </m:e>
                                    </m:d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)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𝑀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[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𝜎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]</m:t>
                                    </m:r>
                                  </m:sub>
                                </m:sSub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𝑀</m:t>
                                    </m:r>
                                  </m:sub>
                                </m:sSub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(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𝑢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altLang="zh-CN" sz="1800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altLang="zh-CN" sz="1800" i="1">
                                                <a:latin typeface="Cambria Math" panose="02040503050406030204" charset="0"/>
                                                <a:cs typeface="Cambria Math" panose="02040503050406030204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zh-CN" sz="1800" i="1">
                                                <a:latin typeface="Cambria Math" panose="02040503050406030204" charset="0"/>
                                                <a:cs typeface="Cambria Math" panose="02040503050406030204" charset="0"/>
                                              </a:rPr>
                                              <m:t>𝑠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zh-CN" sz="1800" i="1">
                                                <a:latin typeface="Cambria Math" panose="02040503050406030204" charset="0"/>
                                                <a:cs typeface="Cambria Math" panose="02040503050406030204" charset="0"/>
                                              </a:rPr>
                                              <m:t>𝑥</m:t>
                                            </m:r>
                                          </m:den>
                                        </m:f>
                                      </m:e>
                                    </m:d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)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𝑀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[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𝜎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]</m:t>
                                    </m:r>
                                  </m:sub>
                                </m:sSub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)=</m:t>
                                </m:r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𝑀</m:t>
                                    </m:r>
                                  </m:sub>
                                </m:sSub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𝑀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[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𝜎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[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𝑥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:=</m:t>
                                    </m:r>
                                    <m:sSub>
                                      <m:sSubPr>
                                        <m:ctrlPr>
                                          <a:rPr lang="en-US" altLang="zh-CN" sz="1800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altLang="zh-CN" sz="1800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𝑀</m:t>
                                        </m:r>
                                        <m:r>
                                          <a:rPr lang="en-US" altLang="zh-CN" sz="1800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[</m:t>
                                        </m:r>
                                        <m:r>
                                          <a:rPr lang="en-US" altLang="zh-CN" sz="1800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𝜎</m:t>
                                        </m:r>
                                        <m:r>
                                          <a:rPr lang="en-US" altLang="zh-CN" sz="1800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]</m:t>
                                        </m:r>
                                      </m:sub>
                                    </m:sSub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]]</m:t>
                                    </m:r>
                                  </m:sub>
                                </m:sSub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𝑓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(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𝑢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)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𝑀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[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𝜎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[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𝑥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:=</m:t>
                                    </m:r>
                                    <m:sSub>
                                      <m:sSubPr>
                                        <m:ctrlPr>
                                          <a:rPr lang="en-US" altLang="zh-CN" sz="1800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altLang="zh-CN" sz="1800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𝑀</m:t>
                                        </m:r>
                                        <m:r>
                                          <a:rPr lang="en-US" altLang="zh-CN" sz="1800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[</m:t>
                                        </m:r>
                                        <m:r>
                                          <a:rPr lang="en-US" altLang="zh-CN" sz="1800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𝜎</m:t>
                                        </m:r>
                                        <m:r>
                                          <a:rPr lang="en-US" altLang="zh-CN" sz="1800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]</m:t>
                                        </m:r>
                                      </m:sub>
                                    </m:sSub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]]</m:t>
                                    </m:r>
                                  </m:sub>
                                </m:sSub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𝑀</m:t>
                                    </m:r>
                                  </m:sub>
                                </m:sSub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𝑀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[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𝜎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[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𝑥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:=</m:t>
                                    </m:r>
                                    <m:sSub>
                                      <m:sSubPr>
                                        <m:ctrlPr>
                                          <a:rPr lang="en-US" altLang="zh-CN" sz="1800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altLang="zh-CN" sz="1800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𝑀</m:t>
                                        </m:r>
                                        <m:r>
                                          <a:rPr lang="en-US" altLang="zh-CN" sz="1800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[</m:t>
                                        </m:r>
                                        <m:r>
                                          <a:rPr lang="en-US" altLang="zh-CN" sz="1800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𝜎</m:t>
                                        </m:r>
                                        <m:r>
                                          <a:rPr lang="en-US" altLang="zh-CN" sz="1800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]</m:t>
                                        </m:r>
                                      </m:sub>
                                    </m:sSub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]]</m:t>
                                    </m:r>
                                  </m:sub>
                                </m:sSub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𝑓</m:t>
                                </m:r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,...,</m:t>
                                </m:r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p>
                          <a:pPr algn="ctr">
                            <a:buNone/>
                          </a:pPr>
                          <a:endParaRPr lang="zh-CN" altLang="en-US"/>
                        </a:p>
                      </a:txBody>
                      <a:tcPr/>
                    </a:tc>
                    <a:tc hMerge="1"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格 6"/>
              <p:cNvGraphicFramePr/>
              <p:nvPr>
                <p:custDataLst>
                  <p:tags r:id="rId3"/>
                </p:custDataLst>
              </p:nvPr>
            </p:nvGraphicFramePr>
            <p:xfrm>
              <a:off x="1371600" y="2286000"/>
              <a:ext cx="6400165" cy="2286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32965"/>
                    <a:gridCol w="2132965"/>
                    <a:gridCol w="2132965"/>
                  </a:tblGrid>
                  <a:tr h="5562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</a:blipFill>
                      </a:tcPr>
                    </a:tc>
                  </a:tr>
                  <a:tr h="38163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</a:blipFill>
                      </a:tcPr>
                    </a:tc>
                  </a:tr>
                  <a:tr h="381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</a:blipFill>
                      </a:tcPr>
                    </a:tc>
                  </a:tr>
                  <a:tr h="381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</a:blipFill>
                      </a:tcPr>
                    </a:tc>
                  </a:tr>
                  <a:tr h="13208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</a:blipFill>
                      </a:tcPr>
                    </a:tc>
                  </a:tr>
                  <a:tr h="381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</a:blipFill>
                      </a:tcPr>
                    </a:tc>
                    <a:tc gridSpan="2">
                      <a:txBody>
                        <a:bodyPr/>
                        <a:p>
                          <a:pPr algn="ctr">
                            <a:buNone/>
                          </a:pPr>
                          <a:endParaRPr lang="zh-CN" altLang="en-US"/>
                        </a:p>
                      </a:txBody>
                      <a:tcPr/>
                    </a:tc>
                    <a:tc hMerge="1"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1765300" y="5921375"/>
                <a:ext cx="6317615" cy="657225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dash"/>
              </a:ln>
            </p:spPr>
            <p:txBody>
              <a:bodyPr wrap="square" rtlCol="0">
                <a:noAutofit/>
              </a:bodyPr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  (3)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𝑓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,...,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))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</m:e>
                        </m:d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</m:e>
                        </m:d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,...,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</m:e>
                        </m:d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algn="ctr"/>
                <a:endParaRPr lang="zh-CN" altLang="en-US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6"/>
                </p:custDataLst>
              </p:nvPr>
            </p:nvSpPr>
            <p:spPr>
              <a:xfrm>
                <a:off x="1765300" y="5921375"/>
                <a:ext cx="6317615" cy="657225"/>
              </a:xfrm>
              <a:prstGeom prst="rect">
                <a:avLst/>
              </a:prstGeom>
              <a:blipFill rotWithShape="1">
                <a:blip r:embed="rId7"/>
                <a:stretch>
                  <a:fillRect l="-151" t="-1449" r="-151" b="-25507"/>
                </a:stretch>
              </a:blipFill>
              <a:ln w="19050">
                <a:solidFill>
                  <a:schemeClr val="accent1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/>
          <p:cNvSpPr txBox="1"/>
          <p:nvPr/>
        </p:nvSpPr>
        <p:spPr>
          <a:xfrm>
            <a:off x="1828800" y="4724400"/>
            <a:ext cx="1329690" cy="398780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p>
            <a:pPr algn="ctr"/>
            <a:r>
              <a:rPr lang="zh-CN" altLang="en-US"/>
              <a:t>归纳假设</a:t>
            </a:r>
            <a:endParaRPr lang="zh-CN" altLang="en-US"/>
          </a:p>
        </p:txBody>
      </p:sp>
      <p:cxnSp>
        <p:nvCxnSpPr>
          <p:cNvPr id="9" name="直接箭头连接符 8"/>
          <p:cNvCxnSpPr>
            <a:stCxn id="6" idx="3"/>
          </p:cNvCxnSpPr>
          <p:nvPr/>
        </p:nvCxnSpPr>
        <p:spPr>
          <a:xfrm>
            <a:off x="3158490" y="4923790"/>
            <a:ext cx="956310" cy="10541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>
                <p:custDataLst>
                  <p:tags r:id="rId8"/>
                </p:custDataLst>
              </p:nvPr>
            </p:nvSpPr>
            <p:spPr>
              <a:xfrm>
                <a:off x="3581400" y="838200"/>
                <a:ext cx="4868545" cy="57023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dash"/>
              </a:ln>
            </p:spPr>
            <p:txBody>
              <a:bodyPr wrap="square" rtlCol="0">
                <a:noAutofit/>
              </a:bodyPr>
              <a:p>
                <a:pPr marL="179705" indent="-45720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(4)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,...,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,...,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。</a:t>
                </a:r>
                <a:endParaRPr lang="en-US" altLang="zh-CN"/>
              </a:p>
              <a:p>
                <a:pPr algn="ctr" eaLnBrk="1" latinLnBrk="0" hangingPunct="1">
                  <a:lnSpc>
                    <a:spcPct val="100000"/>
                  </a:lnSpc>
                </a:pPr>
                <a:endParaRPr lang="zh-CN" altLang="en-US"/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9"/>
                </p:custDataLst>
              </p:nvPr>
            </p:nvSpPr>
            <p:spPr>
              <a:xfrm>
                <a:off x="3581400" y="838200"/>
                <a:ext cx="4868545" cy="570230"/>
              </a:xfrm>
              <a:prstGeom prst="rect">
                <a:avLst/>
              </a:prstGeom>
              <a:blipFill rotWithShape="1">
                <a:blip r:embed="rId10"/>
                <a:stretch>
                  <a:fillRect l="-196" t="-1670" r="-196" b="-40312"/>
                </a:stretch>
              </a:blipFill>
              <a:ln w="19050">
                <a:solidFill>
                  <a:schemeClr val="accent1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 smtClean="0">
                <a:sym typeface="+mn-ea"/>
              </a:rPr>
              <a:t>替换引理</a:t>
            </a:r>
            <a:r>
              <a:rPr lang="en-US" altLang="zh-CN" dirty="0" smtClean="0">
                <a:sym typeface="+mn-ea"/>
              </a:rPr>
              <a:t>-</a:t>
            </a:r>
            <a:r>
              <a:rPr lang="zh-CN" altLang="en-US" dirty="0" smtClean="0">
                <a:sym typeface="+mn-ea"/>
              </a:rPr>
              <a:t>项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证：对项的结构作归纳证明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𝑠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[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]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[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[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:=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𝑀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[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]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]]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altLang="zh-CN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格 6"/>
              <p:cNvGraphicFramePr/>
              <p:nvPr>
                <p:custDataLst>
                  <p:tags r:id="rId2"/>
                </p:custDataLst>
              </p:nvPr>
            </p:nvGraphicFramePr>
            <p:xfrm>
              <a:off x="1371600" y="2286000"/>
              <a:ext cx="6400165" cy="2286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32965"/>
                    <a:gridCol w="2132965"/>
                    <a:gridCol w="2132965"/>
                  </a:tblGrid>
                  <a:tr h="381000">
                    <a:tc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(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𝑡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altLang="zh-CN" sz="1800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altLang="zh-CN" sz="1800" i="1">
                                                <a:latin typeface="Cambria Math" panose="02040503050406030204" charset="0"/>
                                                <a:cs typeface="Cambria Math" panose="02040503050406030204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zh-CN" sz="1800" i="1">
                                                <a:latin typeface="Cambria Math" panose="02040503050406030204" charset="0"/>
                                                <a:cs typeface="Cambria Math" panose="02040503050406030204" charset="0"/>
                                              </a:rPr>
                                              <m:t>𝑠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zh-CN" sz="1800" i="1">
                                                <a:latin typeface="Cambria Math" panose="02040503050406030204" charset="0"/>
                                                <a:cs typeface="Cambria Math" panose="02040503050406030204" charset="0"/>
                                              </a:rPr>
                                              <m:t>𝑥</m:t>
                                            </m:r>
                                          </m:den>
                                        </m:f>
                                      </m:e>
                                    </m:d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)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𝑀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[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𝜎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]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𝑀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[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𝜎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[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𝑥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:=</m:t>
                                    </m:r>
                                    <m:sSub>
                                      <m:sSubPr>
                                        <m:ctrlPr>
                                          <a:rPr lang="en-US" altLang="zh-CN" sz="1800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altLang="zh-CN" sz="1800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𝑀</m:t>
                                        </m:r>
                                        <m:r>
                                          <a:rPr lang="en-US" altLang="zh-CN" sz="1800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[</m:t>
                                        </m:r>
                                        <m:r>
                                          <a:rPr lang="en-US" altLang="zh-CN" sz="1800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𝜎</m:t>
                                        </m:r>
                                        <m:r>
                                          <a:rPr lang="en-US" altLang="zh-CN" sz="1800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]</m:t>
                                        </m:r>
                                      </m:sub>
                                    </m:sSub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]]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𝑀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[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𝜎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]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𝑀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[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𝜎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]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𝑦</m:t>
                                </m:r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(≠</m:t>
                                </m:r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𝜎</m:t>
                                </m:r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(</m:t>
                                </m:r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𝑦</m:t>
                                </m:r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𝜎</m:t>
                                </m:r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(</m:t>
                                </m:r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𝑦</m:t>
                                </m:r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𝑀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𝑀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𝑓</m:t>
                                </m:r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(</m:t>
                                </m:r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𝑢</m:t>
                                </m:r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(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𝑓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(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𝑢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)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altLang="zh-CN" sz="1800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altLang="zh-CN" sz="1800" i="1">
                                                <a:latin typeface="Cambria Math" panose="02040503050406030204" charset="0"/>
                                                <a:cs typeface="Cambria Math" panose="02040503050406030204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zh-CN" sz="1800" i="1">
                                                <a:latin typeface="Cambria Math" panose="02040503050406030204" charset="0"/>
                                                <a:cs typeface="Cambria Math" panose="02040503050406030204" charset="0"/>
                                              </a:rPr>
                                              <m:t>𝑠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zh-CN" sz="1800" i="1">
                                                <a:latin typeface="Cambria Math" panose="02040503050406030204" charset="0"/>
                                                <a:cs typeface="Cambria Math" panose="02040503050406030204" charset="0"/>
                                              </a:rPr>
                                              <m:t>𝑥</m:t>
                                            </m:r>
                                          </m:den>
                                        </m:f>
                                      </m:e>
                                    </m:d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)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𝑀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[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𝜎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]</m:t>
                                    </m:r>
                                  </m:sub>
                                </m:sSub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𝑀</m:t>
                                    </m:r>
                                  </m:sub>
                                </m:sSub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(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𝑢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altLang="zh-CN" sz="1800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altLang="zh-CN" sz="1800" i="1">
                                                <a:latin typeface="Cambria Math" panose="02040503050406030204" charset="0"/>
                                                <a:cs typeface="Cambria Math" panose="02040503050406030204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zh-CN" sz="1800" i="1">
                                                <a:latin typeface="Cambria Math" panose="02040503050406030204" charset="0"/>
                                                <a:cs typeface="Cambria Math" panose="02040503050406030204" charset="0"/>
                                              </a:rPr>
                                              <m:t>𝑠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zh-CN" sz="1800" i="1">
                                                <a:latin typeface="Cambria Math" panose="02040503050406030204" charset="0"/>
                                                <a:cs typeface="Cambria Math" panose="02040503050406030204" charset="0"/>
                                              </a:rPr>
                                              <m:t>𝑥</m:t>
                                            </m:r>
                                          </m:den>
                                        </m:f>
                                      </m:e>
                                    </m:d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)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𝑀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[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𝜎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]</m:t>
                                    </m:r>
                                  </m:sub>
                                </m:sSub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)=</m:t>
                                </m:r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𝑀</m:t>
                                    </m:r>
                                  </m:sub>
                                </m:sSub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𝑀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[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𝜎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[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𝑥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:=</m:t>
                                    </m:r>
                                    <m:sSub>
                                      <m:sSubPr>
                                        <m:ctrlPr>
                                          <a:rPr lang="en-US" altLang="zh-CN" sz="1800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altLang="zh-CN" sz="1800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𝑀</m:t>
                                        </m:r>
                                        <m:r>
                                          <a:rPr lang="en-US" altLang="zh-CN" sz="1800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[</m:t>
                                        </m:r>
                                        <m:r>
                                          <a:rPr lang="en-US" altLang="zh-CN" sz="1800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𝜎</m:t>
                                        </m:r>
                                        <m:r>
                                          <a:rPr lang="en-US" altLang="zh-CN" sz="1800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]</m:t>
                                        </m:r>
                                      </m:sub>
                                    </m:sSub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]]</m:t>
                                    </m:r>
                                  </m:sub>
                                </m:sSub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𝑓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(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𝑢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)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𝑀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[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𝜎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[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𝑥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:=</m:t>
                                    </m:r>
                                    <m:sSub>
                                      <m:sSubPr>
                                        <m:ctrlPr>
                                          <a:rPr lang="en-US" altLang="zh-CN" sz="1800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altLang="zh-CN" sz="1800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𝑀</m:t>
                                        </m:r>
                                        <m:r>
                                          <a:rPr lang="en-US" altLang="zh-CN" sz="1800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[</m:t>
                                        </m:r>
                                        <m:r>
                                          <a:rPr lang="en-US" altLang="zh-CN" sz="1800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𝜎</m:t>
                                        </m:r>
                                        <m:r>
                                          <a:rPr lang="en-US" altLang="zh-CN" sz="1800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]</m:t>
                                        </m:r>
                                      </m:sub>
                                    </m:sSub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]]</m:t>
                                    </m:r>
                                  </m:sub>
                                </m:sSub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𝑀</m:t>
                                    </m:r>
                                  </m:sub>
                                </m:sSub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𝑀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[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𝜎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[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𝑥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:=</m:t>
                                    </m:r>
                                    <m:sSub>
                                      <m:sSubPr>
                                        <m:ctrlPr>
                                          <a:rPr lang="en-US" altLang="zh-CN" sz="1800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altLang="zh-CN" sz="1800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𝑀</m:t>
                                        </m:r>
                                        <m:r>
                                          <a:rPr lang="en-US" altLang="zh-CN" sz="1800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[</m:t>
                                        </m:r>
                                        <m:r>
                                          <a:rPr lang="en-US" altLang="zh-CN" sz="1800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𝜎</m:t>
                                        </m:r>
                                        <m:r>
                                          <a:rPr lang="en-US" altLang="zh-CN" sz="1800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]</m:t>
                                        </m:r>
                                      </m:sub>
                                    </m:sSub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]]</m:t>
                                    </m:r>
                                  </m:sub>
                                </m:sSub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𝑓</m:t>
                                </m:r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,...,</m:t>
                                </m:r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zh-CN" altLang="en-US"/>
                            <a:t>同理</a:t>
                          </a:r>
                          <a:endParaRPr lang="zh-CN" altLang="en-US"/>
                        </a:p>
                      </a:txBody>
                      <a:tcPr/>
                    </a:tc>
                    <a:tc hMerge="1"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格 6"/>
              <p:cNvGraphicFramePr/>
              <p:nvPr>
                <p:custDataLst>
                  <p:tags r:id="rId3"/>
                </p:custDataLst>
              </p:nvPr>
            </p:nvGraphicFramePr>
            <p:xfrm>
              <a:off x="1371600" y="2286000"/>
              <a:ext cx="6400165" cy="2286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32965"/>
                    <a:gridCol w="2132965"/>
                    <a:gridCol w="2132965"/>
                  </a:tblGrid>
                  <a:tr h="5562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</a:blipFill>
                      </a:tcPr>
                    </a:tc>
                  </a:tr>
                  <a:tr h="38163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</a:blipFill>
                      </a:tcPr>
                    </a:tc>
                  </a:tr>
                  <a:tr h="381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</a:blipFill>
                      </a:tcPr>
                    </a:tc>
                  </a:tr>
                  <a:tr h="381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</a:blipFill>
                      </a:tcPr>
                    </a:tc>
                  </a:tr>
                  <a:tr h="13208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</a:blipFill>
                      </a:tcPr>
                    </a:tc>
                  </a:tr>
                  <a:tr h="381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</a:blipFill>
                      </a:tcPr>
                    </a:tc>
                    <a:tc gridSpan="2"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zh-CN" altLang="en-US"/>
                            <a:t>同理</a:t>
                          </a:r>
                          <a:endParaRPr lang="zh-CN" altLang="en-US"/>
                        </a:p>
                      </a:txBody>
                      <a:tcPr/>
                    </a:tc>
                    <a:tc hMerge="1"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1765300" y="5921375"/>
                <a:ext cx="6317615" cy="657225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dash"/>
              </a:ln>
            </p:spPr>
            <p:txBody>
              <a:bodyPr wrap="square" rtlCol="0">
                <a:noAutofit/>
              </a:bodyPr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  (3)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𝑓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,...,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))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</m:e>
                        </m:d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</m:e>
                        </m:d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,...,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</m:e>
                        </m:d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algn="ctr"/>
                <a:endParaRPr lang="zh-CN" altLang="en-US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6"/>
                </p:custDataLst>
              </p:nvPr>
            </p:nvSpPr>
            <p:spPr>
              <a:xfrm>
                <a:off x="1765300" y="5921375"/>
                <a:ext cx="6317615" cy="657225"/>
              </a:xfrm>
              <a:prstGeom prst="rect">
                <a:avLst/>
              </a:prstGeom>
              <a:blipFill rotWithShape="1">
                <a:blip r:embed="rId7"/>
                <a:stretch>
                  <a:fillRect l="-151" t="-1449" r="-151" b="-25507"/>
                </a:stretch>
              </a:blipFill>
              <a:ln w="19050">
                <a:solidFill>
                  <a:schemeClr val="accent1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/>
          <p:cNvSpPr txBox="1"/>
          <p:nvPr/>
        </p:nvSpPr>
        <p:spPr>
          <a:xfrm>
            <a:off x="1828800" y="4724400"/>
            <a:ext cx="1329690" cy="398780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p>
            <a:pPr algn="ctr"/>
            <a:r>
              <a:rPr lang="zh-CN" altLang="en-US"/>
              <a:t>归纳假设</a:t>
            </a:r>
            <a:endParaRPr lang="zh-CN" altLang="en-US"/>
          </a:p>
        </p:txBody>
      </p:sp>
      <p:cxnSp>
        <p:nvCxnSpPr>
          <p:cNvPr id="9" name="直接箭头连接符 8"/>
          <p:cNvCxnSpPr>
            <a:stCxn id="6" idx="3"/>
          </p:cNvCxnSpPr>
          <p:nvPr/>
        </p:nvCxnSpPr>
        <p:spPr>
          <a:xfrm>
            <a:off x="3158490" y="4923790"/>
            <a:ext cx="956310" cy="10541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>
                <p:custDataLst>
                  <p:tags r:id="rId8"/>
                </p:custDataLst>
              </p:nvPr>
            </p:nvSpPr>
            <p:spPr>
              <a:xfrm>
                <a:off x="3581400" y="838200"/>
                <a:ext cx="4868545" cy="57023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dash"/>
              </a:ln>
            </p:spPr>
            <p:txBody>
              <a:bodyPr wrap="square" rtlCol="0">
                <a:noAutofit/>
              </a:bodyPr>
              <a:p>
                <a:pPr marL="179705" indent="-45720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(4)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,...,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,...,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。</a:t>
                </a:r>
                <a:endParaRPr lang="en-US" altLang="zh-CN"/>
              </a:p>
              <a:p>
                <a:pPr algn="ctr" eaLnBrk="1" latinLnBrk="0" hangingPunct="1">
                  <a:lnSpc>
                    <a:spcPct val="100000"/>
                  </a:lnSpc>
                </a:pPr>
                <a:endParaRPr lang="zh-CN" altLang="en-US"/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9"/>
                </p:custDataLst>
              </p:nvPr>
            </p:nvSpPr>
            <p:spPr>
              <a:xfrm>
                <a:off x="3581400" y="838200"/>
                <a:ext cx="4868545" cy="570230"/>
              </a:xfrm>
              <a:prstGeom prst="rect">
                <a:avLst/>
              </a:prstGeom>
              <a:blipFill rotWithShape="1">
                <a:blip r:embed="rId10"/>
                <a:stretch>
                  <a:fillRect l="-196" t="-1670" r="-196" b="-40312"/>
                </a:stretch>
              </a:blipFill>
              <a:ln w="19050">
                <a:solidFill>
                  <a:schemeClr val="accent1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 smtClean="0">
                <a:sym typeface="+mn-ea"/>
              </a:rPr>
              <a:t>替换引理</a:t>
            </a:r>
            <a:r>
              <a:rPr lang="en-US" altLang="zh-CN" dirty="0" smtClean="0">
                <a:sym typeface="+mn-ea"/>
              </a:rPr>
              <a:t>-</a:t>
            </a:r>
            <a:r>
              <a:rPr lang="zh-CN" altLang="en-US" dirty="0" smtClean="0">
                <a:sym typeface="+mn-ea"/>
              </a:rPr>
              <a:t>公式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b="1"/>
                  <a:t>引理</a:t>
                </a:r>
                <a:r>
                  <a:rPr lang="en-US" altLang="zh-CN" b="1"/>
                  <a:t>3.32.</a:t>
                </a:r>
                <a:r>
                  <a:rPr lang="en-US" altLang="zh-CN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𝑡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[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]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[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[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:=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𝑀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[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]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]]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证明：令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𝜌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[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:=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[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]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]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cs typeface="+mn-lt"/>
                  </a:rPr>
                  <a:t> </a:t>
                </a:r>
                <a:r>
                  <a:rPr lang="en-US" altLang="zh-CN">
                    <a:cs typeface="+mn-lt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欲证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𝑡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[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]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[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𝜌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]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赋值与模型</a:t>
            </a:r>
            <a:r>
              <a:rPr lang="zh-CN" altLang="en-US">
                <a:sym typeface="+mn-ea"/>
              </a:rPr>
              <a:t>（复习）</a:t>
            </a:r>
            <a:endParaRPr lang="zh-CN" altLang="en-US"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/>
                  <a:t>设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𝑉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={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,...,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,...|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𝑁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}</m:t>
                    </m:r>
                  </m:oMath>
                </a14:m>
                <a:r>
                  <a:rPr lang="zh-CN" altLang="en-US"/>
                  <a:t>为一阶语言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ℒ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的变元集，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𝕄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为一个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ℒ</m:t>
                    </m:r>
                  </m:oMath>
                </a14:m>
                <a:r>
                  <a:rPr lang="en-US" altLang="zh-CN"/>
                  <a:t>-</a:t>
                </a:r>
                <a:r>
                  <a:rPr lang="zh-CN" altLang="en-US"/>
                  <a:t>结构。</a:t>
                </a:r>
                <a:endParaRPr lang="zh-CN" altLang="en-US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</a:t>
                </a:r>
                <a:r>
                  <a:rPr lang="en-US" altLang="zh-CN"/>
                  <a:t>(1) </a:t>
                </a:r>
                <a:r>
                  <a:rPr lang="zh-CN" altLang="en-US"/>
                  <a:t>一个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上的</a:t>
                </a:r>
                <a:r>
                  <a:rPr lang="zh-CN" altLang="en-US" b="1">
                    <a:solidFill>
                      <a:schemeClr val="accent5"/>
                    </a:solidFill>
                  </a:rPr>
                  <a:t>赋值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𝜎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为从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𝑉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到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的映射，即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: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𝑉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；</a:t>
                </a:r>
                <a:endParaRPr lang="en-US" altLang="zh-CN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</a:t>
                </a:r>
                <a:r>
                  <a:rPr lang="en-US" altLang="zh-CN"/>
                  <a:t>(2)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ℒ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的一个</a:t>
                </a:r>
                <a:r>
                  <a:rPr lang="zh-CN" altLang="en-US" b="1">
                    <a:solidFill>
                      <a:schemeClr val="accent5"/>
                    </a:solidFill>
                  </a:rPr>
                  <a:t>模型</a:t>
                </a:r>
                <a:r>
                  <a:rPr lang="zh-CN" altLang="en-US"/>
                  <a:t>为二元组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𝕄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    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这里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𝕄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为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ℒ</m:t>
                    </m:r>
                  </m:oMath>
                </a14:m>
                <a:r>
                  <a:rPr lang="en-US" altLang="zh-CN">
                    <a:sym typeface="+mn-ea"/>
                  </a:rPr>
                  <a:t>-</a:t>
                </a:r>
                <a:r>
                  <a:rPr lang="zh-CN" altLang="en-US">
                    <a:sym typeface="+mn-ea"/>
                  </a:rPr>
                  <a:t>结构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且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𝜎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为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上的赋值。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 smtClean="0">
                <a:sym typeface="+mn-ea"/>
              </a:rPr>
              <a:t>替换引理</a:t>
            </a:r>
            <a:r>
              <a:rPr lang="en-US" altLang="zh-CN" dirty="0" smtClean="0">
                <a:sym typeface="+mn-ea"/>
              </a:rPr>
              <a:t>-</a:t>
            </a:r>
            <a:r>
              <a:rPr lang="zh-CN" altLang="en-US" dirty="0" smtClean="0">
                <a:sym typeface="+mn-ea"/>
              </a:rPr>
              <a:t>公式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b="1"/>
                  <a:t>引理</a:t>
                </a:r>
                <a:r>
                  <a:rPr lang="en-US" altLang="zh-CN" b="1"/>
                  <a:t>3.32.</a:t>
                </a:r>
                <a:r>
                  <a:rPr lang="en-US" altLang="zh-CN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𝑡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[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]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[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[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:=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𝑀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[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]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]]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证明：令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𝜌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[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:=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[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]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]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cs typeface="+mn-lt"/>
                  </a:rPr>
                  <a:t> </a:t>
                </a:r>
                <a:r>
                  <a:rPr lang="en-US" altLang="zh-CN">
                    <a:cs typeface="+mn-lt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欲证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𝑡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[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]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[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𝜌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]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cs typeface="+mn-lt"/>
                    <a:sym typeface="+mn-ea"/>
                  </a:rPr>
                  <a:t> </a:t>
                </a:r>
                <a:r>
                  <a:rPr lang="en-US" altLang="zh-CN">
                    <a:cs typeface="+mn-lt"/>
                    <a:sym typeface="+mn-ea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只需证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en-US">
                    <a:latin typeface="Cambria Math" panose="02040503050406030204" charset="0"/>
                    <a:cs typeface="Cambria Math" panose="02040503050406030204" charset="0"/>
                  </a:rPr>
                  <a:t>(*)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⊨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</m:e>
                    </m:d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当且仅当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⊨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𝜌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cs typeface="+mn-lt"/>
                    <a:sym typeface="+mn-ea"/>
                  </a:rPr>
                  <a:t> </a:t>
                </a:r>
                <a:r>
                  <a:rPr lang="en-US" altLang="zh-CN">
                    <a:cs typeface="+mn-lt"/>
                    <a:sym typeface="+mn-ea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下面对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的结构作归纳证明</a:t>
                </a:r>
                <a:r>
                  <a:rPr 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(*)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4800600" y="2895600"/>
                <a:ext cx="2933065" cy="72771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dash"/>
              </a:ln>
            </p:spPr>
            <p:txBody>
              <a:bodyPr wrap="square" rtlCol="0">
                <a:spAutoFit/>
              </a:bodyPr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[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]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[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𝜌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]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∈{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𝑇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𝐹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}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:endParaRPr lang="zh-CN" altLang="en-US"/>
              </a:p>
              <a:p>
                <a:pPr algn="ctr"/>
                <a:r>
                  <a:rPr lang="zh-CN" altLang="en-US"/>
                  <a:t>同真同假。</a:t>
                </a:r>
                <a:endParaRPr lang="zh-CN" altLang="en-US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2895600"/>
                <a:ext cx="2933065" cy="727710"/>
              </a:xfrm>
              <a:prstGeom prst="rect">
                <a:avLst/>
              </a:prstGeom>
              <a:blipFill rotWithShape="1">
                <a:blip r:embed="rId2"/>
                <a:stretch>
                  <a:fillRect l="-325" t="-1309" r="-325" b="-1309"/>
                </a:stretch>
              </a:blipFill>
              <a:ln w="19050">
                <a:solidFill>
                  <a:schemeClr val="accent1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接连接符 6"/>
          <p:cNvCxnSpPr>
            <a:stCxn id="6" idx="1"/>
          </p:cNvCxnSpPr>
          <p:nvPr/>
        </p:nvCxnSpPr>
        <p:spPr>
          <a:xfrm flipH="1" flipV="1">
            <a:off x="3568700" y="3198495"/>
            <a:ext cx="1231900" cy="6096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 smtClean="0">
                <a:sym typeface="+mn-ea"/>
              </a:rPr>
              <a:t>替换引理</a:t>
            </a:r>
            <a:r>
              <a:rPr lang="en-US" altLang="zh-CN" dirty="0" smtClean="0">
                <a:sym typeface="+mn-ea"/>
              </a:rPr>
              <a:t>-</a:t>
            </a:r>
            <a:r>
              <a:rPr lang="zh-CN" altLang="en-US" dirty="0" smtClean="0">
                <a:sym typeface="+mn-ea"/>
              </a:rPr>
              <a:t>公式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cs typeface="+mn-lt"/>
                    <a:sym typeface="+mn-ea"/>
                  </a:rPr>
                  <a:t> </a:t>
                </a:r>
                <a:r>
                  <a:rPr lang="en-US" altLang="zh-CN">
                    <a:cs typeface="+mn-lt"/>
                    <a:sym typeface="+mn-ea"/>
                  </a:rPr>
                  <a:t> </a:t>
                </a:r>
                <a:r>
                  <a:rPr lang="zh-CN" altLang="en-US" b="1">
                    <a:cs typeface="+mn-lt"/>
                    <a:sym typeface="+mn-ea"/>
                  </a:rPr>
                  <a:t>当</a:t>
                </a:r>
                <a:r>
                  <a:rPr lang="en-US" altLang="zh-CN" b="1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A</a:t>
                </a:r>
                <a:r>
                  <a:rPr lang="zh-CN" altLang="en-US" b="1">
                    <a:cs typeface="+mn-lt"/>
                    <a:sym typeface="+mn-ea"/>
                  </a:rPr>
                  <a:t>为原子公式时，</a:t>
                </a:r>
                <a:endParaRPr lang="zh-CN" altLang="en-US">
                  <a:cs typeface="+mn-lt"/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cs typeface="+mn-lt"/>
                    <a:sym typeface="+mn-ea"/>
                  </a:rPr>
                  <a:t>情况</a:t>
                </a:r>
                <a:r>
                  <a:rPr lang="en-US" altLang="zh-CN">
                    <a:cs typeface="+mn-lt"/>
                    <a:sym typeface="+mn-ea"/>
                  </a:rPr>
                  <a:t>1</a:t>
                </a:r>
                <a:r>
                  <a:rPr lang="zh-CN" altLang="en-US">
                    <a:cs typeface="+mn-lt"/>
                    <a:sym typeface="+mn-ea"/>
                  </a:rPr>
                  <a:t>：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A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𝑢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≐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𝑣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𝑢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𝑣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为项。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cs typeface="+mn-lt"/>
                    <a:sym typeface="+mn-ea"/>
                  </a:rPr>
                  <a:t> </a:t>
                </a:r>
                <a:r>
                  <a:rPr lang="en-US" altLang="zh-CN">
                    <a:cs typeface="+mn-lt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⊨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iff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⊨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𝑢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≐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𝑣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</m:e>
                    </m:d>
                  </m:oMath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cs typeface="+mn-lt"/>
                    <a:sym typeface="+mn-ea"/>
                  </a:rPr>
                  <a:t> </a:t>
                </a:r>
                <a:r>
                  <a:rPr lang="en-US" altLang="zh-CN">
                    <a:cs typeface="+mn-lt"/>
                    <a:sym typeface="+mn-ea"/>
                  </a:rPr>
                  <a:t> </a:t>
                </a:r>
                <a:r>
                  <a:rPr lang="zh-CN" altLang="en-US">
                    <a:cs typeface="+mn-lt"/>
                    <a:sym typeface="+mn-ea"/>
                  </a:rPr>
                  <a:t> </a:t>
                </a:r>
                <a:r>
                  <a:rPr lang="en-US" altLang="zh-CN">
                    <a:cs typeface="+mn-lt"/>
                    <a:sym typeface="+mn-ea"/>
                  </a:rPr>
                  <a:t> </a:t>
                </a:r>
                <a:r>
                  <a:rPr lang="zh-CN" altLang="en-US">
                    <a:cs typeface="+mn-lt"/>
                    <a:sym typeface="+mn-ea"/>
                  </a:rPr>
                  <a:t> </a:t>
                </a:r>
                <a:r>
                  <a:rPr lang="en-US" altLang="zh-CN">
                    <a:cs typeface="+mn-lt"/>
                    <a:sym typeface="+mn-ea"/>
                  </a:rPr>
                  <a:t>   </a:t>
                </a:r>
                <a:r>
                  <a:rPr lang="zh-CN" altLang="en-US">
                    <a:cs typeface="+mn-lt"/>
                    <a:sym typeface="+mn-ea"/>
                  </a:rPr>
                  <a:t> </a:t>
                </a:r>
                <a:r>
                  <a:rPr lang="en-US" altLang="zh-CN">
                    <a:cs typeface="+mn-lt"/>
                    <a:sym typeface="+mn-ea"/>
                  </a:rPr>
                  <a:t> </a:t>
                </a:r>
                <a:endParaRPr lang="en-US" altLang="zh-CN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 smtClean="0">
                <a:sym typeface="+mn-ea"/>
              </a:rPr>
              <a:t>替换引理</a:t>
            </a:r>
            <a:r>
              <a:rPr lang="en-US" altLang="zh-CN" dirty="0" smtClean="0">
                <a:sym typeface="+mn-ea"/>
              </a:rPr>
              <a:t>-</a:t>
            </a:r>
            <a:r>
              <a:rPr lang="zh-CN" altLang="en-US" dirty="0" smtClean="0">
                <a:sym typeface="+mn-ea"/>
              </a:rPr>
              <a:t>公式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cs typeface="+mn-lt"/>
                    <a:sym typeface="+mn-ea"/>
                  </a:rPr>
                  <a:t> </a:t>
                </a:r>
                <a:r>
                  <a:rPr lang="en-US" altLang="zh-CN">
                    <a:cs typeface="+mn-lt"/>
                    <a:sym typeface="+mn-ea"/>
                  </a:rPr>
                  <a:t> </a:t>
                </a:r>
                <a:r>
                  <a:rPr lang="zh-CN" altLang="en-US" b="1">
                    <a:cs typeface="+mn-lt"/>
                    <a:sym typeface="+mn-ea"/>
                  </a:rPr>
                  <a:t>当</a:t>
                </a:r>
                <a:r>
                  <a:rPr lang="en-US" altLang="zh-CN" b="1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A</a:t>
                </a:r>
                <a:r>
                  <a:rPr lang="zh-CN" altLang="en-US" b="1">
                    <a:cs typeface="+mn-lt"/>
                    <a:sym typeface="+mn-ea"/>
                  </a:rPr>
                  <a:t>为原子公式时，</a:t>
                </a:r>
                <a:endParaRPr lang="zh-CN" altLang="en-US">
                  <a:cs typeface="+mn-lt"/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cs typeface="+mn-lt"/>
                    <a:sym typeface="+mn-ea"/>
                  </a:rPr>
                  <a:t>情况</a:t>
                </a:r>
                <a:r>
                  <a:rPr lang="en-US" altLang="zh-CN">
                    <a:cs typeface="+mn-lt"/>
                    <a:sym typeface="+mn-ea"/>
                  </a:rPr>
                  <a:t>1</a:t>
                </a:r>
                <a:r>
                  <a:rPr lang="zh-CN" altLang="en-US">
                    <a:cs typeface="+mn-lt"/>
                    <a:sym typeface="+mn-ea"/>
                  </a:rPr>
                  <a:t>：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A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𝑢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≐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𝑣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𝑢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𝑣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为项。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cs typeface="+mn-lt"/>
                    <a:sym typeface="+mn-ea"/>
                  </a:rPr>
                  <a:t> </a:t>
                </a:r>
                <a:r>
                  <a:rPr lang="en-US" altLang="zh-CN">
                    <a:cs typeface="+mn-lt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⊨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iff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⊨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𝑢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≐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𝑣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</m:e>
                    </m:d>
                  </m:oMath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altLang="zh-CN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4817745" y="2209800"/>
                <a:ext cx="3869055" cy="54483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dash"/>
              </a:ln>
            </p:spPr>
            <p:txBody>
              <a:bodyPr wrap="square" rtlCol="0">
                <a:spAutoFit/>
              </a:bodyPr>
              <a:p>
                <a:pPr marL="179705" indent="-45720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≐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≐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；</a:t>
                </a:r>
                <a:endParaRPr lang="zh-CN" altLang="en-US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7745" y="2209800"/>
                <a:ext cx="3869055" cy="544830"/>
              </a:xfrm>
              <a:prstGeom prst="rect">
                <a:avLst/>
              </a:prstGeom>
              <a:blipFill rotWithShape="1">
                <a:blip r:embed="rId2"/>
                <a:stretch>
                  <a:fillRect l="-246" t="-1748" r="-246" b="-1748"/>
                </a:stretch>
              </a:blipFill>
              <a:ln w="19050">
                <a:solidFill>
                  <a:schemeClr val="accent1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 smtClean="0">
                <a:sym typeface="+mn-ea"/>
              </a:rPr>
              <a:t>替换引理</a:t>
            </a:r>
            <a:r>
              <a:rPr lang="en-US" altLang="zh-CN" dirty="0" smtClean="0">
                <a:sym typeface="+mn-ea"/>
              </a:rPr>
              <a:t>-</a:t>
            </a:r>
            <a:r>
              <a:rPr lang="zh-CN" altLang="en-US" dirty="0" smtClean="0">
                <a:sym typeface="+mn-ea"/>
              </a:rPr>
              <a:t>公式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cs typeface="+mn-lt"/>
                    <a:sym typeface="+mn-ea"/>
                  </a:rPr>
                  <a:t> </a:t>
                </a:r>
                <a:r>
                  <a:rPr lang="en-US" altLang="zh-CN">
                    <a:cs typeface="+mn-lt"/>
                    <a:sym typeface="+mn-ea"/>
                  </a:rPr>
                  <a:t> </a:t>
                </a:r>
                <a:r>
                  <a:rPr lang="zh-CN" altLang="en-US" b="1">
                    <a:cs typeface="+mn-lt"/>
                    <a:sym typeface="+mn-ea"/>
                  </a:rPr>
                  <a:t>当</a:t>
                </a:r>
                <a:r>
                  <a:rPr lang="en-US" altLang="zh-CN" b="1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A</a:t>
                </a:r>
                <a:r>
                  <a:rPr lang="zh-CN" altLang="en-US" b="1">
                    <a:cs typeface="+mn-lt"/>
                    <a:sym typeface="+mn-ea"/>
                  </a:rPr>
                  <a:t>为原子公式时，</a:t>
                </a:r>
                <a:endParaRPr lang="zh-CN" altLang="en-US">
                  <a:cs typeface="+mn-lt"/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cs typeface="+mn-lt"/>
                    <a:sym typeface="+mn-ea"/>
                  </a:rPr>
                  <a:t>情况</a:t>
                </a:r>
                <a:r>
                  <a:rPr lang="en-US" altLang="zh-CN">
                    <a:cs typeface="+mn-lt"/>
                    <a:sym typeface="+mn-ea"/>
                  </a:rPr>
                  <a:t>1</a:t>
                </a:r>
                <a:r>
                  <a:rPr lang="zh-CN" altLang="en-US">
                    <a:cs typeface="+mn-lt"/>
                    <a:sym typeface="+mn-ea"/>
                  </a:rPr>
                  <a:t>：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A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𝑢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≐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𝑣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𝑢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𝑣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为项。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cs typeface="+mn-lt"/>
                    <a:sym typeface="+mn-ea"/>
                  </a:rPr>
                  <a:t> </a:t>
                </a:r>
                <a:r>
                  <a:rPr lang="en-US" altLang="zh-CN">
                    <a:cs typeface="+mn-lt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⊨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iff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⊨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𝑢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≐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𝑣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</m:e>
                    </m:d>
                  </m:oMath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cs typeface="+mn-lt"/>
                    <a:sym typeface="+mn-ea"/>
                  </a:rPr>
                  <a:t> </a:t>
                </a:r>
                <a:r>
                  <a:rPr lang="en-US" altLang="zh-CN">
                    <a:cs typeface="+mn-lt"/>
                    <a:sym typeface="+mn-ea"/>
                  </a:rPr>
                  <a:t> </a:t>
                </a:r>
                <a:r>
                  <a:rPr lang="zh-CN" altLang="en-US">
                    <a:cs typeface="+mn-lt"/>
                    <a:sym typeface="+mn-ea"/>
                  </a:rPr>
                  <a:t> </a:t>
                </a:r>
                <a:r>
                  <a:rPr lang="en-US" altLang="zh-CN">
                    <a:cs typeface="+mn-lt"/>
                    <a:sym typeface="+mn-ea"/>
                  </a:rPr>
                  <a:t> </a:t>
                </a:r>
                <a:r>
                  <a:rPr lang="zh-CN" altLang="en-US">
                    <a:cs typeface="+mn-lt"/>
                    <a:sym typeface="+mn-ea"/>
                  </a:rPr>
                  <a:t> </a:t>
                </a:r>
                <a:r>
                  <a:rPr lang="en-US" altLang="zh-CN">
                    <a:cs typeface="+mn-lt"/>
                    <a:sym typeface="+mn-ea"/>
                  </a:rPr>
                  <a:t>   </a:t>
                </a:r>
                <a:r>
                  <a:rPr lang="zh-CN" altLang="en-US">
                    <a:cs typeface="+mn-lt"/>
                    <a:sym typeface="+mn-ea"/>
                  </a:rPr>
                  <a:t> </a:t>
                </a:r>
                <a:r>
                  <a:rPr lang="en-US" altLang="zh-CN">
                    <a:cs typeface="+mn-lt"/>
                    <a:sym typeface="+mn-ea"/>
                  </a:rPr>
                  <a:t> 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iff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𝑡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[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]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𝑣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𝑡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[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]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（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公式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的解释）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cs typeface="+mn-lt"/>
                    <a:sym typeface="+mn-ea"/>
                  </a:rPr>
                  <a:t> </a:t>
                </a:r>
                <a:r>
                  <a:rPr lang="en-US" altLang="zh-CN">
                    <a:cs typeface="+mn-lt"/>
                    <a:sym typeface="+mn-ea"/>
                  </a:rPr>
                  <a:t> </a:t>
                </a:r>
                <a:r>
                  <a:rPr lang="zh-CN" altLang="en-US">
                    <a:cs typeface="+mn-lt"/>
                    <a:sym typeface="+mn-ea"/>
                  </a:rPr>
                  <a:t> </a:t>
                </a:r>
                <a:r>
                  <a:rPr lang="en-US" altLang="zh-CN">
                    <a:cs typeface="+mn-lt"/>
                    <a:sym typeface="+mn-ea"/>
                  </a:rPr>
                  <a:t> </a:t>
                </a:r>
                <a:r>
                  <a:rPr lang="zh-CN" altLang="en-US">
                    <a:cs typeface="+mn-lt"/>
                    <a:sym typeface="+mn-ea"/>
                  </a:rPr>
                  <a:t> </a:t>
                </a:r>
                <a:r>
                  <a:rPr lang="en-US" altLang="zh-CN">
                    <a:cs typeface="+mn-lt"/>
                    <a:sym typeface="+mn-ea"/>
                  </a:rPr>
                  <a:t>   </a:t>
                </a:r>
                <a:r>
                  <a:rPr lang="zh-CN" altLang="en-US">
                    <a:cs typeface="+mn-lt"/>
                    <a:sym typeface="+mn-ea"/>
                  </a:rPr>
                  <a:t> </a:t>
                </a:r>
                <a:r>
                  <a:rPr lang="en-US" altLang="zh-CN">
                    <a:cs typeface="+mn-lt"/>
                    <a:sym typeface="+mn-ea"/>
                  </a:rPr>
                  <a:t> 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iff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[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[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:=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𝑀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[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]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]]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[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[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:=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𝑀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[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]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]]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（引理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3.31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）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cs typeface="+mn-lt"/>
                    <a:sym typeface="+mn-ea"/>
                  </a:rPr>
                  <a:t> </a:t>
                </a:r>
                <a:r>
                  <a:rPr lang="en-US" altLang="zh-CN">
                    <a:cs typeface="+mn-lt"/>
                    <a:sym typeface="+mn-ea"/>
                  </a:rPr>
                  <a:t> </a:t>
                </a:r>
                <a:r>
                  <a:rPr lang="zh-CN" altLang="en-US">
                    <a:cs typeface="+mn-lt"/>
                    <a:sym typeface="+mn-ea"/>
                  </a:rPr>
                  <a:t> </a:t>
                </a:r>
                <a:r>
                  <a:rPr lang="en-US" altLang="zh-CN">
                    <a:cs typeface="+mn-lt"/>
                    <a:sym typeface="+mn-ea"/>
                  </a:rPr>
                  <a:t> </a:t>
                </a:r>
                <a:r>
                  <a:rPr lang="zh-CN" altLang="en-US">
                    <a:cs typeface="+mn-lt"/>
                    <a:sym typeface="+mn-ea"/>
                  </a:rPr>
                  <a:t> </a:t>
                </a:r>
                <a:r>
                  <a:rPr lang="en-US" altLang="zh-CN">
                    <a:cs typeface="+mn-lt"/>
                    <a:sym typeface="+mn-ea"/>
                  </a:rPr>
                  <a:t>   </a:t>
                </a:r>
                <a:r>
                  <a:rPr lang="zh-CN" altLang="en-US">
                    <a:cs typeface="+mn-lt"/>
                    <a:sym typeface="+mn-ea"/>
                  </a:rPr>
                  <a:t> </a:t>
                </a:r>
                <a:r>
                  <a:rPr lang="en-US" altLang="zh-CN">
                    <a:cs typeface="+mn-lt"/>
                    <a:sym typeface="+mn-ea"/>
                  </a:rPr>
                  <a:t> 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iff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[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𝜌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]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[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𝜌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]</m:t>
                        </m:r>
                      </m:sub>
                    </m:sSub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endParaRPr lang="en-US" altLang="zh-CN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cs typeface="+mn-lt"/>
                    <a:sym typeface="+mn-ea"/>
                  </a:rPr>
                  <a:t> </a:t>
                </a:r>
                <a:r>
                  <a:rPr lang="en-US" altLang="zh-CN">
                    <a:cs typeface="+mn-lt"/>
                    <a:sym typeface="+mn-ea"/>
                  </a:rPr>
                  <a:t> </a:t>
                </a:r>
                <a:r>
                  <a:rPr lang="zh-CN" altLang="en-US">
                    <a:cs typeface="+mn-lt"/>
                    <a:sym typeface="+mn-ea"/>
                  </a:rPr>
                  <a:t> </a:t>
                </a:r>
                <a:r>
                  <a:rPr lang="en-US" altLang="zh-CN">
                    <a:cs typeface="+mn-lt"/>
                    <a:sym typeface="+mn-ea"/>
                  </a:rPr>
                  <a:t> </a:t>
                </a:r>
                <a:r>
                  <a:rPr lang="zh-CN" altLang="en-US">
                    <a:cs typeface="+mn-lt"/>
                    <a:sym typeface="+mn-ea"/>
                  </a:rPr>
                  <a:t> </a:t>
                </a:r>
                <a:r>
                  <a:rPr lang="en-US" altLang="zh-CN">
                    <a:cs typeface="+mn-lt"/>
                    <a:sym typeface="+mn-ea"/>
                  </a:rPr>
                  <a:t>   </a:t>
                </a:r>
                <a:r>
                  <a:rPr lang="zh-CN" altLang="en-US">
                    <a:cs typeface="+mn-lt"/>
                    <a:sym typeface="+mn-ea"/>
                  </a:rPr>
                  <a:t> </a:t>
                </a:r>
                <a:r>
                  <a:rPr lang="en-US" altLang="zh-CN">
                    <a:cs typeface="+mn-lt"/>
                    <a:sym typeface="+mn-ea"/>
                  </a:rPr>
                  <a:t> 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iff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⊨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𝜌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𝑢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≐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𝑣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iff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⊨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𝜌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en-US" altLang="zh-CN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altLang="zh-CN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-63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4817745" y="2209800"/>
                <a:ext cx="3869055" cy="54483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dash"/>
              </a:ln>
            </p:spPr>
            <p:txBody>
              <a:bodyPr wrap="square" rtlCol="0">
                <a:spAutoFit/>
              </a:bodyPr>
              <a:p>
                <a:pPr marL="179705" indent="-45720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≐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≐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；</a:t>
                </a:r>
                <a:endParaRPr lang="zh-CN" altLang="en-US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7745" y="2209800"/>
                <a:ext cx="3869055" cy="544830"/>
              </a:xfrm>
              <a:prstGeom prst="rect">
                <a:avLst/>
              </a:prstGeom>
              <a:blipFill rotWithShape="1">
                <a:blip r:embed="rId2"/>
                <a:stretch>
                  <a:fillRect l="-246" t="-1748" r="-246" b="-1748"/>
                </a:stretch>
              </a:blipFill>
              <a:ln w="19050">
                <a:solidFill>
                  <a:schemeClr val="accent1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 smtClean="0">
                <a:sym typeface="+mn-ea"/>
              </a:rPr>
              <a:t>替换引理</a:t>
            </a:r>
            <a:r>
              <a:rPr lang="en-US" altLang="zh-CN" dirty="0" smtClean="0">
                <a:sym typeface="+mn-ea"/>
              </a:rPr>
              <a:t>-</a:t>
            </a:r>
            <a:r>
              <a:rPr lang="zh-CN" altLang="en-US" dirty="0" smtClean="0">
                <a:sym typeface="+mn-ea"/>
              </a:rPr>
              <a:t>公式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cs typeface="+mn-lt"/>
                    <a:sym typeface="+mn-ea"/>
                  </a:rPr>
                  <a:t>情况</a:t>
                </a:r>
                <a:r>
                  <a:rPr lang="en-US" altLang="zh-CN">
                    <a:cs typeface="+mn-lt"/>
                    <a:sym typeface="+mn-ea"/>
                  </a:rPr>
                  <a:t>2</a:t>
                </a:r>
                <a:r>
                  <a:rPr lang="zh-CN" altLang="en-US">
                    <a:cs typeface="+mn-lt"/>
                    <a:sym typeface="+mn-ea"/>
                  </a:rPr>
                  <a:t>：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A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,...,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cs typeface="+mn-lt"/>
                    <a:sym typeface="+mn-ea"/>
                  </a:rPr>
                  <a:t> </a:t>
                </a:r>
                <a:r>
                  <a:rPr lang="en-US" altLang="zh-CN">
                    <a:cs typeface="+mn-lt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⊨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iff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⊨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,...,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altLang="zh-CN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4267200" y="1295400"/>
                <a:ext cx="4519295" cy="54483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dash"/>
              </a:ln>
            </p:spPr>
            <p:txBody>
              <a:bodyPr wrap="square" rtlCol="0">
                <a:spAutoFit/>
              </a:bodyPr>
              <a:p>
                <a:pPr marL="179705" indent="-45720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,...,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,...,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；</a:t>
                </a:r>
                <a:endParaRPr lang="zh-CN" altLang="en-US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3"/>
                </p:custDataLst>
              </p:nvPr>
            </p:nvSpPr>
            <p:spPr>
              <a:xfrm>
                <a:off x="4267200" y="1295400"/>
                <a:ext cx="4519295" cy="544830"/>
              </a:xfrm>
              <a:prstGeom prst="rect">
                <a:avLst/>
              </a:prstGeom>
              <a:blipFill rotWithShape="1">
                <a:blip r:embed="rId4"/>
                <a:stretch>
                  <a:fillRect l="-211" t="-1748" r="-211" b="-1748"/>
                </a:stretch>
              </a:blipFill>
              <a:ln w="19050">
                <a:solidFill>
                  <a:schemeClr val="accent1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 smtClean="0">
                <a:sym typeface="+mn-ea"/>
              </a:rPr>
              <a:t>替换引理</a:t>
            </a:r>
            <a:r>
              <a:rPr lang="en-US" altLang="zh-CN" dirty="0" smtClean="0">
                <a:sym typeface="+mn-ea"/>
              </a:rPr>
              <a:t>-</a:t>
            </a:r>
            <a:r>
              <a:rPr lang="zh-CN" altLang="en-US" dirty="0" smtClean="0">
                <a:sym typeface="+mn-ea"/>
              </a:rPr>
              <a:t>公式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cs typeface="+mn-lt"/>
                    <a:sym typeface="+mn-ea"/>
                  </a:rPr>
                  <a:t>情况</a:t>
                </a:r>
                <a:r>
                  <a:rPr lang="en-US" altLang="zh-CN">
                    <a:cs typeface="+mn-lt"/>
                    <a:sym typeface="+mn-ea"/>
                  </a:rPr>
                  <a:t>2</a:t>
                </a:r>
                <a:r>
                  <a:rPr lang="zh-CN" altLang="en-US">
                    <a:cs typeface="+mn-lt"/>
                    <a:sym typeface="+mn-ea"/>
                  </a:rPr>
                  <a:t>：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A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,...,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cs typeface="+mn-lt"/>
                    <a:sym typeface="+mn-ea"/>
                  </a:rPr>
                  <a:t> </a:t>
                </a:r>
                <a:r>
                  <a:rPr lang="en-US" altLang="zh-CN">
                    <a:cs typeface="+mn-lt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⊨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iff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⊨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,...,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cs typeface="+mn-lt"/>
                    <a:sym typeface="+mn-ea"/>
                  </a:rPr>
                  <a:t> </a:t>
                </a:r>
                <a:r>
                  <a:rPr lang="en-US" altLang="zh-CN">
                    <a:cs typeface="+mn-lt"/>
                    <a:sym typeface="+mn-ea"/>
                  </a:rPr>
                  <a:t> </a:t>
                </a:r>
                <a:r>
                  <a:rPr lang="zh-CN" altLang="en-US">
                    <a:cs typeface="+mn-lt"/>
                    <a:sym typeface="+mn-ea"/>
                  </a:rPr>
                  <a:t> </a:t>
                </a:r>
                <a:r>
                  <a:rPr lang="en-US" altLang="zh-CN">
                    <a:cs typeface="+mn-lt"/>
                    <a:sym typeface="+mn-ea"/>
                  </a:rPr>
                  <a:t> </a:t>
                </a:r>
                <a:r>
                  <a:rPr lang="zh-CN" altLang="en-US">
                    <a:cs typeface="+mn-lt"/>
                    <a:sym typeface="+mn-ea"/>
                  </a:rPr>
                  <a:t> </a:t>
                </a:r>
                <a:r>
                  <a:rPr lang="en-US" altLang="zh-CN">
                    <a:cs typeface="+mn-lt"/>
                    <a:sym typeface="+mn-ea"/>
                  </a:rPr>
                  <a:t>   </a:t>
                </a:r>
                <a:r>
                  <a:rPr lang="zh-CN" altLang="en-US">
                    <a:cs typeface="+mn-lt"/>
                    <a:sym typeface="+mn-ea"/>
                  </a:rPr>
                  <a:t> </a:t>
                </a:r>
                <a:r>
                  <a:rPr lang="en-US" altLang="zh-CN">
                    <a:cs typeface="+mn-lt"/>
                    <a:sym typeface="+mn-ea"/>
                  </a:rPr>
                  <a:t> 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iff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𝑡</m:t>
                                    </m:r>
                                  </m:num>
                                  <m:den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𝑥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)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𝑀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[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]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,...,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𝑡</m:t>
                                    </m:r>
                                  </m:num>
                                  <m:den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𝑥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)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𝑀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[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]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∈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（公式的解释）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cs typeface="+mn-lt"/>
                    <a:sym typeface="+mn-ea"/>
                  </a:rPr>
                  <a:t> </a:t>
                </a:r>
                <a:r>
                  <a:rPr lang="en-US" altLang="zh-CN">
                    <a:cs typeface="+mn-lt"/>
                    <a:sym typeface="+mn-ea"/>
                  </a:rPr>
                  <a:t> </a:t>
                </a:r>
                <a:r>
                  <a:rPr lang="zh-CN" altLang="en-US">
                    <a:cs typeface="+mn-lt"/>
                    <a:sym typeface="+mn-ea"/>
                  </a:rPr>
                  <a:t> </a:t>
                </a:r>
                <a:r>
                  <a:rPr lang="en-US" altLang="zh-CN">
                    <a:cs typeface="+mn-lt"/>
                    <a:sym typeface="+mn-ea"/>
                  </a:rPr>
                  <a:t> </a:t>
                </a:r>
                <a:r>
                  <a:rPr lang="zh-CN" altLang="en-US">
                    <a:cs typeface="+mn-lt"/>
                    <a:sym typeface="+mn-ea"/>
                  </a:rPr>
                  <a:t> </a:t>
                </a:r>
                <a:r>
                  <a:rPr lang="en-US" altLang="zh-CN">
                    <a:cs typeface="+mn-lt"/>
                    <a:sym typeface="+mn-ea"/>
                  </a:rPr>
                  <a:t>   </a:t>
                </a:r>
                <a:r>
                  <a:rPr lang="zh-CN" altLang="en-US">
                    <a:cs typeface="+mn-lt"/>
                    <a:sym typeface="+mn-ea"/>
                  </a:rPr>
                  <a:t> </a:t>
                </a:r>
                <a:r>
                  <a:rPr lang="en-US" altLang="zh-CN">
                    <a:cs typeface="+mn-lt"/>
                    <a:sym typeface="+mn-ea"/>
                  </a:rPr>
                  <a:t> 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iff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)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𝑀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[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𝜌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]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,...,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)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𝑀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[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𝜌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]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∈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（引理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3.31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）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cs typeface="+mn-lt"/>
                    <a:sym typeface="+mn-ea"/>
                  </a:rPr>
                  <a:t> </a:t>
                </a:r>
                <a:r>
                  <a:rPr lang="en-US" altLang="zh-CN">
                    <a:cs typeface="+mn-lt"/>
                    <a:sym typeface="+mn-ea"/>
                  </a:rPr>
                  <a:t> </a:t>
                </a:r>
                <a:r>
                  <a:rPr lang="zh-CN" altLang="en-US">
                    <a:cs typeface="+mn-lt"/>
                    <a:sym typeface="+mn-ea"/>
                  </a:rPr>
                  <a:t> </a:t>
                </a:r>
                <a:r>
                  <a:rPr lang="en-US" altLang="zh-CN">
                    <a:cs typeface="+mn-lt"/>
                    <a:sym typeface="+mn-ea"/>
                  </a:rPr>
                  <a:t> </a:t>
                </a:r>
                <a:r>
                  <a:rPr lang="zh-CN" altLang="en-US">
                    <a:cs typeface="+mn-lt"/>
                    <a:sym typeface="+mn-ea"/>
                  </a:rPr>
                  <a:t> </a:t>
                </a:r>
                <a:r>
                  <a:rPr lang="en-US" altLang="zh-CN">
                    <a:cs typeface="+mn-lt"/>
                    <a:sym typeface="+mn-ea"/>
                  </a:rPr>
                  <a:t>   </a:t>
                </a:r>
                <a:r>
                  <a:rPr lang="zh-CN" altLang="en-US">
                    <a:cs typeface="+mn-lt"/>
                    <a:sym typeface="+mn-ea"/>
                  </a:rPr>
                  <a:t> </a:t>
                </a:r>
                <a:r>
                  <a:rPr lang="en-US" altLang="zh-CN">
                    <a:cs typeface="+mn-lt"/>
                    <a:sym typeface="+mn-ea"/>
                  </a:rPr>
                  <a:t> 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iff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⊨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𝜌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,...,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iff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⊨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𝜌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en-US" altLang="zh-CN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altLang="zh-CN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4267200" y="1295400"/>
                <a:ext cx="4519295" cy="54483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dash"/>
              </a:ln>
            </p:spPr>
            <p:txBody>
              <a:bodyPr wrap="square" rtlCol="0">
                <a:spAutoFit/>
              </a:bodyPr>
              <a:p>
                <a:pPr marL="179705" indent="-45720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,...,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,...,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；</a:t>
                </a:r>
                <a:endParaRPr lang="zh-CN" altLang="en-US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3"/>
                </p:custDataLst>
              </p:nvPr>
            </p:nvSpPr>
            <p:spPr>
              <a:xfrm>
                <a:off x="4267200" y="1295400"/>
                <a:ext cx="4519295" cy="544830"/>
              </a:xfrm>
              <a:prstGeom prst="rect">
                <a:avLst/>
              </a:prstGeom>
              <a:blipFill rotWithShape="1">
                <a:blip r:embed="rId4"/>
                <a:stretch>
                  <a:fillRect l="-211" t="-1748" r="-211" b="-1748"/>
                </a:stretch>
              </a:blipFill>
              <a:ln w="19050">
                <a:solidFill>
                  <a:schemeClr val="accent1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 smtClean="0">
                <a:sym typeface="+mn-ea"/>
              </a:rPr>
              <a:t>替换引理</a:t>
            </a:r>
            <a:r>
              <a:rPr lang="en-US" altLang="zh-CN" dirty="0" smtClean="0">
                <a:sym typeface="+mn-ea"/>
              </a:rPr>
              <a:t>-</a:t>
            </a:r>
            <a:r>
              <a:rPr lang="zh-CN" altLang="en-US" dirty="0" smtClean="0">
                <a:sym typeface="+mn-ea"/>
              </a:rPr>
              <a:t>公式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cs typeface="+mn-lt"/>
                    <a:sym typeface="+mn-ea"/>
                  </a:rPr>
                  <a:t> </a:t>
                </a:r>
                <a:r>
                  <a:rPr lang="en-US" altLang="zh-CN">
                    <a:cs typeface="+mn-lt"/>
                    <a:sym typeface="+mn-ea"/>
                  </a:rPr>
                  <a:t> </a:t>
                </a:r>
                <a:r>
                  <a:rPr lang="zh-CN" altLang="en-US" b="1">
                    <a:cs typeface="+mn-lt"/>
                    <a:sym typeface="+mn-ea"/>
                  </a:rPr>
                  <a:t>当</a:t>
                </a:r>
                <a:r>
                  <a:rPr lang="en-US" altLang="zh-CN" b="1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A</a:t>
                </a:r>
                <a:r>
                  <a:rPr lang="zh-CN" altLang="en-US" b="1">
                    <a:cs typeface="+mn-lt"/>
                    <a:sym typeface="+mn-ea"/>
                  </a:rPr>
                  <a:t>为复合公式时，</a:t>
                </a:r>
                <a:endParaRPr lang="zh-CN" altLang="en-US">
                  <a:cs typeface="+mn-lt"/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cs typeface="+mn-lt"/>
                    <a:sym typeface="+mn-ea"/>
                  </a:rPr>
                  <a:t>情况</a:t>
                </a:r>
                <a:r>
                  <a:rPr lang="en-US" altLang="zh-CN">
                    <a:cs typeface="+mn-lt"/>
                    <a:sym typeface="+mn-ea"/>
                  </a:rPr>
                  <a:t>3</a:t>
                </a:r>
                <a:r>
                  <a:rPr lang="zh-CN" altLang="en-US">
                    <a:cs typeface="+mn-lt"/>
                    <a:sym typeface="+mn-ea"/>
                  </a:rPr>
                  <a:t>：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A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cs typeface="+mn-lt"/>
                    <a:sym typeface="+mn-ea"/>
                  </a:rPr>
                  <a:t> </a:t>
                </a:r>
                <a:r>
                  <a:rPr lang="en-US" altLang="zh-CN">
                    <a:cs typeface="+mn-lt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⊨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iff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⊨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</m:sub>
                    </m:sSub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</m:e>
                    </m:d>
                  </m:oMath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cs typeface="+mn-lt"/>
                    <a:sym typeface="+mn-ea"/>
                  </a:rPr>
                  <a:t> </a:t>
                </a:r>
                <a:r>
                  <a:rPr lang="en-US" altLang="zh-CN">
                    <a:cs typeface="+mn-lt"/>
                    <a:sym typeface="+mn-ea"/>
                  </a:rPr>
                  <a:t> </a:t>
                </a:r>
                <a:r>
                  <a:rPr lang="zh-CN" altLang="en-US">
                    <a:cs typeface="+mn-lt"/>
                    <a:sym typeface="+mn-ea"/>
                  </a:rPr>
                  <a:t> </a:t>
                </a:r>
                <a:r>
                  <a:rPr lang="en-US" altLang="zh-CN">
                    <a:cs typeface="+mn-lt"/>
                    <a:sym typeface="+mn-ea"/>
                  </a:rPr>
                  <a:t> </a:t>
                </a:r>
                <a:r>
                  <a:rPr lang="zh-CN" altLang="en-US">
                    <a:cs typeface="+mn-lt"/>
                    <a:sym typeface="+mn-ea"/>
                  </a:rPr>
                  <a:t> </a:t>
                </a:r>
                <a:r>
                  <a:rPr lang="en-US" altLang="zh-CN">
                    <a:cs typeface="+mn-lt"/>
                    <a:sym typeface="+mn-ea"/>
                  </a:rPr>
                  <a:t>   </a:t>
                </a:r>
                <a:r>
                  <a:rPr lang="zh-CN" altLang="en-US">
                    <a:cs typeface="+mn-lt"/>
                    <a:sym typeface="+mn-ea"/>
                  </a:rPr>
                  <a:t> </a:t>
                </a:r>
                <a:r>
                  <a:rPr lang="en-US" altLang="zh-CN">
                    <a:cs typeface="+mn-lt"/>
                    <a:sym typeface="+mn-ea"/>
                  </a:rPr>
                  <a:t> </a:t>
                </a:r>
                <a:endParaRPr lang="en-US" altLang="zh-CN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 smtClean="0">
                <a:sym typeface="+mn-ea"/>
              </a:rPr>
              <a:t>替换引理</a:t>
            </a:r>
            <a:r>
              <a:rPr lang="en-US" altLang="zh-CN" dirty="0" smtClean="0">
                <a:sym typeface="+mn-ea"/>
              </a:rPr>
              <a:t>-</a:t>
            </a:r>
            <a:r>
              <a:rPr lang="zh-CN" altLang="en-US" dirty="0" smtClean="0">
                <a:sym typeface="+mn-ea"/>
              </a:rPr>
              <a:t>公式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cs typeface="+mn-lt"/>
                    <a:sym typeface="+mn-ea"/>
                  </a:rPr>
                  <a:t> </a:t>
                </a:r>
                <a:r>
                  <a:rPr lang="en-US" altLang="zh-CN">
                    <a:cs typeface="+mn-lt"/>
                    <a:sym typeface="+mn-ea"/>
                  </a:rPr>
                  <a:t> </a:t>
                </a:r>
                <a:r>
                  <a:rPr lang="zh-CN" altLang="en-US" b="1">
                    <a:cs typeface="+mn-lt"/>
                    <a:sym typeface="+mn-ea"/>
                  </a:rPr>
                  <a:t>当</a:t>
                </a:r>
                <a:r>
                  <a:rPr lang="en-US" altLang="zh-CN" b="1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A</a:t>
                </a:r>
                <a:r>
                  <a:rPr lang="zh-CN" altLang="en-US" b="1">
                    <a:cs typeface="+mn-lt"/>
                    <a:sym typeface="+mn-ea"/>
                  </a:rPr>
                  <a:t>为复合公式时，</a:t>
                </a:r>
                <a:endParaRPr lang="zh-CN" altLang="en-US">
                  <a:cs typeface="+mn-lt"/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cs typeface="+mn-lt"/>
                    <a:sym typeface="+mn-ea"/>
                  </a:rPr>
                  <a:t>情况</a:t>
                </a:r>
                <a:r>
                  <a:rPr lang="en-US" altLang="zh-CN">
                    <a:cs typeface="+mn-lt"/>
                    <a:sym typeface="+mn-ea"/>
                  </a:rPr>
                  <a:t>3</a:t>
                </a:r>
                <a:r>
                  <a:rPr lang="zh-CN" altLang="en-US">
                    <a:cs typeface="+mn-lt"/>
                    <a:sym typeface="+mn-ea"/>
                  </a:rPr>
                  <a:t>：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A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cs typeface="+mn-lt"/>
                    <a:sym typeface="+mn-ea"/>
                  </a:rPr>
                  <a:t> </a:t>
                </a:r>
                <a:r>
                  <a:rPr lang="en-US" altLang="zh-CN">
                    <a:cs typeface="+mn-lt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⊨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iff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⊨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</m:sub>
                    </m:sSub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</m:e>
                    </m:d>
                  </m:oMath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altLang="zh-CN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4876800" y="2286000"/>
                <a:ext cx="3259455" cy="54483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dash"/>
              </a:ln>
            </p:spPr>
            <p:txBody>
              <a:bodyPr wrap="square" rtlCol="0">
                <a:spAutoFit/>
              </a:bodyPr>
              <a:p>
                <a:pPr marL="179705" indent="-45720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=(¬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；</a:t>
                </a:r>
                <a:endParaRPr lang="zh-CN" altLang="en-US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2286000"/>
                <a:ext cx="3259455" cy="544830"/>
              </a:xfrm>
              <a:prstGeom prst="rect">
                <a:avLst/>
              </a:prstGeom>
              <a:blipFill rotWithShape="1">
                <a:blip r:embed="rId2"/>
                <a:stretch>
                  <a:fillRect l="-292" t="-1748" r="-292" b="-1748"/>
                </a:stretch>
              </a:blipFill>
              <a:ln w="19050">
                <a:solidFill>
                  <a:schemeClr val="accent1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 smtClean="0">
                <a:sym typeface="+mn-ea"/>
              </a:rPr>
              <a:t>替换引理</a:t>
            </a:r>
            <a:r>
              <a:rPr lang="en-US" altLang="zh-CN" dirty="0" smtClean="0">
                <a:sym typeface="+mn-ea"/>
              </a:rPr>
              <a:t>-</a:t>
            </a:r>
            <a:r>
              <a:rPr lang="zh-CN" altLang="en-US" dirty="0" smtClean="0">
                <a:sym typeface="+mn-ea"/>
              </a:rPr>
              <a:t>公式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cs typeface="+mn-lt"/>
                    <a:sym typeface="+mn-ea"/>
                  </a:rPr>
                  <a:t> </a:t>
                </a:r>
                <a:r>
                  <a:rPr lang="en-US" altLang="zh-CN">
                    <a:cs typeface="+mn-lt"/>
                    <a:sym typeface="+mn-ea"/>
                  </a:rPr>
                  <a:t> </a:t>
                </a:r>
                <a:r>
                  <a:rPr lang="zh-CN" altLang="en-US" b="1">
                    <a:cs typeface="+mn-lt"/>
                    <a:sym typeface="+mn-ea"/>
                  </a:rPr>
                  <a:t>当</a:t>
                </a:r>
                <a:r>
                  <a:rPr lang="en-US" altLang="zh-CN" b="1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A</a:t>
                </a:r>
                <a:r>
                  <a:rPr lang="zh-CN" altLang="en-US" b="1">
                    <a:cs typeface="+mn-lt"/>
                    <a:sym typeface="+mn-ea"/>
                  </a:rPr>
                  <a:t>为复合公式时，</a:t>
                </a:r>
                <a:endParaRPr lang="zh-CN" altLang="en-US">
                  <a:cs typeface="+mn-lt"/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cs typeface="+mn-lt"/>
                    <a:sym typeface="+mn-ea"/>
                  </a:rPr>
                  <a:t>情况</a:t>
                </a:r>
                <a:r>
                  <a:rPr lang="en-US" altLang="zh-CN">
                    <a:cs typeface="+mn-lt"/>
                    <a:sym typeface="+mn-ea"/>
                  </a:rPr>
                  <a:t>3</a:t>
                </a:r>
                <a:r>
                  <a:rPr lang="zh-CN" altLang="en-US">
                    <a:cs typeface="+mn-lt"/>
                    <a:sym typeface="+mn-ea"/>
                  </a:rPr>
                  <a:t>：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A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cs typeface="+mn-lt"/>
                    <a:sym typeface="+mn-ea"/>
                  </a:rPr>
                  <a:t> </a:t>
                </a:r>
                <a:r>
                  <a:rPr lang="en-US" altLang="zh-CN">
                    <a:cs typeface="+mn-lt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⊨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iff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⊨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</m:sub>
                    </m:sSub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</m:e>
                    </m:d>
                  </m:oMath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cs typeface="+mn-lt"/>
                    <a:sym typeface="+mn-ea"/>
                  </a:rPr>
                  <a:t> </a:t>
                </a:r>
                <a:r>
                  <a:rPr lang="en-US" altLang="zh-CN">
                    <a:cs typeface="+mn-lt"/>
                    <a:sym typeface="+mn-ea"/>
                  </a:rPr>
                  <a:t> </a:t>
                </a:r>
                <a:r>
                  <a:rPr lang="zh-CN" altLang="en-US">
                    <a:cs typeface="+mn-lt"/>
                    <a:sym typeface="+mn-ea"/>
                  </a:rPr>
                  <a:t> </a:t>
                </a:r>
                <a:r>
                  <a:rPr lang="en-US" altLang="zh-CN">
                    <a:cs typeface="+mn-lt"/>
                    <a:sym typeface="+mn-ea"/>
                  </a:rPr>
                  <a:t> </a:t>
                </a:r>
                <a:r>
                  <a:rPr lang="zh-CN" altLang="en-US">
                    <a:cs typeface="+mn-lt"/>
                    <a:sym typeface="+mn-ea"/>
                  </a:rPr>
                  <a:t> </a:t>
                </a:r>
                <a:r>
                  <a:rPr lang="en-US" altLang="zh-CN">
                    <a:cs typeface="+mn-lt"/>
                    <a:sym typeface="+mn-ea"/>
                  </a:rPr>
                  <a:t>   </a:t>
                </a:r>
                <a:r>
                  <a:rPr lang="zh-CN" altLang="en-US">
                    <a:cs typeface="+mn-lt"/>
                    <a:sym typeface="+mn-ea"/>
                  </a:rPr>
                  <a:t> </a:t>
                </a:r>
                <a:r>
                  <a:rPr lang="en-US" altLang="zh-CN">
                    <a:cs typeface="+mn-lt"/>
                    <a:sym typeface="+mn-ea"/>
                  </a:rPr>
                  <a:t> 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iff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𝐵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𝑡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[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]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𝐹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（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公式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的解释）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cs typeface="+mn-lt"/>
                    <a:sym typeface="+mn-ea"/>
                  </a:rPr>
                  <a:t> </a:t>
                </a:r>
                <a:r>
                  <a:rPr lang="en-US" altLang="zh-CN">
                    <a:cs typeface="+mn-lt"/>
                    <a:sym typeface="+mn-ea"/>
                  </a:rPr>
                  <a:t> </a:t>
                </a:r>
                <a:r>
                  <a:rPr lang="zh-CN" altLang="en-US">
                    <a:cs typeface="+mn-lt"/>
                    <a:sym typeface="+mn-ea"/>
                  </a:rPr>
                  <a:t> </a:t>
                </a:r>
                <a:r>
                  <a:rPr lang="en-US" altLang="zh-CN">
                    <a:cs typeface="+mn-lt"/>
                    <a:sym typeface="+mn-ea"/>
                  </a:rPr>
                  <a:t> </a:t>
                </a:r>
                <a:r>
                  <a:rPr lang="zh-CN" altLang="en-US">
                    <a:cs typeface="+mn-lt"/>
                    <a:sym typeface="+mn-ea"/>
                  </a:rPr>
                  <a:t> </a:t>
                </a:r>
                <a:r>
                  <a:rPr lang="en-US" altLang="zh-CN">
                    <a:cs typeface="+mn-lt"/>
                    <a:sym typeface="+mn-ea"/>
                  </a:rPr>
                  <a:t>   </a:t>
                </a:r>
                <a:r>
                  <a:rPr lang="zh-CN" altLang="en-US">
                    <a:cs typeface="+mn-lt"/>
                    <a:sym typeface="+mn-ea"/>
                  </a:rPr>
                  <a:t> </a:t>
                </a:r>
                <a:r>
                  <a:rPr lang="en-US" altLang="zh-CN">
                    <a:cs typeface="+mn-lt"/>
                    <a:sym typeface="+mn-ea"/>
                  </a:rPr>
                  <a:t> 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iff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[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𝜌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]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𝐹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（</a:t>
                </a:r>
                <a:r>
                  <a:rPr lang="zh-CN">
                    <a:latin typeface="Cambria Math" panose="02040503050406030204" charset="0"/>
                    <a:cs typeface="Cambria Math" panose="02040503050406030204" charset="0"/>
                  </a:rPr>
                  <a:t>归纳假设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）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cs typeface="+mn-lt"/>
                    <a:sym typeface="+mn-ea"/>
                  </a:rPr>
                  <a:t> </a:t>
                </a:r>
                <a:r>
                  <a:rPr lang="en-US" altLang="zh-CN">
                    <a:cs typeface="+mn-lt"/>
                    <a:sym typeface="+mn-ea"/>
                  </a:rPr>
                  <a:t> </a:t>
                </a:r>
                <a:r>
                  <a:rPr lang="zh-CN" altLang="en-US">
                    <a:cs typeface="+mn-lt"/>
                    <a:sym typeface="+mn-ea"/>
                  </a:rPr>
                  <a:t> </a:t>
                </a:r>
                <a:r>
                  <a:rPr lang="en-US" altLang="zh-CN">
                    <a:cs typeface="+mn-lt"/>
                    <a:sym typeface="+mn-ea"/>
                  </a:rPr>
                  <a:t> </a:t>
                </a:r>
                <a:r>
                  <a:rPr lang="zh-CN" altLang="en-US">
                    <a:cs typeface="+mn-lt"/>
                    <a:sym typeface="+mn-ea"/>
                  </a:rPr>
                  <a:t> </a:t>
                </a:r>
                <a:r>
                  <a:rPr lang="en-US" altLang="zh-CN">
                    <a:cs typeface="+mn-lt"/>
                    <a:sym typeface="+mn-ea"/>
                  </a:rPr>
                  <a:t>   </a:t>
                </a:r>
                <a:r>
                  <a:rPr lang="zh-CN" altLang="en-US">
                    <a:cs typeface="+mn-lt"/>
                    <a:sym typeface="+mn-ea"/>
                  </a:rPr>
                  <a:t> </a:t>
                </a:r>
                <a:r>
                  <a:rPr lang="en-US" altLang="zh-CN">
                    <a:cs typeface="+mn-lt"/>
                    <a:sym typeface="+mn-ea"/>
                  </a:rPr>
                  <a:t> 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iff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>
                            <a:latin typeface="Cambria Math" panose="02040503050406030204" charset="0"/>
                            <a:cs typeface="Cambria Math" panose="02040503050406030204" charset="0"/>
                          </a:rPr>
                          <m:t>¬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𝐵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[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𝜌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]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𝑇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endParaRPr lang="en-US" altLang="zh-CN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cs typeface="+mn-lt"/>
                    <a:sym typeface="+mn-ea"/>
                  </a:rPr>
                  <a:t> </a:t>
                </a:r>
                <a:r>
                  <a:rPr lang="en-US" altLang="zh-CN">
                    <a:cs typeface="+mn-lt"/>
                    <a:sym typeface="+mn-ea"/>
                  </a:rPr>
                  <a:t> </a:t>
                </a:r>
                <a:r>
                  <a:rPr lang="zh-CN" altLang="en-US">
                    <a:cs typeface="+mn-lt"/>
                    <a:sym typeface="+mn-ea"/>
                  </a:rPr>
                  <a:t> </a:t>
                </a:r>
                <a:r>
                  <a:rPr lang="en-US" altLang="zh-CN">
                    <a:cs typeface="+mn-lt"/>
                    <a:sym typeface="+mn-ea"/>
                  </a:rPr>
                  <a:t> </a:t>
                </a:r>
                <a:r>
                  <a:rPr lang="zh-CN" altLang="en-US">
                    <a:cs typeface="+mn-lt"/>
                    <a:sym typeface="+mn-ea"/>
                  </a:rPr>
                  <a:t> </a:t>
                </a:r>
                <a:r>
                  <a:rPr lang="en-US" altLang="zh-CN">
                    <a:cs typeface="+mn-lt"/>
                    <a:sym typeface="+mn-ea"/>
                  </a:rPr>
                  <a:t>   </a:t>
                </a:r>
                <a:r>
                  <a:rPr lang="zh-CN" altLang="en-US">
                    <a:cs typeface="+mn-lt"/>
                    <a:sym typeface="+mn-ea"/>
                  </a:rPr>
                  <a:t> </a:t>
                </a:r>
                <a:r>
                  <a:rPr lang="en-US" altLang="zh-CN">
                    <a:cs typeface="+mn-lt"/>
                    <a:sym typeface="+mn-ea"/>
                  </a:rPr>
                  <a:t> 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iff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⊨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𝜌</m:t>
                        </m:r>
                      </m:sub>
                    </m:sSub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iff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⊨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𝜌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en-US" altLang="zh-CN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altLang="zh-CN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-30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4876800" y="2286000"/>
                <a:ext cx="3259455" cy="54483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dash"/>
              </a:ln>
            </p:spPr>
            <p:txBody>
              <a:bodyPr wrap="square" rtlCol="0">
                <a:spAutoFit/>
              </a:bodyPr>
              <a:p>
                <a:pPr marL="179705" indent="-45720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=(¬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；</a:t>
                </a:r>
                <a:endParaRPr lang="zh-CN" altLang="en-US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2286000"/>
                <a:ext cx="3259455" cy="544830"/>
              </a:xfrm>
              <a:prstGeom prst="rect">
                <a:avLst/>
              </a:prstGeom>
              <a:blipFill rotWithShape="1">
                <a:blip r:embed="rId2"/>
                <a:stretch>
                  <a:fillRect l="-292" t="-1748" r="-292" b="-1748"/>
                </a:stretch>
              </a:blipFill>
              <a:ln w="19050">
                <a:solidFill>
                  <a:schemeClr val="accent1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 smtClean="0">
                <a:sym typeface="+mn-ea"/>
              </a:rPr>
              <a:t>替换引理</a:t>
            </a:r>
            <a:r>
              <a:rPr lang="en-US" altLang="zh-CN" dirty="0" smtClean="0">
                <a:sym typeface="+mn-ea"/>
              </a:rPr>
              <a:t>-</a:t>
            </a:r>
            <a:r>
              <a:rPr lang="zh-CN" altLang="en-US" dirty="0" smtClean="0">
                <a:sym typeface="+mn-ea"/>
              </a:rPr>
              <a:t>公式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cs typeface="+mn-lt"/>
                    <a:sym typeface="+mn-ea"/>
                  </a:rPr>
                  <a:t>情况</a:t>
                </a:r>
                <a:r>
                  <a:rPr lang="en-US" altLang="zh-CN">
                    <a:cs typeface="+mn-lt"/>
                    <a:sym typeface="+mn-ea"/>
                  </a:rPr>
                  <a:t>4</a:t>
                </a:r>
                <a:r>
                  <a:rPr lang="zh-CN" altLang="en-US">
                    <a:cs typeface="+mn-lt"/>
                    <a:sym typeface="+mn-ea"/>
                  </a:rPr>
                  <a:t>：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A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∧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𝐶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cs typeface="+mn-lt"/>
                    <a:sym typeface="+mn-ea"/>
                  </a:rPr>
                  <a:t> </a:t>
                </a:r>
                <a:r>
                  <a:rPr lang="en-US" altLang="zh-CN">
                    <a:cs typeface="+mn-lt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⊨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iff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⊨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∧(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𝐶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5410200" y="2057400"/>
                <a:ext cx="3259455" cy="54483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dash"/>
              </a:ln>
            </p:spPr>
            <p:txBody>
              <a:bodyPr wrap="square" rtlCol="0">
                <a:spAutoFit/>
              </a:bodyPr>
              <a:p>
                <a:pPr marL="179705" indent="-45720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∗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∗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；</a:t>
                </a:r>
                <a:endParaRPr lang="zh-CN" altLang="en-US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2057400"/>
                <a:ext cx="3259455" cy="544830"/>
              </a:xfrm>
              <a:prstGeom prst="rect">
                <a:avLst/>
              </a:prstGeom>
              <a:blipFill rotWithShape="1">
                <a:blip r:embed="rId2"/>
                <a:stretch>
                  <a:fillRect l="-292" t="-1748" r="-1520" b="-1748"/>
                </a:stretch>
              </a:blipFill>
              <a:ln w="19050">
                <a:solidFill>
                  <a:schemeClr val="accent1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项的解释</a:t>
            </a:r>
            <a:r>
              <a:rPr lang="zh-CN" altLang="en-US">
                <a:sym typeface="+mn-ea"/>
              </a:rPr>
              <a:t>（复习）</a:t>
            </a:r>
            <a:endParaRPr lang="zh-CN" altLang="en-US"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/>
                  <a:t>设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sym typeface="+mn-ea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ℒ</m:t>
                    </m:r>
                  </m:oMath>
                </a14:m>
                <a:r>
                  <a:rPr lang="en-US" altLang="zh-CN"/>
                  <a:t>-</a:t>
                </a:r>
                <a:r>
                  <a:rPr lang="zh-CN" altLang="en-US"/>
                  <a:t>模型，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</m:oMath>
                </a14:m>
                <a:r>
                  <a:rPr lang="zh-CN" altLang="en-US"/>
                  <a:t>为</a:t>
                </a:r>
                <a:r>
                  <a:rPr lang="zh-CN" altLang="en-US">
                    <a:solidFill>
                      <a:schemeClr val="tx1"/>
                    </a:solidFill>
                  </a:rPr>
                  <a:t>项</a:t>
                </a:r>
                <a:r>
                  <a:rPr lang="zh-CN" altLang="en-US"/>
                  <a:t>，</a:t>
                </a:r>
                <a:r>
                  <a:rPr lang="zh-CN" altLang="en-US" b="1">
                    <a:solidFill>
                      <a:schemeClr val="accent5"/>
                    </a:solidFill>
                  </a:rPr>
                  <a:t>项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chemeClr val="accent5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𝒕</m:t>
                    </m:r>
                  </m:oMath>
                </a14:m>
                <a:r>
                  <a:rPr lang="zh-CN" altLang="en-US" b="1">
                    <a:solidFill>
                      <a:schemeClr val="accent5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的</a:t>
                </a:r>
                <a:r>
                  <a:rPr lang="zh-CN" altLang="en-US" b="1">
                    <a:solidFill>
                      <a:schemeClr val="accent5"/>
                    </a:solidFill>
                  </a:rPr>
                  <a:t>解释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chemeClr val="accent5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accent5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𝒕</m:t>
                        </m:r>
                      </m:e>
                      <m:sub>
                        <m:r>
                          <a:rPr lang="en-US" altLang="zh-CN" b="1" i="1">
                            <a:solidFill>
                              <a:schemeClr val="accent5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𝑴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1" i="1">
                                <a:solidFill>
                                  <a:schemeClr val="accent5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solidFill>
                                  <a:schemeClr val="accent5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𝝈</m:t>
                            </m:r>
                          </m:e>
                        </m:d>
                      </m:sub>
                    </m:sSub>
                  </m:oMath>
                </a14:m>
                <a:r>
                  <a:rPr lang="zh-CN" altLang="en-US"/>
                  <a:t>归纳定义如下：</a:t>
                </a:r>
                <a:endParaRPr lang="zh-CN" altLang="en-US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(1)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</m:e>
                        </m:d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，这里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𝑉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；</a:t>
                </a:r>
                <a:endParaRPr lang="en-US" altLang="zh-CN"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(2)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</m:e>
                        </m:d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，这里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𝑐</m:t>
                    </m:r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∈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；</a:t>
                </a:r>
                <a:endParaRPr lang="en-US" altLang="zh-CN"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(3)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𝑓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,...,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))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</m:e>
                        </m:d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</m:e>
                        </m:d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,...,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</m:e>
                        </m:d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</a:t>
                </a:r>
                <a:endParaRPr lang="en-US" altLang="zh-CN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 smtClean="0">
                <a:sym typeface="+mn-ea"/>
              </a:rPr>
              <a:t>替换引理</a:t>
            </a:r>
            <a:r>
              <a:rPr lang="en-US" altLang="zh-CN" dirty="0" smtClean="0">
                <a:sym typeface="+mn-ea"/>
              </a:rPr>
              <a:t>-</a:t>
            </a:r>
            <a:r>
              <a:rPr lang="zh-CN" altLang="en-US" dirty="0" smtClean="0">
                <a:sym typeface="+mn-ea"/>
              </a:rPr>
              <a:t>公式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cs typeface="+mn-lt"/>
                    <a:sym typeface="+mn-ea"/>
                  </a:rPr>
                  <a:t>情况</a:t>
                </a:r>
                <a:r>
                  <a:rPr lang="en-US" altLang="zh-CN">
                    <a:cs typeface="+mn-lt"/>
                    <a:sym typeface="+mn-ea"/>
                  </a:rPr>
                  <a:t>4</a:t>
                </a:r>
                <a:r>
                  <a:rPr lang="zh-CN" altLang="en-US">
                    <a:cs typeface="+mn-lt"/>
                    <a:sym typeface="+mn-ea"/>
                  </a:rPr>
                  <a:t>：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A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∧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𝐶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cs typeface="+mn-lt"/>
                    <a:sym typeface="+mn-ea"/>
                  </a:rPr>
                  <a:t> </a:t>
                </a:r>
                <a:r>
                  <a:rPr lang="en-US" altLang="zh-CN">
                    <a:cs typeface="+mn-lt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⊨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iff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⊨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∧(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𝐶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cs typeface="+mn-lt"/>
                    <a:sym typeface="+mn-ea"/>
                  </a:rPr>
                  <a:t> </a:t>
                </a:r>
                <a:r>
                  <a:rPr lang="en-US" altLang="zh-CN">
                    <a:cs typeface="+mn-lt"/>
                    <a:sym typeface="+mn-ea"/>
                  </a:rPr>
                  <a:t> </a:t>
                </a:r>
                <a:r>
                  <a:rPr lang="zh-CN" altLang="en-US">
                    <a:cs typeface="+mn-lt"/>
                    <a:sym typeface="+mn-ea"/>
                  </a:rPr>
                  <a:t> </a:t>
                </a:r>
                <a:r>
                  <a:rPr lang="en-US" altLang="zh-CN">
                    <a:cs typeface="+mn-lt"/>
                    <a:sym typeface="+mn-ea"/>
                  </a:rPr>
                  <a:t> </a:t>
                </a:r>
                <a:r>
                  <a:rPr lang="zh-CN" altLang="en-US">
                    <a:cs typeface="+mn-lt"/>
                    <a:sym typeface="+mn-ea"/>
                  </a:rPr>
                  <a:t> </a:t>
                </a:r>
                <a:r>
                  <a:rPr lang="en-US" altLang="zh-CN">
                    <a:cs typeface="+mn-lt"/>
                    <a:sym typeface="+mn-ea"/>
                  </a:rPr>
                  <a:t>   </a:t>
                </a:r>
                <a:r>
                  <a:rPr lang="zh-CN" altLang="en-US">
                    <a:cs typeface="+mn-lt"/>
                    <a:sym typeface="+mn-ea"/>
                  </a:rPr>
                  <a:t> </a:t>
                </a:r>
                <a:r>
                  <a:rPr lang="en-US" altLang="zh-CN">
                    <a:cs typeface="+mn-lt"/>
                    <a:sym typeface="+mn-ea"/>
                  </a:rPr>
                  <a:t> 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iff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⊨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且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⊨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𝐶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</m:e>
                    </m:d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（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公式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的解释）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5410200" y="2057400"/>
                <a:ext cx="3259455" cy="54483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dash"/>
              </a:ln>
            </p:spPr>
            <p:txBody>
              <a:bodyPr wrap="square" rtlCol="0">
                <a:spAutoFit/>
              </a:bodyPr>
              <a:p>
                <a:pPr marL="179705" indent="-45720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∗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∗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；</a:t>
                </a:r>
                <a:endParaRPr lang="zh-CN" altLang="en-US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2057400"/>
                <a:ext cx="3259455" cy="544830"/>
              </a:xfrm>
              <a:prstGeom prst="rect">
                <a:avLst/>
              </a:prstGeom>
              <a:blipFill rotWithShape="1">
                <a:blip r:embed="rId2"/>
                <a:stretch>
                  <a:fillRect l="-292" t="-1748" r="-1520" b="-1748"/>
                </a:stretch>
              </a:blipFill>
              <a:ln w="19050">
                <a:solidFill>
                  <a:schemeClr val="accent1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 smtClean="0">
                <a:sym typeface="+mn-ea"/>
              </a:rPr>
              <a:t>替换引理</a:t>
            </a:r>
            <a:r>
              <a:rPr lang="en-US" altLang="zh-CN" dirty="0" smtClean="0">
                <a:sym typeface="+mn-ea"/>
              </a:rPr>
              <a:t>-</a:t>
            </a:r>
            <a:r>
              <a:rPr lang="zh-CN" altLang="en-US" dirty="0" smtClean="0">
                <a:sym typeface="+mn-ea"/>
              </a:rPr>
              <a:t>公式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cs typeface="+mn-lt"/>
                    <a:sym typeface="+mn-ea"/>
                  </a:rPr>
                  <a:t>情况</a:t>
                </a:r>
                <a:r>
                  <a:rPr lang="en-US" altLang="zh-CN">
                    <a:cs typeface="+mn-lt"/>
                    <a:sym typeface="+mn-ea"/>
                  </a:rPr>
                  <a:t>4</a:t>
                </a:r>
                <a:r>
                  <a:rPr lang="zh-CN" altLang="en-US">
                    <a:cs typeface="+mn-lt"/>
                    <a:sym typeface="+mn-ea"/>
                  </a:rPr>
                  <a:t>：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A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∧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𝐶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cs typeface="+mn-lt"/>
                    <a:sym typeface="+mn-ea"/>
                  </a:rPr>
                  <a:t> </a:t>
                </a:r>
                <a:r>
                  <a:rPr lang="en-US" altLang="zh-CN">
                    <a:cs typeface="+mn-lt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⊨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iff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⊨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∧(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𝐶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cs typeface="+mn-lt"/>
                    <a:sym typeface="+mn-ea"/>
                  </a:rPr>
                  <a:t> </a:t>
                </a:r>
                <a:r>
                  <a:rPr lang="en-US" altLang="zh-CN">
                    <a:cs typeface="+mn-lt"/>
                    <a:sym typeface="+mn-ea"/>
                  </a:rPr>
                  <a:t> </a:t>
                </a:r>
                <a:r>
                  <a:rPr lang="zh-CN" altLang="en-US">
                    <a:cs typeface="+mn-lt"/>
                    <a:sym typeface="+mn-ea"/>
                  </a:rPr>
                  <a:t> </a:t>
                </a:r>
                <a:r>
                  <a:rPr lang="en-US" altLang="zh-CN">
                    <a:cs typeface="+mn-lt"/>
                    <a:sym typeface="+mn-ea"/>
                  </a:rPr>
                  <a:t> </a:t>
                </a:r>
                <a:r>
                  <a:rPr lang="zh-CN" altLang="en-US">
                    <a:cs typeface="+mn-lt"/>
                    <a:sym typeface="+mn-ea"/>
                  </a:rPr>
                  <a:t> </a:t>
                </a:r>
                <a:r>
                  <a:rPr lang="en-US" altLang="zh-CN">
                    <a:cs typeface="+mn-lt"/>
                    <a:sym typeface="+mn-ea"/>
                  </a:rPr>
                  <a:t>   </a:t>
                </a:r>
                <a:r>
                  <a:rPr lang="zh-CN" altLang="en-US">
                    <a:cs typeface="+mn-lt"/>
                    <a:sym typeface="+mn-ea"/>
                  </a:rPr>
                  <a:t> </a:t>
                </a:r>
                <a:r>
                  <a:rPr lang="en-US" altLang="zh-CN">
                    <a:cs typeface="+mn-lt"/>
                    <a:sym typeface="+mn-ea"/>
                  </a:rPr>
                  <a:t> 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iff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⊨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且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⊨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𝐶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</m:e>
                    </m:d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（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公式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的解释）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cs typeface="+mn-lt"/>
                    <a:sym typeface="+mn-ea"/>
                  </a:rPr>
                  <a:t> </a:t>
                </a:r>
                <a:r>
                  <a:rPr lang="en-US" altLang="zh-CN">
                    <a:cs typeface="+mn-lt"/>
                    <a:sym typeface="+mn-ea"/>
                  </a:rPr>
                  <a:t> </a:t>
                </a:r>
                <a:r>
                  <a:rPr lang="zh-CN" altLang="en-US">
                    <a:cs typeface="+mn-lt"/>
                    <a:sym typeface="+mn-ea"/>
                  </a:rPr>
                  <a:t> </a:t>
                </a:r>
                <a:r>
                  <a:rPr lang="en-US" altLang="zh-CN">
                    <a:cs typeface="+mn-lt"/>
                    <a:sym typeface="+mn-ea"/>
                  </a:rPr>
                  <a:t> </a:t>
                </a:r>
                <a:r>
                  <a:rPr lang="zh-CN" altLang="en-US">
                    <a:cs typeface="+mn-lt"/>
                    <a:sym typeface="+mn-ea"/>
                  </a:rPr>
                  <a:t> </a:t>
                </a:r>
                <a:r>
                  <a:rPr lang="en-US" altLang="zh-CN">
                    <a:cs typeface="+mn-lt"/>
                    <a:sym typeface="+mn-ea"/>
                  </a:rPr>
                  <a:t>   </a:t>
                </a:r>
                <a:r>
                  <a:rPr lang="zh-CN" altLang="en-US">
                    <a:cs typeface="+mn-lt"/>
                    <a:sym typeface="+mn-ea"/>
                  </a:rPr>
                  <a:t> </a:t>
                </a:r>
                <a:r>
                  <a:rPr lang="en-US" altLang="zh-CN">
                    <a:cs typeface="+mn-lt"/>
                    <a:sym typeface="+mn-ea"/>
                  </a:rPr>
                  <a:t> 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iff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⊨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𝜌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且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⊨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𝜌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𝐶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（归纳假设）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cs typeface="+mn-lt"/>
                    <a:sym typeface="+mn-ea"/>
                  </a:rPr>
                  <a:t> </a:t>
                </a:r>
                <a:r>
                  <a:rPr lang="en-US" altLang="zh-CN">
                    <a:cs typeface="+mn-lt"/>
                    <a:sym typeface="+mn-ea"/>
                  </a:rPr>
                  <a:t> </a:t>
                </a:r>
                <a:r>
                  <a:rPr lang="zh-CN" altLang="en-US">
                    <a:cs typeface="+mn-lt"/>
                    <a:sym typeface="+mn-ea"/>
                  </a:rPr>
                  <a:t> </a:t>
                </a:r>
                <a:r>
                  <a:rPr lang="en-US" altLang="zh-CN">
                    <a:cs typeface="+mn-lt"/>
                    <a:sym typeface="+mn-ea"/>
                  </a:rPr>
                  <a:t> </a:t>
                </a:r>
                <a:r>
                  <a:rPr lang="zh-CN" altLang="en-US">
                    <a:cs typeface="+mn-lt"/>
                    <a:sym typeface="+mn-ea"/>
                  </a:rPr>
                  <a:t> </a:t>
                </a:r>
                <a:r>
                  <a:rPr lang="en-US" altLang="zh-CN">
                    <a:cs typeface="+mn-lt"/>
                    <a:sym typeface="+mn-ea"/>
                  </a:rPr>
                  <a:t>   </a:t>
                </a:r>
                <a:r>
                  <a:rPr lang="zh-CN" altLang="en-US">
                    <a:cs typeface="+mn-lt"/>
                    <a:sym typeface="+mn-ea"/>
                  </a:rPr>
                  <a:t> </a:t>
                </a:r>
                <a:r>
                  <a:rPr lang="en-US" altLang="zh-CN">
                    <a:cs typeface="+mn-lt"/>
                    <a:sym typeface="+mn-ea"/>
                  </a:rPr>
                  <a:t> 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iff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⊨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𝜌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∧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𝐶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endParaRPr lang="en-US" altLang="zh-CN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cs typeface="+mn-lt"/>
                    <a:sym typeface="+mn-ea"/>
                  </a:rPr>
                  <a:t> </a:t>
                </a:r>
                <a:r>
                  <a:rPr lang="en-US" altLang="zh-CN">
                    <a:cs typeface="+mn-lt"/>
                    <a:sym typeface="+mn-ea"/>
                  </a:rPr>
                  <a:t> </a:t>
                </a:r>
                <a:r>
                  <a:rPr lang="zh-CN" altLang="en-US">
                    <a:cs typeface="+mn-lt"/>
                    <a:sym typeface="+mn-ea"/>
                  </a:rPr>
                  <a:t> </a:t>
                </a:r>
                <a:r>
                  <a:rPr lang="en-US" altLang="zh-CN">
                    <a:cs typeface="+mn-lt"/>
                    <a:sym typeface="+mn-ea"/>
                  </a:rPr>
                  <a:t> </a:t>
                </a:r>
                <a:r>
                  <a:rPr lang="zh-CN" altLang="en-US">
                    <a:cs typeface="+mn-lt"/>
                    <a:sym typeface="+mn-ea"/>
                  </a:rPr>
                  <a:t> </a:t>
                </a:r>
                <a:r>
                  <a:rPr lang="en-US" altLang="zh-CN">
                    <a:cs typeface="+mn-lt"/>
                    <a:sym typeface="+mn-ea"/>
                  </a:rPr>
                  <a:t>   </a:t>
                </a:r>
                <a:r>
                  <a:rPr lang="zh-CN" altLang="en-US">
                    <a:cs typeface="+mn-lt"/>
                    <a:sym typeface="+mn-ea"/>
                  </a:rPr>
                  <a:t> </a:t>
                </a:r>
                <a:r>
                  <a:rPr lang="en-US" altLang="zh-CN">
                    <a:cs typeface="+mn-lt"/>
                    <a:sym typeface="+mn-ea"/>
                  </a:rPr>
                  <a:t> 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iff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⊨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𝜌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en-US" altLang="zh-CN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情况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5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：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A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∨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𝐶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𝐶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，同理可证。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5410200" y="2057400"/>
                <a:ext cx="3259455" cy="54483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dash"/>
              </a:ln>
            </p:spPr>
            <p:txBody>
              <a:bodyPr wrap="square" rtlCol="0">
                <a:spAutoFit/>
              </a:bodyPr>
              <a:p>
                <a:pPr marL="179705" indent="-45720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∗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∗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；</a:t>
                </a:r>
                <a:endParaRPr lang="zh-CN" altLang="en-US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2057400"/>
                <a:ext cx="3259455" cy="544830"/>
              </a:xfrm>
              <a:prstGeom prst="rect">
                <a:avLst/>
              </a:prstGeom>
              <a:blipFill rotWithShape="1">
                <a:blip r:embed="rId2"/>
                <a:stretch>
                  <a:fillRect l="-292" t="-1748" r="-1520" b="-1748"/>
                </a:stretch>
              </a:blipFill>
              <a:ln w="19050">
                <a:solidFill>
                  <a:schemeClr val="accent1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 smtClean="0">
                <a:sym typeface="+mn-ea"/>
              </a:rPr>
              <a:t>替换引理</a:t>
            </a:r>
            <a:r>
              <a:rPr lang="en-US" altLang="zh-CN" dirty="0" smtClean="0">
                <a:sym typeface="+mn-ea"/>
              </a:rPr>
              <a:t>-</a:t>
            </a:r>
            <a:r>
              <a:rPr lang="zh-CN" altLang="en-US" dirty="0" smtClean="0">
                <a:sym typeface="+mn-ea"/>
              </a:rPr>
              <a:t>公式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情况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6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：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A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∀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y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.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cs typeface="+mn-lt"/>
                    <a:sym typeface="+mn-ea"/>
                  </a:rPr>
                  <a:t> </a:t>
                </a:r>
                <a:r>
                  <a:rPr lang="en-US" altLang="zh-CN">
                    <a:cs typeface="+mn-lt"/>
                    <a:sym typeface="+mn-ea"/>
                  </a:rPr>
                  <a:t> </a:t>
                </a:r>
                <a:r>
                  <a:rPr lang="zh-CN" altLang="en-US">
                    <a:cs typeface="+mn-lt"/>
                    <a:sym typeface="+mn-ea"/>
                  </a:rPr>
                  <a:t>子情况</a:t>
                </a:r>
                <a:r>
                  <a:rPr lang="en-US" altLang="zh-CN">
                    <a:cs typeface="+mn-lt"/>
                    <a:sym typeface="+mn-ea"/>
                  </a:rPr>
                  <a:t>6.1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𝑦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𝑥</m:t>
                    </m:r>
                  </m:oMath>
                </a14:m>
                <a:r>
                  <a:rPr lang="zh-CN" altLang="en-US">
                    <a:cs typeface="+mn-lt"/>
                    <a:sym typeface="+mn-ea"/>
                  </a:rPr>
                  <a:t>：</a:t>
                </a:r>
                <a:endParaRPr lang="zh-CN" altLang="en-US">
                  <a:cs typeface="+mn-lt"/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cs typeface="+mn-lt"/>
                    <a:sym typeface="+mn-ea"/>
                  </a:rPr>
                  <a:t> </a:t>
                </a:r>
                <a:r>
                  <a:rPr lang="en-US" altLang="zh-CN">
                    <a:cs typeface="+mn-lt"/>
                    <a:sym typeface="+mn-ea"/>
                  </a:rPr>
                  <a:t> </a:t>
                </a:r>
                <a:r>
                  <a:rPr lang="zh-CN" altLang="en-US">
                    <a:cs typeface="+mn-lt"/>
                    <a:sym typeface="+mn-ea"/>
                  </a:rPr>
                  <a:t> </a:t>
                </a:r>
                <a:r>
                  <a:rPr lang="en-US" altLang="zh-CN">
                    <a:cs typeface="+mn-lt"/>
                    <a:sym typeface="+mn-ea"/>
                  </a:rPr>
                  <a:t> </a:t>
                </a:r>
                <a:r>
                  <a:rPr lang="zh-CN" altLang="en-US">
                    <a:cs typeface="+mn-lt"/>
                    <a:sym typeface="+mn-ea"/>
                  </a:rPr>
                  <a:t> </a:t>
                </a:r>
                <a:r>
                  <a:rPr lang="en-US" altLang="zh-CN">
                    <a:cs typeface="+mn-lt"/>
                    <a:sym typeface="+mn-ea"/>
                  </a:rPr>
                  <a:t> </a:t>
                </a:r>
                <a:r>
                  <a:rPr lang="zh-CN" altLang="en-US">
                    <a:cs typeface="+mn-lt"/>
                    <a:sym typeface="+mn-ea"/>
                  </a:rPr>
                  <a:t>有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𝑎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𝑀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𝜎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[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:=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𝑎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]=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𝜌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[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:=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𝑎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]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 smtClean="0">
                <a:sym typeface="+mn-ea"/>
              </a:rPr>
              <a:t>替换引理</a:t>
            </a:r>
            <a:r>
              <a:rPr lang="en-US" altLang="zh-CN" dirty="0" smtClean="0">
                <a:sym typeface="+mn-ea"/>
              </a:rPr>
              <a:t>-</a:t>
            </a:r>
            <a:r>
              <a:rPr lang="zh-CN" altLang="en-US" dirty="0" smtClean="0">
                <a:sym typeface="+mn-ea"/>
              </a:rPr>
              <a:t>公式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情况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6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：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A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∀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y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.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cs typeface="+mn-lt"/>
                    <a:sym typeface="+mn-ea"/>
                  </a:rPr>
                  <a:t> </a:t>
                </a:r>
                <a:r>
                  <a:rPr lang="en-US" altLang="zh-CN">
                    <a:cs typeface="+mn-lt"/>
                    <a:sym typeface="+mn-ea"/>
                  </a:rPr>
                  <a:t> </a:t>
                </a:r>
                <a:r>
                  <a:rPr lang="zh-CN" altLang="en-US">
                    <a:cs typeface="+mn-lt"/>
                    <a:sym typeface="+mn-ea"/>
                  </a:rPr>
                  <a:t>子情况</a:t>
                </a:r>
                <a:r>
                  <a:rPr lang="en-US" altLang="zh-CN">
                    <a:cs typeface="+mn-lt"/>
                    <a:sym typeface="+mn-ea"/>
                  </a:rPr>
                  <a:t>6.1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𝑦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𝑥</m:t>
                    </m:r>
                  </m:oMath>
                </a14:m>
                <a:r>
                  <a:rPr lang="zh-CN" altLang="en-US">
                    <a:cs typeface="+mn-lt"/>
                    <a:sym typeface="+mn-ea"/>
                  </a:rPr>
                  <a:t>：</a:t>
                </a:r>
                <a:endParaRPr lang="zh-CN" altLang="en-US">
                  <a:cs typeface="+mn-lt"/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cs typeface="+mn-lt"/>
                    <a:sym typeface="+mn-ea"/>
                  </a:rPr>
                  <a:t> </a:t>
                </a:r>
                <a:r>
                  <a:rPr lang="en-US" altLang="zh-CN">
                    <a:cs typeface="+mn-lt"/>
                    <a:sym typeface="+mn-ea"/>
                  </a:rPr>
                  <a:t> </a:t>
                </a:r>
                <a:r>
                  <a:rPr lang="zh-CN" altLang="en-US">
                    <a:cs typeface="+mn-lt"/>
                    <a:sym typeface="+mn-ea"/>
                  </a:rPr>
                  <a:t> </a:t>
                </a:r>
                <a:r>
                  <a:rPr lang="en-US" altLang="zh-CN">
                    <a:cs typeface="+mn-lt"/>
                    <a:sym typeface="+mn-ea"/>
                  </a:rPr>
                  <a:t> </a:t>
                </a:r>
                <a:r>
                  <a:rPr lang="zh-CN" altLang="en-US">
                    <a:cs typeface="+mn-lt"/>
                    <a:sym typeface="+mn-ea"/>
                  </a:rPr>
                  <a:t> </a:t>
                </a:r>
                <a:r>
                  <a:rPr lang="en-US" altLang="zh-CN">
                    <a:cs typeface="+mn-lt"/>
                    <a:sym typeface="+mn-ea"/>
                  </a:rPr>
                  <a:t> </a:t>
                </a:r>
                <a:r>
                  <a:rPr lang="zh-CN" altLang="en-US">
                    <a:cs typeface="+mn-lt"/>
                    <a:sym typeface="+mn-ea"/>
                  </a:rPr>
                  <a:t>有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𝑎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𝑀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𝜎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[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:=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𝑎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]=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𝜌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[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:=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𝑎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]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cs typeface="+mn-lt"/>
                    <a:sym typeface="+mn-ea"/>
                  </a:rPr>
                  <a:t> </a:t>
                </a:r>
                <a:r>
                  <a:rPr lang="en-US" altLang="zh-CN">
                    <a:cs typeface="+mn-lt"/>
                    <a:sym typeface="+mn-ea"/>
                  </a:rPr>
                  <a:t> </a:t>
                </a:r>
                <a:r>
                  <a:rPr lang="zh-CN" altLang="en-US">
                    <a:cs typeface="+mn-lt"/>
                    <a:sym typeface="+mn-ea"/>
                  </a:rPr>
                  <a:t> </a:t>
                </a:r>
                <a:r>
                  <a:rPr lang="en-US" altLang="zh-CN">
                    <a:cs typeface="+mn-lt"/>
                    <a:sym typeface="+mn-ea"/>
                  </a:rPr>
                  <a:t> </a:t>
                </a:r>
                <a:r>
                  <a:rPr lang="zh-CN" altLang="en-US">
                    <a:cs typeface="+mn-lt"/>
                    <a:sym typeface="+mn-ea"/>
                  </a:rPr>
                  <a:t> </a:t>
                </a:r>
                <a:r>
                  <a:rPr lang="en-US" altLang="zh-CN">
                    <a:cs typeface="+mn-lt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⊨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iff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⊨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</m:sub>
                    </m:sSub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𝑥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.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𝐵</m:t>
                    </m:r>
                  </m:oMath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cs typeface="+mn-lt"/>
                    <a:sym typeface="+mn-ea"/>
                  </a:rPr>
                  <a:t> </a:t>
                </a:r>
                <a:r>
                  <a:rPr lang="en-US" altLang="zh-CN">
                    <a:cs typeface="+mn-lt"/>
                    <a:sym typeface="+mn-ea"/>
                  </a:rPr>
                  <a:t> </a:t>
                </a:r>
                <a:r>
                  <a:rPr lang="zh-CN" altLang="en-US">
                    <a:cs typeface="+mn-lt"/>
                    <a:sym typeface="+mn-ea"/>
                  </a:rPr>
                  <a:t> </a:t>
                </a:r>
                <a:r>
                  <a:rPr lang="en-US" altLang="zh-CN">
                    <a:cs typeface="+mn-lt"/>
                    <a:sym typeface="+mn-ea"/>
                  </a:rPr>
                  <a:t> </a:t>
                </a:r>
                <a:r>
                  <a:rPr lang="zh-CN" altLang="en-US">
                    <a:cs typeface="+mn-lt"/>
                    <a:sym typeface="+mn-ea"/>
                  </a:rPr>
                  <a:t> </a:t>
                </a:r>
                <a:r>
                  <a:rPr lang="en-US" altLang="zh-CN">
                    <a:cs typeface="+mn-lt"/>
                    <a:sym typeface="+mn-ea"/>
                  </a:rPr>
                  <a:t> </a:t>
                </a:r>
                <a:r>
                  <a:rPr lang="zh-CN" altLang="en-US">
                    <a:cs typeface="+mn-lt"/>
                    <a:sym typeface="+mn-ea"/>
                  </a:rPr>
                  <a:t> </a:t>
                </a:r>
                <a:r>
                  <a:rPr lang="en-US" altLang="zh-CN">
                    <a:cs typeface="+mn-lt"/>
                    <a:sym typeface="+mn-ea"/>
                  </a:rPr>
                  <a:t> </a:t>
                </a:r>
                <a:r>
                  <a:rPr lang="zh-CN" altLang="en-US">
                    <a:cs typeface="+mn-lt"/>
                    <a:sym typeface="+mn-ea"/>
                  </a:rPr>
                  <a:t> </a:t>
                </a:r>
                <a:r>
                  <a:rPr lang="en-US" altLang="zh-CN">
                    <a:cs typeface="+mn-lt"/>
                    <a:sym typeface="+mn-ea"/>
                  </a:rPr>
                  <a:t> </a:t>
                </a:r>
                <a:r>
                  <a:rPr lang="zh-CN" altLang="en-US">
                    <a:cs typeface="+mn-lt"/>
                    <a:sym typeface="+mn-ea"/>
                  </a:rPr>
                  <a:t> </a:t>
                </a:r>
                <a:r>
                  <a:rPr lang="en-US" altLang="zh-CN">
                    <a:cs typeface="+mn-lt"/>
                    <a:sym typeface="+mn-ea"/>
                  </a:rPr>
                  <a:t> 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iff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(</m:t>
                        </m:r>
                        <m:r>
                          <a:rPr lang="en-US" altLang="zh-CN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∀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  <m:r>
                          <a:rPr lang="en-US" altLang="zh-CN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.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𝐵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)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𝑀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[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𝜎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]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𝑇</m:t>
                    </m:r>
                  </m:oMath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cs typeface="+mn-lt"/>
                    <a:sym typeface="+mn-ea"/>
                  </a:rPr>
                  <a:t> </a:t>
                </a:r>
                <a:r>
                  <a:rPr lang="en-US" altLang="zh-CN">
                    <a:cs typeface="+mn-lt"/>
                    <a:sym typeface="+mn-ea"/>
                  </a:rPr>
                  <a:t> </a:t>
                </a:r>
                <a:r>
                  <a:rPr lang="zh-CN" altLang="en-US">
                    <a:cs typeface="+mn-lt"/>
                    <a:sym typeface="+mn-ea"/>
                  </a:rPr>
                  <a:t> </a:t>
                </a:r>
                <a:r>
                  <a:rPr lang="en-US" altLang="zh-CN">
                    <a:cs typeface="+mn-lt"/>
                    <a:sym typeface="+mn-ea"/>
                  </a:rPr>
                  <a:t> </a:t>
                </a:r>
                <a:r>
                  <a:rPr lang="zh-CN" altLang="en-US">
                    <a:cs typeface="+mn-lt"/>
                    <a:sym typeface="+mn-ea"/>
                  </a:rPr>
                  <a:t> </a:t>
                </a:r>
                <a:r>
                  <a:rPr lang="en-US" altLang="zh-CN">
                    <a:cs typeface="+mn-lt"/>
                    <a:sym typeface="+mn-ea"/>
                  </a:rPr>
                  <a:t> </a:t>
                </a:r>
                <a:r>
                  <a:rPr lang="zh-CN" altLang="en-US">
                    <a:cs typeface="+mn-lt"/>
                    <a:sym typeface="+mn-ea"/>
                  </a:rPr>
                  <a:t> </a:t>
                </a:r>
                <a:r>
                  <a:rPr lang="en-US" altLang="zh-CN">
                    <a:cs typeface="+mn-lt"/>
                    <a:sym typeface="+mn-ea"/>
                  </a:rPr>
                  <a:t> </a:t>
                </a:r>
                <a:r>
                  <a:rPr lang="zh-CN" altLang="en-US">
                    <a:cs typeface="+mn-lt"/>
                    <a:sym typeface="+mn-ea"/>
                  </a:rPr>
                  <a:t> </a:t>
                </a:r>
                <a:r>
                  <a:rPr lang="en-US" altLang="zh-CN">
                    <a:cs typeface="+mn-lt"/>
                    <a:sym typeface="+mn-ea"/>
                  </a:rPr>
                  <a:t> </a:t>
                </a:r>
                <a:r>
                  <a:rPr lang="zh-CN" altLang="en-US">
                    <a:cs typeface="+mn-lt"/>
                    <a:sym typeface="+mn-ea"/>
                  </a:rPr>
                  <a:t> </a:t>
                </a:r>
                <a:r>
                  <a:rPr lang="en-US" altLang="zh-CN">
                    <a:cs typeface="+mn-lt"/>
                    <a:sym typeface="+mn-ea"/>
                  </a:rPr>
                  <a:t> 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iff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𝐵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𝑀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[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𝜎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[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:=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]]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𝑇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对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𝑎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𝑀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成立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（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公式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的解释）</a:t>
                </a:r>
                <a:endParaRPr lang="en-US" altLang="zh-CN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cs typeface="+mn-lt"/>
                    <a:sym typeface="+mn-ea"/>
                  </a:rPr>
                  <a:t> </a:t>
                </a:r>
                <a:r>
                  <a:rPr lang="en-US" altLang="zh-CN">
                    <a:cs typeface="+mn-lt"/>
                    <a:sym typeface="+mn-ea"/>
                  </a:rPr>
                  <a:t> </a:t>
                </a:r>
                <a:r>
                  <a:rPr lang="zh-CN" altLang="en-US">
                    <a:cs typeface="+mn-lt"/>
                    <a:sym typeface="+mn-ea"/>
                  </a:rPr>
                  <a:t> </a:t>
                </a:r>
                <a:r>
                  <a:rPr lang="en-US" altLang="zh-CN">
                    <a:cs typeface="+mn-lt"/>
                    <a:sym typeface="+mn-ea"/>
                  </a:rPr>
                  <a:t> </a:t>
                </a:r>
                <a:r>
                  <a:rPr lang="zh-CN" altLang="en-US">
                    <a:cs typeface="+mn-lt"/>
                    <a:sym typeface="+mn-ea"/>
                  </a:rPr>
                  <a:t> </a:t>
                </a:r>
                <a:r>
                  <a:rPr lang="en-US" altLang="zh-CN">
                    <a:cs typeface="+mn-lt"/>
                    <a:sym typeface="+mn-ea"/>
                  </a:rPr>
                  <a:t> </a:t>
                </a:r>
                <a:r>
                  <a:rPr lang="zh-CN" altLang="en-US">
                    <a:cs typeface="+mn-lt"/>
                    <a:sym typeface="+mn-ea"/>
                  </a:rPr>
                  <a:t> </a:t>
                </a:r>
                <a:r>
                  <a:rPr lang="en-US" altLang="zh-CN">
                    <a:cs typeface="+mn-lt"/>
                    <a:sym typeface="+mn-ea"/>
                  </a:rPr>
                  <a:t> </a:t>
                </a:r>
                <a:r>
                  <a:rPr lang="zh-CN" altLang="en-US">
                    <a:cs typeface="+mn-lt"/>
                    <a:sym typeface="+mn-ea"/>
                  </a:rPr>
                  <a:t> </a:t>
                </a:r>
                <a:r>
                  <a:rPr lang="en-US" altLang="zh-CN">
                    <a:cs typeface="+mn-lt"/>
                    <a:sym typeface="+mn-ea"/>
                  </a:rPr>
                  <a:t> </a:t>
                </a:r>
                <a:r>
                  <a:rPr lang="zh-CN" altLang="en-US">
                    <a:cs typeface="+mn-lt"/>
                    <a:sym typeface="+mn-ea"/>
                  </a:rPr>
                  <a:t> </a:t>
                </a:r>
                <a:r>
                  <a:rPr lang="en-US" altLang="zh-CN">
                    <a:cs typeface="+mn-lt"/>
                    <a:sym typeface="+mn-ea"/>
                  </a:rPr>
                  <a:t> 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iff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𝐵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𝑀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[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𝜌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[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:=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]]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𝑇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对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𝑎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𝑀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成立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cs typeface="+mn-lt"/>
                    <a:sym typeface="+mn-ea"/>
                  </a:rPr>
                  <a:t> </a:t>
                </a:r>
                <a:r>
                  <a:rPr lang="en-US" altLang="zh-CN">
                    <a:cs typeface="+mn-lt"/>
                    <a:sym typeface="+mn-ea"/>
                  </a:rPr>
                  <a:t> </a:t>
                </a:r>
                <a:r>
                  <a:rPr lang="zh-CN" altLang="en-US">
                    <a:cs typeface="+mn-lt"/>
                    <a:sym typeface="+mn-ea"/>
                  </a:rPr>
                  <a:t> </a:t>
                </a:r>
                <a:r>
                  <a:rPr lang="en-US" altLang="zh-CN">
                    <a:cs typeface="+mn-lt"/>
                    <a:sym typeface="+mn-ea"/>
                  </a:rPr>
                  <a:t> </a:t>
                </a:r>
                <a:r>
                  <a:rPr lang="zh-CN" altLang="en-US">
                    <a:cs typeface="+mn-lt"/>
                    <a:sym typeface="+mn-ea"/>
                  </a:rPr>
                  <a:t> </a:t>
                </a:r>
                <a:r>
                  <a:rPr lang="en-US" altLang="zh-CN">
                    <a:cs typeface="+mn-lt"/>
                    <a:sym typeface="+mn-ea"/>
                  </a:rPr>
                  <a:t> </a:t>
                </a:r>
                <a:r>
                  <a:rPr lang="zh-CN" altLang="en-US">
                    <a:cs typeface="+mn-lt"/>
                    <a:sym typeface="+mn-ea"/>
                  </a:rPr>
                  <a:t> </a:t>
                </a:r>
                <a:r>
                  <a:rPr lang="en-US" altLang="zh-CN">
                    <a:cs typeface="+mn-lt"/>
                    <a:sym typeface="+mn-ea"/>
                  </a:rPr>
                  <a:t> </a:t>
                </a:r>
                <a:r>
                  <a:rPr lang="zh-CN" altLang="en-US">
                    <a:cs typeface="+mn-lt"/>
                    <a:sym typeface="+mn-ea"/>
                  </a:rPr>
                  <a:t> </a:t>
                </a:r>
                <a:r>
                  <a:rPr lang="en-US" altLang="zh-CN">
                    <a:cs typeface="+mn-lt"/>
                    <a:sym typeface="+mn-ea"/>
                  </a:rPr>
                  <a:t> </a:t>
                </a:r>
                <a:r>
                  <a:rPr lang="zh-CN" altLang="en-US">
                    <a:cs typeface="+mn-lt"/>
                    <a:sym typeface="+mn-ea"/>
                  </a:rPr>
                  <a:t> </a:t>
                </a:r>
                <a:r>
                  <a:rPr lang="en-US" altLang="zh-CN">
                    <a:cs typeface="+mn-lt"/>
                    <a:sym typeface="+mn-ea"/>
                  </a:rPr>
                  <a:t> 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iff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⊨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𝜌</m:t>
                        </m:r>
                      </m:sub>
                    </m:sSub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𝑥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.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𝐵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iff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⊨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𝜌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𝐴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5105400" y="3200400"/>
                <a:ext cx="2990850" cy="54483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dash"/>
              </a:ln>
            </p:spPr>
            <p:txBody>
              <a:bodyPr wrap="square" rtlCol="0">
                <a:spAutoFit/>
              </a:bodyPr>
              <a:p>
                <a:pPr marL="179705" indent="-45720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𝑄𝑥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.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𝑄𝑥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.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；</a:t>
                </a:r>
                <a:endParaRPr lang="zh-CN" altLang="en-US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3"/>
                </p:custDataLst>
              </p:nvPr>
            </p:nvSpPr>
            <p:spPr>
              <a:xfrm>
                <a:off x="5105400" y="3200400"/>
                <a:ext cx="2990850" cy="544830"/>
              </a:xfrm>
              <a:prstGeom prst="rect">
                <a:avLst/>
              </a:prstGeom>
              <a:blipFill rotWithShape="1">
                <a:blip r:embed="rId4"/>
                <a:stretch>
                  <a:fillRect l="-318" t="-1748" r="-318" b="-1748"/>
                </a:stretch>
              </a:blipFill>
              <a:ln w="19050">
                <a:solidFill>
                  <a:schemeClr val="accent1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 smtClean="0">
                <a:sym typeface="+mn-ea"/>
              </a:rPr>
              <a:t>替换引理</a:t>
            </a:r>
            <a:r>
              <a:rPr lang="en-US" altLang="zh-CN" dirty="0" smtClean="0">
                <a:sym typeface="+mn-ea"/>
              </a:rPr>
              <a:t>-</a:t>
            </a:r>
            <a:r>
              <a:rPr lang="zh-CN" altLang="en-US" dirty="0" smtClean="0">
                <a:sym typeface="+mn-ea"/>
              </a:rPr>
              <a:t>公式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cs typeface="+mn-lt"/>
                    <a:sym typeface="+mn-ea"/>
                  </a:rPr>
                  <a:t> </a:t>
                </a:r>
                <a:r>
                  <a:rPr lang="en-US" altLang="zh-CN">
                    <a:cs typeface="+mn-lt"/>
                    <a:sym typeface="+mn-ea"/>
                  </a:rPr>
                  <a:t> </a:t>
                </a:r>
                <a:r>
                  <a:rPr lang="zh-CN" altLang="en-US">
                    <a:cs typeface="+mn-lt"/>
                    <a:sym typeface="+mn-ea"/>
                  </a:rPr>
                  <a:t>子情况</a:t>
                </a:r>
                <a:r>
                  <a:rPr lang="en-US" altLang="zh-CN">
                    <a:cs typeface="+mn-lt"/>
                    <a:sym typeface="+mn-ea"/>
                  </a:rPr>
                  <a:t>6.2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𝑦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≠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𝑥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𝑦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∉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𝐹𝑉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𝑡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</m:t>
                    </m:r>
                  </m:oMath>
                </a14:m>
                <a:r>
                  <a:rPr lang="zh-CN" altLang="en-US">
                    <a:cs typeface="+mn-lt"/>
                    <a:sym typeface="+mn-ea"/>
                  </a:rPr>
                  <a:t>：</a:t>
                </a:r>
                <a:endParaRPr lang="zh-CN" altLang="en-US">
                  <a:cs typeface="+mn-lt"/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cs typeface="+mn-lt"/>
                    <a:sym typeface="+mn-ea"/>
                  </a:rPr>
                  <a:t> </a:t>
                </a:r>
                <a:r>
                  <a:rPr lang="en-US" altLang="zh-CN">
                    <a:cs typeface="+mn-lt"/>
                    <a:sym typeface="+mn-ea"/>
                  </a:rPr>
                  <a:t> </a:t>
                </a:r>
                <a:r>
                  <a:rPr lang="zh-CN" altLang="en-US">
                    <a:cs typeface="+mn-lt"/>
                    <a:sym typeface="+mn-ea"/>
                  </a:rPr>
                  <a:t> </a:t>
                </a:r>
                <a:r>
                  <a:rPr lang="en-US" altLang="zh-CN">
                    <a:cs typeface="+mn-lt"/>
                    <a:sym typeface="+mn-ea"/>
                  </a:rPr>
                  <a:t> </a:t>
                </a:r>
                <a:r>
                  <a:rPr lang="zh-CN" altLang="en-US">
                    <a:cs typeface="+mn-lt"/>
                    <a:sym typeface="+mn-ea"/>
                  </a:rPr>
                  <a:t> </a:t>
                </a:r>
                <a:r>
                  <a:rPr lang="en-US" altLang="zh-CN">
                    <a:cs typeface="+mn-lt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⊨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iff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⊨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</m:sub>
                    </m:sSub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∀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y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.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iff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⊨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</m:sub>
                    </m:sSub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∀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y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.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𝐵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5410200" y="1518285"/>
                <a:ext cx="2990850" cy="54483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dash"/>
              </a:ln>
            </p:spPr>
            <p:txBody>
              <a:bodyPr wrap="square" rtlCol="0">
                <a:spAutoFit/>
              </a:bodyPr>
              <a:p>
                <a:pPr marL="179705" indent="-45720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𝑄𝑦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.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𝑄𝑦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.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</m:e>
                    </m:d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；</a:t>
                </a:r>
                <a:endParaRPr lang="zh-CN" altLang="en-US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3"/>
                </p:custDataLst>
              </p:nvPr>
            </p:nvSpPr>
            <p:spPr>
              <a:xfrm>
                <a:off x="5410200" y="1518285"/>
                <a:ext cx="2990850" cy="544830"/>
              </a:xfrm>
              <a:prstGeom prst="rect">
                <a:avLst/>
              </a:prstGeom>
              <a:blipFill rotWithShape="1">
                <a:blip r:embed="rId4"/>
                <a:stretch>
                  <a:fillRect l="-318" t="-1748" r="-318" b="-1748"/>
                </a:stretch>
              </a:blipFill>
              <a:ln w="19050">
                <a:solidFill>
                  <a:schemeClr val="accent1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 smtClean="0">
                <a:sym typeface="+mn-ea"/>
              </a:rPr>
              <a:t>替换引理</a:t>
            </a:r>
            <a:r>
              <a:rPr lang="en-US" altLang="zh-CN" dirty="0" smtClean="0">
                <a:sym typeface="+mn-ea"/>
              </a:rPr>
              <a:t>-</a:t>
            </a:r>
            <a:r>
              <a:rPr lang="zh-CN" altLang="en-US" dirty="0" smtClean="0">
                <a:sym typeface="+mn-ea"/>
              </a:rPr>
              <a:t>公式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cs typeface="+mn-lt"/>
                    <a:sym typeface="+mn-ea"/>
                  </a:rPr>
                  <a:t> </a:t>
                </a:r>
                <a:r>
                  <a:rPr lang="en-US" altLang="zh-CN">
                    <a:cs typeface="+mn-lt"/>
                    <a:sym typeface="+mn-ea"/>
                  </a:rPr>
                  <a:t> </a:t>
                </a:r>
                <a:r>
                  <a:rPr lang="zh-CN" altLang="en-US">
                    <a:cs typeface="+mn-lt"/>
                    <a:sym typeface="+mn-ea"/>
                  </a:rPr>
                  <a:t>子情况</a:t>
                </a:r>
                <a:r>
                  <a:rPr lang="en-US" altLang="zh-CN">
                    <a:cs typeface="+mn-lt"/>
                    <a:sym typeface="+mn-ea"/>
                  </a:rPr>
                  <a:t>6.2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𝑦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≠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𝑥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𝑦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∉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𝐹𝑉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𝑡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</m:t>
                    </m:r>
                  </m:oMath>
                </a14:m>
                <a:r>
                  <a:rPr lang="zh-CN" altLang="en-US">
                    <a:cs typeface="+mn-lt"/>
                    <a:sym typeface="+mn-ea"/>
                  </a:rPr>
                  <a:t>：</a:t>
                </a:r>
                <a:endParaRPr lang="zh-CN" altLang="en-US">
                  <a:cs typeface="+mn-lt"/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cs typeface="+mn-lt"/>
                    <a:sym typeface="+mn-ea"/>
                  </a:rPr>
                  <a:t> </a:t>
                </a:r>
                <a:r>
                  <a:rPr lang="en-US" altLang="zh-CN">
                    <a:cs typeface="+mn-lt"/>
                    <a:sym typeface="+mn-ea"/>
                  </a:rPr>
                  <a:t> </a:t>
                </a:r>
                <a:r>
                  <a:rPr lang="zh-CN" altLang="en-US">
                    <a:cs typeface="+mn-lt"/>
                    <a:sym typeface="+mn-ea"/>
                  </a:rPr>
                  <a:t> </a:t>
                </a:r>
                <a:r>
                  <a:rPr lang="en-US" altLang="zh-CN">
                    <a:cs typeface="+mn-lt"/>
                    <a:sym typeface="+mn-ea"/>
                  </a:rPr>
                  <a:t> </a:t>
                </a:r>
                <a:r>
                  <a:rPr lang="zh-CN" altLang="en-US">
                    <a:cs typeface="+mn-lt"/>
                    <a:sym typeface="+mn-ea"/>
                  </a:rPr>
                  <a:t> </a:t>
                </a:r>
                <a:r>
                  <a:rPr lang="en-US" altLang="zh-CN">
                    <a:cs typeface="+mn-lt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⊨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iff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⊨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</m:sub>
                    </m:sSub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∀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y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.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iff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⊨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</m:sub>
                    </m:sSub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∀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y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.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𝐵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cs typeface="+mn-lt"/>
                    <a:sym typeface="+mn-ea"/>
                  </a:rPr>
                  <a:t> </a:t>
                </a:r>
                <a:r>
                  <a:rPr lang="en-US" altLang="zh-CN">
                    <a:cs typeface="+mn-lt"/>
                    <a:sym typeface="+mn-ea"/>
                  </a:rPr>
                  <a:t> </a:t>
                </a:r>
                <a:r>
                  <a:rPr lang="zh-CN" altLang="en-US">
                    <a:cs typeface="+mn-lt"/>
                    <a:sym typeface="+mn-ea"/>
                  </a:rPr>
                  <a:t> </a:t>
                </a:r>
                <a:r>
                  <a:rPr lang="en-US" altLang="zh-CN">
                    <a:cs typeface="+mn-lt"/>
                    <a:sym typeface="+mn-ea"/>
                  </a:rPr>
                  <a:t> </a:t>
                </a:r>
                <a:r>
                  <a:rPr lang="zh-CN" altLang="en-US">
                    <a:cs typeface="+mn-lt"/>
                    <a:sym typeface="+mn-ea"/>
                  </a:rPr>
                  <a:t> </a:t>
                </a:r>
                <a:r>
                  <a:rPr lang="en-US" altLang="zh-CN">
                    <a:cs typeface="+mn-lt"/>
                    <a:sym typeface="+mn-ea"/>
                  </a:rPr>
                  <a:t> </a:t>
                </a:r>
                <a:r>
                  <a:rPr lang="zh-CN" altLang="en-US">
                    <a:cs typeface="+mn-lt"/>
                    <a:sym typeface="+mn-ea"/>
                  </a:rPr>
                  <a:t> </a:t>
                </a:r>
                <a:r>
                  <a:rPr lang="en-US" altLang="zh-CN">
                    <a:cs typeface="+mn-lt"/>
                    <a:sym typeface="+mn-ea"/>
                  </a:rPr>
                  <a:t> </a:t>
                </a:r>
                <a:r>
                  <a:rPr lang="zh-CN" altLang="en-US">
                    <a:cs typeface="+mn-lt"/>
                    <a:sym typeface="+mn-ea"/>
                  </a:rPr>
                  <a:t> </a:t>
                </a:r>
                <a:r>
                  <a:rPr lang="en-US" altLang="zh-CN">
                    <a:cs typeface="+mn-lt"/>
                    <a:sym typeface="+mn-ea"/>
                  </a:rPr>
                  <a:t> </a:t>
                </a:r>
                <a:r>
                  <a:rPr lang="zh-CN" altLang="en-US">
                    <a:cs typeface="+mn-lt"/>
                    <a:sym typeface="+mn-ea"/>
                  </a:rPr>
                  <a:t> </a:t>
                </a:r>
                <a:r>
                  <a:rPr lang="en-US" altLang="zh-CN">
                    <a:cs typeface="+mn-lt"/>
                    <a:sym typeface="+mn-ea"/>
                  </a:rPr>
                  <a:t> 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iff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𝐵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𝑡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𝑀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[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𝜎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[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𝑦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:=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]]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𝑇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对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𝑎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𝑀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成立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（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公式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的解释）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cs typeface="+mn-lt"/>
                    <a:sym typeface="+mn-ea"/>
                  </a:rPr>
                  <a:t> </a:t>
                </a:r>
                <a:r>
                  <a:rPr lang="en-US" altLang="zh-CN">
                    <a:cs typeface="+mn-lt"/>
                    <a:sym typeface="+mn-ea"/>
                  </a:rPr>
                  <a:t> </a:t>
                </a:r>
                <a:r>
                  <a:rPr lang="zh-CN" altLang="en-US">
                    <a:cs typeface="+mn-lt"/>
                    <a:sym typeface="+mn-ea"/>
                  </a:rPr>
                  <a:t> </a:t>
                </a:r>
                <a:r>
                  <a:rPr lang="en-US" altLang="zh-CN">
                    <a:cs typeface="+mn-lt"/>
                    <a:sym typeface="+mn-ea"/>
                  </a:rPr>
                  <a:t> </a:t>
                </a:r>
                <a:r>
                  <a:rPr lang="zh-CN" altLang="en-US">
                    <a:cs typeface="+mn-lt"/>
                    <a:sym typeface="+mn-ea"/>
                  </a:rPr>
                  <a:t> </a:t>
                </a:r>
                <a:r>
                  <a:rPr lang="en-US" altLang="zh-CN">
                    <a:cs typeface="+mn-lt"/>
                    <a:sym typeface="+mn-ea"/>
                  </a:rPr>
                  <a:t> </a:t>
                </a:r>
                <a:r>
                  <a:rPr lang="zh-CN" altLang="en-US">
                    <a:cs typeface="+mn-lt"/>
                    <a:sym typeface="+mn-ea"/>
                  </a:rPr>
                  <a:t> </a:t>
                </a:r>
                <a:r>
                  <a:rPr lang="en-US" altLang="zh-CN">
                    <a:cs typeface="+mn-lt"/>
                    <a:sym typeface="+mn-ea"/>
                  </a:rPr>
                  <a:t> </a:t>
                </a:r>
                <a:r>
                  <a:rPr lang="zh-CN" altLang="en-US">
                    <a:cs typeface="+mn-lt"/>
                    <a:sym typeface="+mn-ea"/>
                  </a:rPr>
                  <a:t> </a:t>
                </a:r>
                <a:r>
                  <a:rPr lang="en-US" altLang="zh-CN">
                    <a:cs typeface="+mn-lt"/>
                    <a:sym typeface="+mn-ea"/>
                  </a:rPr>
                  <a:t> </a:t>
                </a:r>
                <a:r>
                  <a:rPr lang="zh-CN" altLang="en-US">
                    <a:cs typeface="+mn-lt"/>
                    <a:sym typeface="+mn-ea"/>
                  </a:rPr>
                  <a:t> </a:t>
                </a:r>
                <a:r>
                  <a:rPr lang="en-US" altLang="zh-CN">
                    <a:cs typeface="+mn-lt"/>
                    <a:sym typeface="+mn-ea"/>
                  </a:rPr>
                  <a:t> 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iff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𝐵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𝑀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[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𝜎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[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𝑦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:=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][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:=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𝑀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[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𝜎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[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𝑦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:=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𝑎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]]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]]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𝑇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…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（归纳假设）</a:t>
                </a:r>
                <a:endParaRPr lang="en-US" altLang="zh-CN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cs typeface="+mn-lt"/>
                    <a:sym typeface="+mn-ea"/>
                  </a:rPr>
                  <a:t> </a:t>
                </a:r>
                <a:r>
                  <a:rPr lang="en-US" altLang="zh-CN">
                    <a:cs typeface="+mn-lt"/>
                    <a:sym typeface="+mn-ea"/>
                  </a:rPr>
                  <a:t> </a:t>
                </a:r>
                <a:r>
                  <a:rPr lang="zh-CN" altLang="en-US">
                    <a:cs typeface="+mn-lt"/>
                    <a:sym typeface="+mn-ea"/>
                  </a:rPr>
                  <a:t> </a:t>
                </a:r>
                <a:r>
                  <a:rPr lang="en-US" altLang="zh-CN">
                    <a:cs typeface="+mn-lt"/>
                    <a:sym typeface="+mn-ea"/>
                  </a:rPr>
                  <a:t> </a:t>
                </a:r>
                <a:r>
                  <a:rPr lang="zh-CN" altLang="en-US">
                    <a:cs typeface="+mn-lt"/>
                    <a:sym typeface="+mn-ea"/>
                  </a:rPr>
                  <a:t> </a:t>
                </a:r>
                <a:r>
                  <a:rPr lang="en-US" altLang="zh-CN">
                    <a:cs typeface="+mn-lt"/>
                    <a:sym typeface="+mn-ea"/>
                  </a:rPr>
                  <a:t> </a:t>
                </a:r>
                <a:r>
                  <a:rPr lang="zh-CN" altLang="en-US">
                    <a:cs typeface="+mn-lt"/>
                    <a:sym typeface="+mn-ea"/>
                  </a:rPr>
                  <a:t> </a:t>
                </a:r>
                <a:r>
                  <a:rPr lang="en-US" altLang="zh-CN">
                    <a:cs typeface="+mn-lt"/>
                    <a:sym typeface="+mn-ea"/>
                  </a:rPr>
                  <a:t> </a:t>
                </a:r>
                <a:r>
                  <a:rPr lang="zh-CN" altLang="en-US">
                    <a:cs typeface="+mn-lt"/>
                    <a:sym typeface="+mn-ea"/>
                  </a:rPr>
                  <a:t> </a:t>
                </a:r>
                <a:r>
                  <a:rPr lang="en-US" altLang="zh-CN">
                    <a:cs typeface="+mn-lt"/>
                    <a:sym typeface="+mn-ea"/>
                  </a:rPr>
                  <a:t> </a:t>
                </a:r>
                <a:r>
                  <a:rPr lang="zh-CN" altLang="en-US">
                    <a:cs typeface="+mn-lt"/>
                    <a:sym typeface="+mn-ea"/>
                  </a:rPr>
                  <a:t> </a:t>
                </a:r>
                <a:r>
                  <a:rPr lang="en-US" altLang="zh-CN">
                    <a:cs typeface="+mn-lt"/>
                    <a:sym typeface="+mn-ea"/>
                  </a:rPr>
                  <a:t> 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iff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𝐵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𝑀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[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𝜎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[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𝑦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:=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][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:=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𝑀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[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𝜎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]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]]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𝑇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…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（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𝑦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∉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𝐹𝑉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𝑡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、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引理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3.28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）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cs typeface="+mn-lt"/>
                    <a:sym typeface="+mn-ea"/>
                  </a:rPr>
                  <a:t> </a:t>
                </a:r>
                <a:r>
                  <a:rPr lang="en-US" altLang="zh-CN">
                    <a:cs typeface="+mn-lt"/>
                    <a:sym typeface="+mn-ea"/>
                  </a:rPr>
                  <a:t> </a:t>
                </a:r>
                <a:r>
                  <a:rPr lang="zh-CN" altLang="en-US">
                    <a:cs typeface="+mn-lt"/>
                    <a:sym typeface="+mn-ea"/>
                  </a:rPr>
                  <a:t> </a:t>
                </a:r>
                <a:r>
                  <a:rPr lang="en-US" altLang="zh-CN">
                    <a:cs typeface="+mn-lt"/>
                    <a:sym typeface="+mn-ea"/>
                  </a:rPr>
                  <a:t> </a:t>
                </a:r>
                <a:r>
                  <a:rPr lang="zh-CN" altLang="en-US">
                    <a:cs typeface="+mn-lt"/>
                    <a:sym typeface="+mn-ea"/>
                  </a:rPr>
                  <a:t> </a:t>
                </a:r>
                <a:r>
                  <a:rPr lang="en-US" altLang="zh-CN">
                    <a:cs typeface="+mn-lt"/>
                    <a:sym typeface="+mn-ea"/>
                  </a:rPr>
                  <a:t> </a:t>
                </a:r>
                <a:r>
                  <a:rPr lang="zh-CN" altLang="en-US">
                    <a:cs typeface="+mn-lt"/>
                    <a:sym typeface="+mn-ea"/>
                  </a:rPr>
                  <a:t> </a:t>
                </a:r>
                <a:r>
                  <a:rPr lang="en-US" altLang="zh-CN">
                    <a:cs typeface="+mn-lt"/>
                    <a:sym typeface="+mn-ea"/>
                  </a:rPr>
                  <a:t> </a:t>
                </a:r>
                <a:r>
                  <a:rPr lang="zh-CN" altLang="en-US">
                    <a:cs typeface="+mn-lt"/>
                    <a:sym typeface="+mn-ea"/>
                  </a:rPr>
                  <a:t> </a:t>
                </a:r>
                <a:r>
                  <a:rPr lang="en-US" altLang="zh-CN">
                    <a:cs typeface="+mn-lt"/>
                    <a:sym typeface="+mn-ea"/>
                  </a:rPr>
                  <a:t> </a:t>
                </a:r>
                <a:r>
                  <a:rPr lang="zh-CN" altLang="en-US">
                    <a:cs typeface="+mn-lt"/>
                    <a:sym typeface="+mn-ea"/>
                  </a:rPr>
                  <a:t> </a:t>
                </a:r>
                <a:r>
                  <a:rPr lang="en-US" altLang="zh-CN">
                    <a:cs typeface="+mn-lt"/>
                    <a:sym typeface="+mn-ea"/>
                  </a:rPr>
                  <a:t> 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iff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𝐵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𝑀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[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𝜎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[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:=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𝑀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[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𝜎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]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][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𝑦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:=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]]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𝑇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…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（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𝑦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≠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𝑥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）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cs typeface="+mn-lt"/>
                    <a:sym typeface="+mn-ea"/>
                  </a:rPr>
                  <a:t> </a:t>
                </a:r>
                <a:r>
                  <a:rPr lang="en-US" altLang="zh-CN">
                    <a:cs typeface="+mn-lt"/>
                    <a:sym typeface="+mn-ea"/>
                  </a:rPr>
                  <a:t> </a:t>
                </a:r>
                <a:r>
                  <a:rPr lang="zh-CN" altLang="en-US">
                    <a:cs typeface="+mn-lt"/>
                    <a:sym typeface="+mn-ea"/>
                  </a:rPr>
                  <a:t> </a:t>
                </a:r>
                <a:r>
                  <a:rPr lang="en-US" altLang="zh-CN">
                    <a:cs typeface="+mn-lt"/>
                    <a:sym typeface="+mn-ea"/>
                  </a:rPr>
                  <a:t> </a:t>
                </a:r>
                <a:r>
                  <a:rPr lang="zh-CN" altLang="en-US">
                    <a:cs typeface="+mn-lt"/>
                    <a:sym typeface="+mn-ea"/>
                  </a:rPr>
                  <a:t> </a:t>
                </a:r>
                <a:r>
                  <a:rPr lang="en-US" altLang="zh-CN">
                    <a:cs typeface="+mn-lt"/>
                    <a:sym typeface="+mn-ea"/>
                  </a:rPr>
                  <a:t> </a:t>
                </a:r>
                <a:r>
                  <a:rPr lang="zh-CN" altLang="en-US">
                    <a:cs typeface="+mn-lt"/>
                    <a:sym typeface="+mn-ea"/>
                  </a:rPr>
                  <a:t> </a:t>
                </a:r>
                <a:r>
                  <a:rPr lang="en-US" altLang="zh-CN">
                    <a:cs typeface="+mn-lt"/>
                    <a:sym typeface="+mn-ea"/>
                  </a:rPr>
                  <a:t> </a:t>
                </a:r>
                <a:r>
                  <a:rPr lang="zh-CN" altLang="en-US">
                    <a:cs typeface="+mn-lt"/>
                    <a:sym typeface="+mn-ea"/>
                  </a:rPr>
                  <a:t> </a:t>
                </a:r>
                <a:r>
                  <a:rPr lang="en-US" altLang="zh-CN">
                    <a:cs typeface="+mn-lt"/>
                    <a:sym typeface="+mn-ea"/>
                  </a:rPr>
                  <a:t> </a:t>
                </a:r>
                <a:r>
                  <a:rPr lang="zh-CN" altLang="en-US">
                    <a:cs typeface="+mn-lt"/>
                    <a:sym typeface="+mn-ea"/>
                  </a:rPr>
                  <a:t> </a:t>
                </a:r>
                <a:r>
                  <a:rPr lang="en-US" altLang="zh-CN">
                    <a:cs typeface="+mn-lt"/>
                    <a:sym typeface="+mn-ea"/>
                  </a:rPr>
                  <a:t> 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iff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𝐵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𝑀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[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𝜌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[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𝑦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:=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]]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𝑇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…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cs typeface="+mn-lt"/>
                    <a:sym typeface="+mn-ea"/>
                  </a:rPr>
                  <a:t> </a:t>
                </a:r>
                <a:r>
                  <a:rPr lang="en-US" altLang="zh-CN">
                    <a:cs typeface="+mn-lt"/>
                    <a:sym typeface="+mn-ea"/>
                  </a:rPr>
                  <a:t> </a:t>
                </a:r>
                <a:r>
                  <a:rPr lang="zh-CN" altLang="en-US">
                    <a:cs typeface="+mn-lt"/>
                    <a:sym typeface="+mn-ea"/>
                  </a:rPr>
                  <a:t> </a:t>
                </a:r>
                <a:r>
                  <a:rPr lang="en-US" altLang="zh-CN">
                    <a:cs typeface="+mn-lt"/>
                    <a:sym typeface="+mn-ea"/>
                  </a:rPr>
                  <a:t> </a:t>
                </a:r>
                <a:r>
                  <a:rPr lang="zh-CN" altLang="en-US">
                    <a:cs typeface="+mn-lt"/>
                    <a:sym typeface="+mn-ea"/>
                  </a:rPr>
                  <a:t> </a:t>
                </a:r>
                <a:r>
                  <a:rPr lang="en-US" altLang="zh-CN">
                    <a:cs typeface="+mn-lt"/>
                    <a:sym typeface="+mn-ea"/>
                  </a:rPr>
                  <a:t> </a:t>
                </a:r>
                <a:r>
                  <a:rPr lang="zh-CN" altLang="en-US">
                    <a:cs typeface="+mn-lt"/>
                    <a:sym typeface="+mn-ea"/>
                  </a:rPr>
                  <a:t> </a:t>
                </a:r>
                <a:r>
                  <a:rPr lang="en-US" altLang="zh-CN">
                    <a:cs typeface="+mn-lt"/>
                    <a:sym typeface="+mn-ea"/>
                  </a:rPr>
                  <a:t> </a:t>
                </a:r>
                <a:r>
                  <a:rPr lang="zh-CN" altLang="en-US">
                    <a:cs typeface="+mn-lt"/>
                    <a:sym typeface="+mn-ea"/>
                  </a:rPr>
                  <a:t> </a:t>
                </a:r>
                <a:r>
                  <a:rPr lang="en-US" altLang="zh-CN">
                    <a:cs typeface="+mn-lt"/>
                    <a:sym typeface="+mn-ea"/>
                  </a:rPr>
                  <a:t> </a:t>
                </a:r>
                <a:r>
                  <a:rPr lang="zh-CN" altLang="en-US">
                    <a:cs typeface="+mn-lt"/>
                    <a:sym typeface="+mn-ea"/>
                  </a:rPr>
                  <a:t> </a:t>
                </a:r>
                <a:r>
                  <a:rPr lang="en-US" altLang="zh-CN">
                    <a:cs typeface="+mn-lt"/>
                    <a:sym typeface="+mn-ea"/>
                  </a:rPr>
                  <a:t> 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iff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⊨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𝜌</m:t>
                        </m:r>
                      </m:sub>
                    </m:sSub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𝑦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.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𝐵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iff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⊨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𝜌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𝐴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r="-995" b="-70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5410200" y="1518285"/>
                <a:ext cx="2990850" cy="54483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dash"/>
              </a:ln>
            </p:spPr>
            <p:txBody>
              <a:bodyPr wrap="square" rtlCol="0">
                <a:spAutoFit/>
              </a:bodyPr>
              <a:p>
                <a:pPr marL="179705" indent="-45720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𝑄𝑦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.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𝑄𝑦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.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</m:e>
                    </m:d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；</a:t>
                </a:r>
                <a:endParaRPr lang="zh-CN" altLang="en-US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3"/>
                </p:custDataLst>
              </p:nvPr>
            </p:nvSpPr>
            <p:spPr>
              <a:xfrm>
                <a:off x="5410200" y="1518285"/>
                <a:ext cx="2990850" cy="544830"/>
              </a:xfrm>
              <a:prstGeom prst="rect">
                <a:avLst/>
              </a:prstGeom>
              <a:blipFill rotWithShape="1">
                <a:blip r:embed="rId4"/>
                <a:stretch>
                  <a:fillRect l="-318" t="-1748" r="-318" b="-1748"/>
                </a:stretch>
              </a:blipFill>
              <a:ln w="19050">
                <a:solidFill>
                  <a:schemeClr val="accent1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 smtClean="0">
                <a:sym typeface="+mn-ea"/>
              </a:rPr>
              <a:t>替换引理</a:t>
            </a:r>
            <a:r>
              <a:rPr lang="en-US" altLang="zh-CN" dirty="0" smtClean="0">
                <a:sym typeface="+mn-ea"/>
              </a:rPr>
              <a:t>-</a:t>
            </a:r>
            <a:r>
              <a:rPr lang="zh-CN" altLang="en-US" dirty="0" smtClean="0">
                <a:sym typeface="+mn-ea"/>
              </a:rPr>
              <a:t>公式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cs typeface="+mn-lt"/>
                    <a:sym typeface="+mn-ea"/>
                  </a:rPr>
                  <a:t> </a:t>
                </a:r>
                <a:r>
                  <a:rPr lang="en-US" altLang="zh-CN">
                    <a:cs typeface="+mn-lt"/>
                    <a:sym typeface="+mn-ea"/>
                  </a:rPr>
                  <a:t> </a:t>
                </a:r>
                <a:r>
                  <a:rPr lang="zh-CN" altLang="en-US">
                    <a:cs typeface="+mn-lt"/>
                    <a:sym typeface="+mn-ea"/>
                  </a:rPr>
                  <a:t>子情况</a:t>
                </a:r>
                <a:r>
                  <a:rPr lang="en-US" altLang="zh-CN">
                    <a:cs typeface="+mn-lt"/>
                    <a:sym typeface="+mn-ea"/>
                  </a:rPr>
                  <a:t>6.3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𝑦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≠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𝑥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𝑦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𝐹𝑉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𝑡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</m:t>
                    </m:r>
                  </m:oMath>
                </a14:m>
                <a:r>
                  <a:rPr lang="zh-CN" altLang="en-US">
                    <a:cs typeface="+mn-lt"/>
                    <a:sym typeface="+mn-ea"/>
                  </a:rPr>
                  <a:t>：</a:t>
                </a:r>
                <a:r>
                  <a:rPr lang="zh-CN" altLang="en-US">
                    <a:cs typeface="+mn-lt"/>
                    <a:sym typeface="+mn-ea"/>
                  </a:rPr>
                  <a:t>设</a:t>
                </a:r>
                <a:r>
                  <a:rPr lang="en-US" altLang="zh-CN">
                    <a:cs typeface="+mn-lt"/>
                    <a:sym typeface="+mn-ea"/>
                  </a:rPr>
                  <a:t>z</a:t>
                </a:r>
                <a:r>
                  <a:rPr lang="zh-CN" altLang="en-US">
                    <a:cs typeface="+mn-lt"/>
                    <a:sym typeface="+mn-ea"/>
                  </a:rPr>
                  <a:t>为新变元，</a:t>
                </a:r>
                <a:endParaRPr lang="zh-CN" altLang="en-US">
                  <a:cs typeface="+mn-lt"/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cs typeface="+mn-lt"/>
                    <a:sym typeface="+mn-ea"/>
                  </a:rPr>
                  <a:t> </a:t>
                </a:r>
                <a:r>
                  <a:rPr lang="en-US" altLang="zh-CN">
                    <a:cs typeface="+mn-lt"/>
                    <a:sym typeface="+mn-ea"/>
                  </a:rPr>
                  <a:t> </a:t>
                </a:r>
                <a:r>
                  <a:rPr lang="zh-CN" altLang="en-US">
                    <a:cs typeface="+mn-lt"/>
                    <a:sym typeface="+mn-ea"/>
                  </a:rPr>
                  <a:t> </a:t>
                </a:r>
                <a:r>
                  <a:rPr lang="en-US" altLang="zh-CN">
                    <a:cs typeface="+mn-lt"/>
                    <a:sym typeface="+mn-ea"/>
                  </a:rPr>
                  <a:t> </a:t>
                </a:r>
                <a:r>
                  <a:rPr lang="zh-CN" altLang="en-US">
                    <a:cs typeface="+mn-lt"/>
                    <a:sym typeface="+mn-ea"/>
                  </a:rPr>
                  <a:t> </a:t>
                </a:r>
                <a:r>
                  <a:rPr lang="en-US" altLang="zh-CN">
                    <a:cs typeface="+mn-lt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⊨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iff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⊨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</m:sub>
                    </m:sSub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∀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z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.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𝑧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𝑦</m:t>
                            </m:r>
                          </m:den>
                        </m:f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</m:e>
                    </m:d>
                  </m:oMath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5213985" y="2051685"/>
                <a:ext cx="3339465" cy="575945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dash"/>
              </a:ln>
            </p:spPr>
            <p:txBody>
              <a:bodyPr wrap="square" rtlCol="0">
                <a:spAutoFit/>
              </a:bodyPr>
              <a:p>
                <a:pPr marL="179705" indent="-45720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𝑄𝑦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.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𝑄𝑧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.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𝑧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𝑦</m:t>
                            </m:r>
                          </m:den>
                        </m:f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；</a:t>
                </a:r>
                <a:endParaRPr lang="zh-CN" altLang="en-US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3"/>
                </p:custDataLst>
              </p:nvPr>
            </p:nvSpPr>
            <p:spPr>
              <a:xfrm>
                <a:off x="5213985" y="2051685"/>
                <a:ext cx="3339465" cy="575945"/>
              </a:xfrm>
              <a:prstGeom prst="rect">
                <a:avLst/>
              </a:prstGeom>
              <a:blipFill rotWithShape="1">
                <a:blip r:embed="rId4"/>
                <a:stretch>
                  <a:fillRect l="-285" t="-1654" r="-285" b="-1654"/>
                </a:stretch>
              </a:blipFill>
              <a:ln w="19050">
                <a:solidFill>
                  <a:schemeClr val="accent1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 smtClean="0">
                <a:sym typeface="+mn-ea"/>
              </a:rPr>
              <a:t>替换引理</a:t>
            </a:r>
            <a:r>
              <a:rPr lang="en-US" altLang="zh-CN" dirty="0" smtClean="0">
                <a:sym typeface="+mn-ea"/>
              </a:rPr>
              <a:t>-</a:t>
            </a:r>
            <a:r>
              <a:rPr lang="zh-CN" altLang="en-US" dirty="0" smtClean="0">
                <a:sym typeface="+mn-ea"/>
              </a:rPr>
              <a:t>公式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cs typeface="+mn-lt"/>
                    <a:sym typeface="+mn-ea"/>
                  </a:rPr>
                  <a:t> </a:t>
                </a:r>
                <a:r>
                  <a:rPr lang="en-US" altLang="zh-CN">
                    <a:cs typeface="+mn-lt"/>
                    <a:sym typeface="+mn-ea"/>
                  </a:rPr>
                  <a:t> </a:t>
                </a:r>
                <a:r>
                  <a:rPr lang="zh-CN" altLang="en-US">
                    <a:cs typeface="+mn-lt"/>
                    <a:sym typeface="+mn-ea"/>
                  </a:rPr>
                  <a:t>子情况</a:t>
                </a:r>
                <a:r>
                  <a:rPr lang="en-US" altLang="zh-CN">
                    <a:cs typeface="+mn-lt"/>
                    <a:sym typeface="+mn-ea"/>
                  </a:rPr>
                  <a:t>6.3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𝑦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≠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𝑥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𝑦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𝐹𝑉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𝑡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</m:t>
                    </m:r>
                  </m:oMath>
                </a14:m>
                <a:r>
                  <a:rPr lang="zh-CN" altLang="en-US">
                    <a:cs typeface="+mn-lt"/>
                    <a:sym typeface="+mn-ea"/>
                  </a:rPr>
                  <a:t>：</a:t>
                </a:r>
                <a:r>
                  <a:rPr lang="zh-CN" altLang="en-US">
                    <a:cs typeface="+mn-lt"/>
                    <a:sym typeface="+mn-ea"/>
                  </a:rPr>
                  <a:t>设</a:t>
                </a:r>
                <a:r>
                  <a:rPr lang="en-US" altLang="zh-CN">
                    <a:cs typeface="+mn-lt"/>
                    <a:sym typeface="+mn-ea"/>
                  </a:rPr>
                  <a:t>z</a:t>
                </a:r>
                <a:r>
                  <a:rPr lang="zh-CN" altLang="en-US">
                    <a:cs typeface="+mn-lt"/>
                    <a:sym typeface="+mn-ea"/>
                  </a:rPr>
                  <a:t>为新变元，</a:t>
                </a:r>
                <a:endParaRPr lang="zh-CN" altLang="en-US">
                  <a:cs typeface="+mn-lt"/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cs typeface="+mn-lt"/>
                    <a:sym typeface="+mn-ea"/>
                  </a:rPr>
                  <a:t> </a:t>
                </a:r>
                <a:r>
                  <a:rPr lang="en-US" altLang="zh-CN">
                    <a:cs typeface="+mn-lt"/>
                    <a:sym typeface="+mn-ea"/>
                  </a:rPr>
                  <a:t> </a:t>
                </a:r>
                <a:r>
                  <a:rPr lang="zh-CN" altLang="en-US">
                    <a:cs typeface="+mn-lt"/>
                    <a:sym typeface="+mn-ea"/>
                  </a:rPr>
                  <a:t> </a:t>
                </a:r>
                <a:r>
                  <a:rPr lang="en-US" altLang="zh-CN">
                    <a:cs typeface="+mn-lt"/>
                    <a:sym typeface="+mn-ea"/>
                  </a:rPr>
                  <a:t> </a:t>
                </a:r>
                <a:r>
                  <a:rPr lang="zh-CN" altLang="en-US">
                    <a:cs typeface="+mn-lt"/>
                    <a:sym typeface="+mn-ea"/>
                  </a:rPr>
                  <a:t> </a:t>
                </a:r>
                <a:r>
                  <a:rPr lang="en-US" altLang="zh-CN">
                    <a:cs typeface="+mn-lt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⊨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iff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⊨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</m:sub>
                    </m:sSub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∀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z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.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𝑧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𝑦</m:t>
                            </m:r>
                          </m:den>
                        </m:f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</m:e>
                    </m:d>
                  </m:oMath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cs typeface="+mn-lt"/>
                    <a:sym typeface="+mn-ea"/>
                  </a:rPr>
                  <a:t> </a:t>
                </a:r>
                <a:r>
                  <a:rPr lang="en-US" altLang="zh-CN">
                    <a:cs typeface="+mn-lt"/>
                    <a:sym typeface="+mn-ea"/>
                  </a:rPr>
                  <a:t> </a:t>
                </a:r>
                <a:r>
                  <a:rPr lang="zh-CN" altLang="en-US">
                    <a:cs typeface="+mn-lt"/>
                    <a:sym typeface="+mn-ea"/>
                  </a:rPr>
                  <a:t> </a:t>
                </a:r>
                <a:r>
                  <a:rPr lang="en-US" altLang="zh-CN">
                    <a:cs typeface="+mn-lt"/>
                    <a:sym typeface="+mn-ea"/>
                  </a:rPr>
                  <a:t> </a:t>
                </a:r>
                <a:r>
                  <a:rPr lang="zh-CN" altLang="en-US">
                    <a:cs typeface="+mn-lt"/>
                    <a:sym typeface="+mn-ea"/>
                  </a:rPr>
                  <a:t> </a:t>
                </a:r>
                <a:r>
                  <a:rPr lang="en-US" altLang="zh-CN">
                    <a:cs typeface="+mn-lt"/>
                    <a:sym typeface="+mn-ea"/>
                  </a:rPr>
                  <a:t> </a:t>
                </a:r>
                <a:r>
                  <a:rPr lang="zh-CN" altLang="en-US">
                    <a:cs typeface="+mn-lt"/>
                    <a:sym typeface="+mn-ea"/>
                  </a:rPr>
                  <a:t> </a:t>
                </a:r>
                <a:r>
                  <a:rPr lang="en-US" altLang="zh-CN">
                    <a:cs typeface="+mn-lt"/>
                    <a:sym typeface="+mn-ea"/>
                  </a:rPr>
                  <a:t> </a:t>
                </a:r>
                <a:r>
                  <a:rPr lang="zh-CN" altLang="en-US">
                    <a:cs typeface="+mn-lt"/>
                    <a:sym typeface="+mn-ea"/>
                  </a:rPr>
                  <a:t> </a:t>
                </a:r>
                <a:r>
                  <a:rPr lang="en-US" altLang="zh-CN">
                    <a:cs typeface="+mn-lt"/>
                    <a:sym typeface="+mn-ea"/>
                  </a:rPr>
                  <a:t> </a:t>
                </a:r>
                <a:r>
                  <a:rPr lang="zh-CN" altLang="en-US">
                    <a:cs typeface="+mn-lt"/>
                    <a:sym typeface="+mn-ea"/>
                  </a:rPr>
                  <a:t> </a:t>
                </a:r>
                <a:r>
                  <a:rPr lang="en-US" altLang="zh-CN">
                    <a:cs typeface="+mn-lt"/>
                    <a:sym typeface="+mn-ea"/>
                  </a:rPr>
                  <a:t> 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iff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⊨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𝜌</m:t>
                        </m:r>
                      </m:sub>
                    </m:sSub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∀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z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.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𝑧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𝑦</m:t>
                            </m:r>
                          </m:den>
                        </m:f>
                      </m:e>
                    </m:d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（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𝑧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≠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𝑥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𝑧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∉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𝐹𝑉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𝑡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，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子情况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6.2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）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5213985" y="2051685"/>
                <a:ext cx="3339465" cy="575945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dash"/>
              </a:ln>
            </p:spPr>
            <p:txBody>
              <a:bodyPr wrap="square" rtlCol="0">
                <a:spAutoFit/>
              </a:bodyPr>
              <a:p>
                <a:pPr marL="179705" indent="-45720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𝑄𝑦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.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𝑄𝑧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.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𝑧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𝑦</m:t>
                            </m:r>
                          </m:den>
                        </m:f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；</a:t>
                </a:r>
                <a:endParaRPr lang="zh-CN" altLang="en-US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3"/>
                </p:custDataLst>
              </p:nvPr>
            </p:nvSpPr>
            <p:spPr>
              <a:xfrm>
                <a:off x="5213985" y="2051685"/>
                <a:ext cx="3339465" cy="575945"/>
              </a:xfrm>
              <a:prstGeom prst="rect">
                <a:avLst/>
              </a:prstGeom>
              <a:blipFill rotWithShape="1">
                <a:blip r:embed="rId4"/>
                <a:stretch>
                  <a:fillRect l="-285" t="-1654" r="-285" b="-1654"/>
                </a:stretch>
              </a:blipFill>
              <a:ln w="19050">
                <a:solidFill>
                  <a:schemeClr val="accent1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 smtClean="0">
                <a:sym typeface="+mn-ea"/>
              </a:rPr>
              <a:t>替换引理</a:t>
            </a:r>
            <a:r>
              <a:rPr lang="en-US" altLang="zh-CN" dirty="0" smtClean="0">
                <a:sym typeface="+mn-ea"/>
              </a:rPr>
              <a:t>-</a:t>
            </a:r>
            <a:r>
              <a:rPr lang="zh-CN" altLang="en-US" dirty="0" smtClean="0">
                <a:sym typeface="+mn-ea"/>
              </a:rPr>
              <a:t>公式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cs typeface="+mn-lt"/>
                    <a:sym typeface="+mn-ea"/>
                  </a:rPr>
                  <a:t> </a:t>
                </a:r>
                <a:r>
                  <a:rPr lang="en-US" altLang="zh-CN">
                    <a:cs typeface="+mn-lt"/>
                    <a:sym typeface="+mn-ea"/>
                  </a:rPr>
                  <a:t> </a:t>
                </a:r>
                <a:r>
                  <a:rPr lang="zh-CN" altLang="en-US">
                    <a:cs typeface="+mn-lt"/>
                    <a:sym typeface="+mn-ea"/>
                  </a:rPr>
                  <a:t>子情况</a:t>
                </a:r>
                <a:r>
                  <a:rPr lang="en-US" altLang="zh-CN">
                    <a:cs typeface="+mn-lt"/>
                    <a:sym typeface="+mn-ea"/>
                  </a:rPr>
                  <a:t>6.3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𝑦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≠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𝑥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𝑦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𝐹𝑉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𝑡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</m:t>
                    </m:r>
                  </m:oMath>
                </a14:m>
                <a:r>
                  <a:rPr lang="zh-CN" altLang="en-US">
                    <a:cs typeface="+mn-lt"/>
                    <a:sym typeface="+mn-ea"/>
                  </a:rPr>
                  <a:t>：</a:t>
                </a:r>
                <a:r>
                  <a:rPr lang="zh-CN" altLang="en-US">
                    <a:cs typeface="+mn-lt"/>
                    <a:sym typeface="+mn-ea"/>
                  </a:rPr>
                  <a:t>设</a:t>
                </a:r>
                <a:r>
                  <a:rPr lang="en-US" altLang="zh-CN">
                    <a:cs typeface="+mn-lt"/>
                    <a:sym typeface="+mn-ea"/>
                  </a:rPr>
                  <a:t>z</a:t>
                </a:r>
                <a:r>
                  <a:rPr lang="zh-CN" altLang="en-US">
                    <a:cs typeface="+mn-lt"/>
                    <a:sym typeface="+mn-ea"/>
                  </a:rPr>
                  <a:t>为新变元，</a:t>
                </a:r>
                <a:endParaRPr lang="zh-CN" altLang="en-US">
                  <a:cs typeface="+mn-lt"/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cs typeface="+mn-lt"/>
                    <a:sym typeface="+mn-ea"/>
                  </a:rPr>
                  <a:t> </a:t>
                </a:r>
                <a:r>
                  <a:rPr lang="en-US" altLang="zh-CN">
                    <a:cs typeface="+mn-lt"/>
                    <a:sym typeface="+mn-ea"/>
                  </a:rPr>
                  <a:t> </a:t>
                </a:r>
                <a:r>
                  <a:rPr lang="zh-CN" altLang="en-US">
                    <a:cs typeface="+mn-lt"/>
                    <a:sym typeface="+mn-ea"/>
                  </a:rPr>
                  <a:t> </a:t>
                </a:r>
                <a:r>
                  <a:rPr lang="en-US" altLang="zh-CN">
                    <a:cs typeface="+mn-lt"/>
                    <a:sym typeface="+mn-ea"/>
                  </a:rPr>
                  <a:t> </a:t>
                </a:r>
                <a:r>
                  <a:rPr lang="zh-CN" altLang="en-US">
                    <a:cs typeface="+mn-lt"/>
                    <a:sym typeface="+mn-ea"/>
                  </a:rPr>
                  <a:t> </a:t>
                </a:r>
                <a:r>
                  <a:rPr lang="en-US" altLang="zh-CN">
                    <a:cs typeface="+mn-lt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⊨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iff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⊨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</m:sub>
                    </m:sSub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∀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z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.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𝑧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𝑦</m:t>
                            </m:r>
                          </m:den>
                        </m:f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</m:e>
                    </m:d>
                  </m:oMath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cs typeface="+mn-lt"/>
                    <a:sym typeface="+mn-ea"/>
                  </a:rPr>
                  <a:t> </a:t>
                </a:r>
                <a:r>
                  <a:rPr lang="en-US" altLang="zh-CN">
                    <a:cs typeface="+mn-lt"/>
                    <a:sym typeface="+mn-ea"/>
                  </a:rPr>
                  <a:t> </a:t>
                </a:r>
                <a:r>
                  <a:rPr lang="zh-CN" altLang="en-US">
                    <a:cs typeface="+mn-lt"/>
                    <a:sym typeface="+mn-ea"/>
                  </a:rPr>
                  <a:t> </a:t>
                </a:r>
                <a:r>
                  <a:rPr lang="en-US" altLang="zh-CN">
                    <a:cs typeface="+mn-lt"/>
                    <a:sym typeface="+mn-ea"/>
                  </a:rPr>
                  <a:t> </a:t>
                </a:r>
                <a:r>
                  <a:rPr lang="zh-CN" altLang="en-US">
                    <a:cs typeface="+mn-lt"/>
                    <a:sym typeface="+mn-ea"/>
                  </a:rPr>
                  <a:t> </a:t>
                </a:r>
                <a:r>
                  <a:rPr lang="en-US" altLang="zh-CN">
                    <a:cs typeface="+mn-lt"/>
                    <a:sym typeface="+mn-ea"/>
                  </a:rPr>
                  <a:t> </a:t>
                </a:r>
                <a:r>
                  <a:rPr lang="zh-CN" altLang="en-US">
                    <a:cs typeface="+mn-lt"/>
                    <a:sym typeface="+mn-ea"/>
                  </a:rPr>
                  <a:t> </a:t>
                </a:r>
                <a:r>
                  <a:rPr lang="en-US" altLang="zh-CN">
                    <a:cs typeface="+mn-lt"/>
                    <a:sym typeface="+mn-ea"/>
                  </a:rPr>
                  <a:t> </a:t>
                </a:r>
                <a:r>
                  <a:rPr lang="zh-CN" altLang="en-US">
                    <a:cs typeface="+mn-lt"/>
                    <a:sym typeface="+mn-ea"/>
                  </a:rPr>
                  <a:t> </a:t>
                </a:r>
                <a:r>
                  <a:rPr lang="en-US" altLang="zh-CN">
                    <a:cs typeface="+mn-lt"/>
                    <a:sym typeface="+mn-ea"/>
                  </a:rPr>
                  <a:t> </a:t>
                </a:r>
                <a:r>
                  <a:rPr lang="zh-CN" altLang="en-US">
                    <a:cs typeface="+mn-lt"/>
                    <a:sym typeface="+mn-ea"/>
                  </a:rPr>
                  <a:t> </a:t>
                </a:r>
                <a:r>
                  <a:rPr lang="en-US" altLang="zh-CN">
                    <a:cs typeface="+mn-lt"/>
                    <a:sym typeface="+mn-ea"/>
                  </a:rPr>
                  <a:t> 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iff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⊨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𝜌</m:t>
                        </m:r>
                      </m:sub>
                    </m:sSub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∀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z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.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𝑧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𝑦</m:t>
                            </m:r>
                          </m:den>
                        </m:f>
                      </m:e>
                    </m:d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（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𝑧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≠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𝑥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𝑧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∉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𝐹𝑉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𝑡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，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子情况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6.2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）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cs typeface="+mn-lt"/>
                    <a:sym typeface="+mn-ea"/>
                  </a:rPr>
                  <a:t> </a:t>
                </a:r>
                <a:r>
                  <a:rPr lang="en-US" altLang="zh-CN">
                    <a:cs typeface="+mn-lt"/>
                    <a:sym typeface="+mn-ea"/>
                  </a:rPr>
                  <a:t> </a:t>
                </a:r>
                <a:r>
                  <a:rPr lang="zh-CN" altLang="en-US">
                    <a:cs typeface="+mn-lt"/>
                    <a:sym typeface="+mn-ea"/>
                  </a:rPr>
                  <a:t> </a:t>
                </a:r>
                <a:r>
                  <a:rPr lang="en-US" altLang="zh-CN">
                    <a:cs typeface="+mn-lt"/>
                    <a:sym typeface="+mn-ea"/>
                  </a:rPr>
                  <a:t> </a:t>
                </a:r>
                <a:r>
                  <a:rPr lang="zh-CN" altLang="en-US">
                    <a:cs typeface="+mn-lt"/>
                    <a:sym typeface="+mn-ea"/>
                  </a:rPr>
                  <a:t> </a:t>
                </a:r>
                <a:r>
                  <a:rPr lang="en-US" altLang="zh-CN">
                    <a:cs typeface="+mn-lt"/>
                    <a:sym typeface="+mn-ea"/>
                  </a:rPr>
                  <a:t> </a:t>
                </a:r>
                <a:r>
                  <a:rPr lang="zh-CN" altLang="en-US">
                    <a:cs typeface="+mn-lt"/>
                    <a:sym typeface="+mn-ea"/>
                  </a:rPr>
                  <a:t> </a:t>
                </a:r>
                <a:r>
                  <a:rPr lang="en-US" altLang="zh-CN">
                    <a:cs typeface="+mn-lt"/>
                    <a:sym typeface="+mn-ea"/>
                  </a:rPr>
                  <a:t> </a:t>
                </a:r>
                <a:r>
                  <a:rPr lang="zh-CN" altLang="en-US">
                    <a:cs typeface="+mn-lt"/>
                    <a:sym typeface="+mn-ea"/>
                  </a:rPr>
                  <a:t> </a:t>
                </a:r>
                <a:r>
                  <a:rPr lang="en-US" altLang="zh-CN">
                    <a:cs typeface="+mn-lt"/>
                    <a:sym typeface="+mn-ea"/>
                  </a:rPr>
                  <a:t> </a:t>
                </a:r>
                <a:r>
                  <a:rPr lang="zh-CN" altLang="en-US">
                    <a:cs typeface="+mn-lt"/>
                    <a:sym typeface="+mn-ea"/>
                  </a:rPr>
                  <a:t> </a:t>
                </a:r>
                <a:r>
                  <a:rPr lang="en-US" altLang="zh-CN">
                    <a:cs typeface="+mn-lt"/>
                    <a:sym typeface="+mn-ea"/>
                  </a:rPr>
                  <a:t> 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iff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⊨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𝜌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[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𝑧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:=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]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𝑧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𝑦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对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𝑎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𝑀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成立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（公式的解释）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cs typeface="+mn-lt"/>
                    <a:sym typeface="+mn-ea"/>
                  </a:rPr>
                  <a:t> </a:t>
                </a:r>
                <a:r>
                  <a:rPr lang="en-US" altLang="zh-CN">
                    <a:cs typeface="+mn-lt"/>
                    <a:sym typeface="+mn-ea"/>
                  </a:rPr>
                  <a:t> </a:t>
                </a:r>
                <a:r>
                  <a:rPr lang="zh-CN" altLang="en-US">
                    <a:cs typeface="+mn-lt"/>
                    <a:sym typeface="+mn-ea"/>
                  </a:rPr>
                  <a:t> </a:t>
                </a:r>
                <a:r>
                  <a:rPr lang="en-US" altLang="zh-CN">
                    <a:cs typeface="+mn-lt"/>
                    <a:sym typeface="+mn-ea"/>
                  </a:rPr>
                  <a:t> </a:t>
                </a:r>
                <a:r>
                  <a:rPr lang="zh-CN" altLang="en-US">
                    <a:cs typeface="+mn-lt"/>
                    <a:sym typeface="+mn-ea"/>
                  </a:rPr>
                  <a:t> </a:t>
                </a:r>
                <a:r>
                  <a:rPr lang="en-US" altLang="zh-CN">
                    <a:cs typeface="+mn-lt"/>
                    <a:sym typeface="+mn-ea"/>
                  </a:rPr>
                  <a:t> </a:t>
                </a:r>
                <a:r>
                  <a:rPr lang="zh-CN" altLang="en-US">
                    <a:cs typeface="+mn-lt"/>
                    <a:sym typeface="+mn-ea"/>
                  </a:rPr>
                  <a:t> </a:t>
                </a:r>
                <a:r>
                  <a:rPr lang="en-US" altLang="zh-CN">
                    <a:cs typeface="+mn-lt"/>
                    <a:sym typeface="+mn-ea"/>
                  </a:rPr>
                  <a:t> </a:t>
                </a:r>
                <a:r>
                  <a:rPr lang="zh-CN" altLang="en-US">
                    <a:cs typeface="+mn-lt"/>
                    <a:sym typeface="+mn-ea"/>
                  </a:rPr>
                  <a:t> </a:t>
                </a:r>
                <a:r>
                  <a:rPr lang="en-US" altLang="zh-CN">
                    <a:cs typeface="+mn-lt"/>
                    <a:sym typeface="+mn-ea"/>
                  </a:rPr>
                  <a:t> </a:t>
                </a:r>
                <a:r>
                  <a:rPr lang="zh-CN" altLang="en-US">
                    <a:cs typeface="+mn-lt"/>
                    <a:sym typeface="+mn-ea"/>
                  </a:rPr>
                  <a:t> </a:t>
                </a:r>
                <a:r>
                  <a:rPr lang="en-US" altLang="zh-CN">
                    <a:cs typeface="+mn-lt"/>
                    <a:sym typeface="+mn-ea"/>
                  </a:rPr>
                  <a:t> 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iff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⊨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𝜌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[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𝑧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:=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][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𝑦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:=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𝑀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[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𝜌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[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𝑧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:=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𝑎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]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]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]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</m:oMath>
                </a14:m>
                <a:r>
                  <a:rPr lang="en-US" altLang="zh-CN" i="1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对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𝑎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𝑀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成立（归纳假设）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cs typeface="+mn-lt"/>
                    <a:sym typeface="+mn-ea"/>
                  </a:rPr>
                  <a:t> </a:t>
                </a:r>
                <a:r>
                  <a:rPr lang="en-US" altLang="zh-CN">
                    <a:cs typeface="+mn-lt"/>
                    <a:sym typeface="+mn-ea"/>
                  </a:rPr>
                  <a:t> </a:t>
                </a:r>
                <a:r>
                  <a:rPr lang="zh-CN" altLang="en-US">
                    <a:cs typeface="+mn-lt"/>
                    <a:sym typeface="+mn-ea"/>
                  </a:rPr>
                  <a:t> </a:t>
                </a:r>
                <a:r>
                  <a:rPr lang="en-US" altLang="zh-CN">
                    <a:cs typeface="+mn-lt"/>
                    <a:sym typeface="+mn-ea"/>
                  </a:rPr>
                  <a:t> </a:t>
                </a:r>
                <a:r>
                  <a:rPr lang="zh-CN" altLang="en-US">
                    <a:cs typeface="+mn-lt"/>
                    <a:sym typeface="+mn-ea"/>
                  </a:rPr>
                  <a:t> </a:t>
                </a:r>
                <a:r>
                  <a:rPr lang="en-US" altLang="zh-CN">
                    <a:cs typeface="+mn-lt"/>
                    <a:sym typeface="+mn-ea"/>
                  </a:rPr>
                  <a:t> </a:t>
                </a:r>
                <a:r>
                  <a:rPr lang="zh-CN" altLang="en-US">
                    <a:cs typeface="+mn-lt"/>
                    <a:sym typeface="+mn-ea"/>
                  </a:rPr>
                  <a:t> </a:t>
                </a:r>
                <a:r>
                  <a:rPr lang="en-US" altLang="zh-CN">
                    <a:cs typeface="+mn-lt"/>
                    <a:sym typeface="+mn-ea"/>
                  </a:rPr>
                  <a:t> </a:t>
                </a:r>
                <a:r>
                  <a:rPr lang="zh-CN" altLang="en-US">
                    <a:cs typeface="+mn-lt"/>
                    <a:sym typeface="+mn-ea"/>
                  </a:rPr>
                  <a:t> </a:t>
                </a:r>
                <a:r>
                  <a:rPr lang="en-US" altLang="zh-CN">
                    <a:cs typeface="+mn-lt"/>
                    <a:sym typeface="+mn-ea"/>
                  </a:rPr>
                  <a:t> </a:t>
                </a:r>
                <a:r>
                  <a:rPr lang="zh-CN" altLang="en-US">
                    <a:cs typeface="+mn-lt"/>
                    <a:sym typeface="+mn-ea"/>
                  </a:rPr>
                  <a:t> </a:t>
                </a:r>
                <a:r>
                  <a:rPr lang="en-US" altLang="zh-CN">
                    <a:cs typeface="+mn-lt"/>
                    <a:sym typeface="+mn-ea"/>
                  </a:rPr>
                  <a:t> 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iff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⊨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𝜌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[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𝑧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:=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][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𝑦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:=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]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</m:oMath>
                </a14:m>
                <a:r>
                  <a:rPr lang="en-US" altLang="zh-CN" i="1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对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𝑎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𝑀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成立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cs typeface="+mn-lt"/>
                    <a:sym typeface="+mn-ea"/>
                  </a:rPr>
                  <a:t> </a:t>
                </a:r>
                <a:r>
                  <a:rPr lang="en-US" altLang="zh-CN">
                    <a:cs typeface="+mn-lt"/>
                    <a:sym typeface="+mn-ea"/>
                  </a:rPr>
                  <a:t> </a:t>
                </a:r>
                <a:r>
                  <a:rPr lang="zh-CN" altLang="en-US">
                    <a:cs typeface="+mn-lt"/>
                    <a:sym typeface="+mn-ea"/>
                  </a:rPr>
                  <a:t> </a:t>
                </a:r>
                <a:r>
                  <a:rPr lang="en-US" altLang="zh-CN">
                    <a:cs typeface="+mn-lt"/>
                    <a:sym typeface="+mn-ea"/>
                  </a:rPr>
                  <a:t> </a:t>
                </a:r>
                <a:r>
                  <a:rPr lang="zh-CN" altLang="en-US">
                    <a:cs typeface="+mn-lt"/>
                    <a:sym typeface="+mn-ea"/>
                  </a:rPr>
                  <a:t> </a:t>
                </a:r>
                <a:r>
                  <a:rPr lang="en-US" altLang="zh-CN">
                    <a:cs typeface="+mn-lt"/>
                    <a:sym typeface="+mn-ea"/>
                  </a:rPr>
                  <a:t> </a:t>
                </a:r>
                <a:r>
                  <a:rPr lang="zh-CN" altLang="en-US">
                    <a:cs typeface="+mn-lt"/>
                    <a:sym typeface="+mn-ea"/>
                  </a:rPr>
                  <a:t> </a:t>
                </a:r>
                <a:r>
                  <a:rPr lang="en-US" altLang="zh-CN">
                    <a:cs typeface="+mn-lt"/>
                    <a:sym typeface="+mn-ea"/>
                  </a:rPr>
                  <a:t> </a:t>
                </a:r>
                <a:r>
                  <a:rPr lang="zh-CN" altLang="en-US">
                    <a:cs typeface="+mn-lt"/>
                    <a:sym typeface="+mn-ea"/>
                  </a:rPr>
                  <a:t> </a:t>
                </a:r>
                <a:r>
                  <a:rPr lang="en-US" altLang="zh-CN">
                    <a:cs typeface="+mn-lt"/>
                    <a:sym typeface="+mn-ea"/>
                  </a:rPr>
                  <a:t> </a:t>
                </a:r>
                <a:r>
                  <a:rPr lang="zh-CN" altLang="en-US">
                    <a:cs typeface="+mn-lt"/>
                    <a:sym typeface="+mn-ea"/>
                  </a:rPr>
                  <a:t> </a:t>
                </a:r>
                <a:r>
                  <a:rPr lang="en-US" altLang="zh-CN">
                    <a:cs typeface="+mn-lt"/>
                    <a:sym typeface="+mn-ea"/>
                  </a:rPr>
                  <a:t> 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iff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⊨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𝜌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[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𝑦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:=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]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</m:oMath>
                </a14:m>
                <a:r>
                  <a:rPr lang="en-US" altLang="zh-CN" i="1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对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𝑎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𝑀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成立（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𝑧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∉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𝐹𝑉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,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引理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3.28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）</a:t>
                </a:r>
                <a:endParaRPr lang="en-US" altLang="zh-CN" i="1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cs typeface="+mn-lt"/>
                    <a:sym typeface="+mn-ea"/>
                  </a:rPr>
                  <a:t> </a:t>
                </a:r>
                <a:r>
                  <a:rPr lang="en-US" altLang="zh-CN">
                    <a:cs typeface="+mn-lt"/>
                    <a:sym typeface="+mn-ea"/>
                  </a:rPr>
                  <a:t> </a:t>
                </a:r>
                <a:r>
                  <a:rPr lang="zh-CN" altLang="en-US">
                    <a:cs typeface="+mn-lt"/>
                    <a:sym typeface="+mn-ea"/>
                  </a:rPr>
                  <a:t> </a:t>
                </a:r>
                <a:r>
                  <a:rPr lang="en-US" altLang="zh-CN">
                    <a:cs typeface="+mn-lt"/>
                    <a:sym typeface="+mn-ea"/>
                  </a:rPr>
                  <a:t> </a:t>
                </a:r>
                <a:r>
                  <a:rPr lang="zh-CN" altLang="en-US">
                    <a:cs typeface="+mn-lt"/>
                    <a:sym typeface="+mn-ea"/>
                  </a:rPr>
                  <a:t> </a:t>
                </a:r>
                <a:r>
                  <a:rPr lang="en-US" altLang="zh-CN">
                    <a:cs typeface="+mn-lt"/>
                    <a:sym typeface="+mn-ea"/>
                  </a:rPr>
                  <a:t> </a:t>
                </a:r>
                <a:r>
                  <a:rPr lang="zh-CN" altLang="en-US">
                    <a:cs typeface="+mn-lt"/>
                    <a:sym typeface="+mn-ea"/>
                  </a:rPr>
                  <a:t> </a:t>
                </a:r>
                <a:r>
                  <a:rPr lang="en-US" altLang="zh-CN">
                    <a:cs typeface="+mn-lt"/>
                    <a:sym typeface="+mn-ea"/>
                  </a:rPr>
                  <a:t> </a:t>
                </a:r>
                <a:r>
                  <a:rPr lang="zh-CN" altLang="en-US">
                    <a:cs typeface="+mn-lt"/>
                    <a:sym typeface="+mn-ea"/>
                  </a:rPr>
                  <a:t> </a:t>
                </a:r>
                <a:r>
                  <a:rPr lang="en-US" altLang="zh-CN">
                    <a:cs typeface="+mn-lt"/>
                    <a:sym typeface="+mn-ea"/>
                  </a:rPr>
                  <a:t> </a:t>
                </a:r>
                <a:r>
                  <a:rPr lang="zh-CN" altLang="en-US">
                    <a:cs typeface="+mn-lt"/>
                    <a:sym typeface="+mn-ea"/>
                  </a:rPr>
                  <a:t> </a:t>
                </a:r>
                <a:r>
                  <a:rPr lang="en-US" altLang="zh-CN">
                    <a:cs typeface="+mn-lt"/>
                    <a:sym typeface="+mn-ea"/>
                  </a:rPr>
                  <a:t> 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iff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⊨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𝜌</m:t>
                        </m:r>
                      </m:sub>
                    </m:sSub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𝑦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.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𝐵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iff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⊨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𝜌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𝐴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r="-2361" b="-59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5213985" y="2051685"/>
                <a:ext cx="3339465" cy="575945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dash"/>
              </a:ln>
            </p:spPr>
            <p:txBody>
              <a:bodyPr wrap="square" rtlCol="0">
                <a:spAutoFit/>
              </a:bodyPr>
              <a:p>
                <a:pPr marL="179705" indent="-45720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𝑄𝑦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.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𝑄𝑧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.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𝑧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𝑦</m:t>
                            </m:r>
                          </m:den>
                        </m:f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；</a:t>
                </a:r>
                <a:endParaRPr lang="zh-CN" altLang="en-US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3"/>
                </p:custDataLst>
              </p:nvPr>
            </p:nvSpPr>
            <p:spPr>
              <a:xfrm>
                <a:off x="5213985" y="2051685"/>
                <a:ext cx="3339465" cy="575945"/>
              </a:xfrm>
              <a:prstGeom prst="rect">
                <a:avLst/>
              </a:prstGeom>
              <a:blipFill rotWithShape="1">
                <a:blip r:embed="rId4"/>
                <a:stretch>
                  <a:fillRect l="-285" t="-1654" r="-285" b="-1654"/>
                </a:stretch>
              </a:blipFill>
              <a:ln w="19050">
                <a:solidFill>
                  <a:schemeClr val="accent1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 smtClean="0">
                <a:sym typeface="+mn-ea"/>
              </a:rPr>
              <a:t>替换引理</a:t>
            </a:r>
            <a:r>
              <a:rPr lang="en-US" altLang="zh-CN" dirty="0" smtClean="0">
                <a:sym typeface="+mn-ea"/>
              </a:rPr>
              <a:t>-</a:t>
            </a:r>
            <a:r>
              <a:rPr lang="zh-CN" altLang="en-US" dirty="0" smtClean="0">
                <a:sym typeface="+mn-ea"/>
              </a:rPr>
              <a:t>公式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情况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7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：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A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∃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y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.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，同理可证。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algn="r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Wingdings" panose="05000000000000000000" charset="0"/>
                  </a:rPr>
                  <a:t>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cs typeface="+mn-lt"/>
                    <a:sym typeface="+mn-ea"/>
                  </a:rPr>
                  <a:t> </a:t>
                </a:r>
                <a:r>
                  <a:rPr lang="en-US" altLang="zh-CN">
                    <a:cs typeface="+mn-lt"/>
                    <a:sym typeface="+mn-ea"/>
                  </a:rPr>
                  <a:t> 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公式的解释</a:t>
            </a:r>
            <a:r>
              <a:rPr lang="zh-CN" altLang="en-US">
                <a:sym typeface="+mn-ea"/>
              </a:rPr>
              <a:t>（复习）</a:t>
            </a:r>
            <a:endParaRPr lang="zh-CN" altLang="en-US"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/>
                  <a:t>设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为一个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ℒ</m:t>
                    </m:r>
                  </m:oMath>
                </a14:m>
                <a:r>
                  <a:rPr lang="en-US" altLang="zh-CN">
                    <a:sym typeface="+mn-ea"/>
                  </a:rPr>
                  <a:t>-</a:t>
                </a:r>
                <a:r>
                  <a:rPr lang="zh-CN" altLang="en-US">
                    <a:sym typeface="+mn-ea"/>
                  </a:rPr>
                  <a:t>模型，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</m:oMath>
                </a14:m>
                <a:r>
                  <a:rPr lang="zh-CN" altLang="en-US">
                    <a:sym typeface="+mn-ea"/>
                  </a:rPr>
                  <a:t>为公式，</a:t>
                </a:r>
                <a:r>
                  <a:rPr lang="zh-CN" altLang="en-US" b="1">
                    <a:solidFill>
                      <a:schemeClr val="accent5"/>
                    </a:solidFill>
                    <a:sym typeface="+mn-ea"/>
                  </a:rPr>
                  <a:t>公式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chemeClr val="accent5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𝑨</m:t>
                    </m:r>
                  </m:oMath>
                </a14:m>
                <a:r>
                  <a:rPr lang="zh-CN" altLang="en-US" b="1">
                    <a:solidFill>
                      <a:schemeClr val="accent5"/>
                    </a:solidFill>
                    <a:sym typeface="+mn-ea"/>
                  </a:rPr>
                  <a:t>的解释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chemeClr val="accent5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accent5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𝑨</m:t>
                        </m:r>
                      </m:e>
                      <m:sub>
                        <m:r>
                          <a:rPr lang="en-US" altLang="zh-CN" b="1" i="1">
                            <a:solidFill>
                              <a:schemeClr val="accent5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𝑴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1" i="1">
                                <a:solidFill>
                                  <a:schemeClr val="accent5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solidFill>
                                  <a:schemeClr val="accent5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𝝈</m:t>
                            </m:r>
                          </m:e>
                        </m:d>
                      </m:sub>
                    </m:sSub>
                  </m:oMath>
                </a14:m>
                <a:r>
                  <a:rPr lang="zh-CN" altLang="en-US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归纳定义如下：</a:t>
                </a:r>
                <a:endParaRPr lang="zh-CN" altLang="en-US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olidFill>
                      <a:schemeClr val="tx1"/>
                    </a:solidFill>
                    <a:cs typeface="+mn-lt"/>
                    <a:sym typeface="+mn-ea"/>
                  </a:rPr>
                  <a:t>  </a:t>
                </a:r>
                <a:r>
                  <a:rPr lang="en-US" altLang="zh-CN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(1)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(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𝑃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,...,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))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</m:e>
                        </m:d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eqArr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𝑇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,   </m:t>
                            </m:r>
                            <m:d>
                              <m:dPr>
                                <m:begChr m:val="〈"/>
                                <m:endChr m:val="〉"/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  <a:sym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  <a:sym typeface="+mn-ea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  <a:sym typeface="+mn-ea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  <a:sym typeface="+mn-ea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  <a:sym typeface="+mn-ea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  <a:sym typeface="+mn-ea"/>
                                      </a:rPr>
                                      <m:t>)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𝑀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altLang="zh-CN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𝜎</m:t>
                                        </m:r>
                                      </m:e>
                                    </m:d>
                                  </m:sub>
                                </m:s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  <m:t>,...,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  <a:sym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  <a:sym typeface="+mn-ea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  <a:sym typeface="+mn-ea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  <a:sym typeface="+mn-ea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  <a:sym typeface="+mn-ea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  <a:sym typeface="+mn-ea"/>
                                      </a:rPr>
                                      <m:t>)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𝑀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altLang="zh-CN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𝜎</m:t>
                                        </m:r>
                                      </m:e>
                                    </m:d>
                                  </m:sub>
                                </m:sSub>
                              </m:e>
                            </m:d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  <m:t>𝑀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;</m:t>
                            </m:r>
                          </m:e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𝐹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,   </m:t>
                            </m:r>
                            <m:d>
                              <m:dPr>
                                <m:begChr m:val="〈"/>
                                <m:endChr m:val="〉"/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  <a:sym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  <a:sym typeface="+mn-ea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  <a:sym typeface="+mn-ea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  <a:sym typeface="+mn-ea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  <a:sym typeface="+mn-ea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  <a:sym typeface="+mn-ea"/>
                                      </a:rPr>
                                      <m:t>)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𝑀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altLang="zh-CN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𝜎</m:t>
                                        </m:r>
                                      </m:e>
                                    </m:d>
                                  </m:sub>
                                </m:s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  <m:t>,...,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  <a:sym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  <a:sym typeface="+mn-ea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  <a:sym typeface="+mn-ea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  <a:sym typeface="+mn-ea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  <a:sym typeface="+mn-ea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  <a:sym typeface="+mn-ea"/>
                                      </a:rPr>
                                      <m:t>)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𝑀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altLang="zh-CN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𝜎</m:t>
                                        </m:r>
                                      </m:e>
                                    </m:d>
                                  </m:sub>
                                </m:sSub>
                              </m:e>
                            </m:d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∉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  <m:t>𝑀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.</m:t>
                            </m:r>
                          </m:e>
                        </m:eqArr>
                      </m:e>
                    </m:d>
                  </m:oMath>
                </a14:m>
                <a:endParaRPr lang="en-US" altLang="zh-CN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cs typeface="+mn-lt"/>
                    <a:sym typeface="+mn-ea"/>
                  </a:rPr>
                  <a:t>  </a:t>
                </a:r>
                <a:r>
                  <a:rPr lang="en-US" altLang="zh-CN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(2)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≐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))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</m:e>
                        </m:d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eqArr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𝑇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,   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  <a:sym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  <a:sym typeface="+mn-ea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  <a:sym typeface="+mn-ea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  <m:t>)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𝑀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𝜎</m:t>
                                    </m:r>
                                  </m:e>
                                </m:d>
                              </m:sub>
                            </m:s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  <a:sym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  <a:sym typeface="+mn-ea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  <a:sym typeface="+mn-ea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  <m:t>)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𝑀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𝜎</m:t>
                                    </m:r>
                                  </m:e>
                                </m:d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;</m:t>
                            </m:r>
                          </m:e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𝐹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,   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  <a:sym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  <a:sym typeface="+mn-ea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  <a:sym typeface="+mn-ea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  <m:t>)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𝑀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𝜎</m:t>
                                    </m:r>
                                  </m:e>
                                </m:d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≠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  <a:sym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  <a:sym typeface="+mn-ea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  <a:sym typeface="+mn-ea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  <m:t>)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𝑀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𝜎</m:t>
                                    </m:r>
                                  </m:e>
                                </m:d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.</m:t>
                            </m:r>
                          </m:e>
                        </m:eqArr>
                      </m:e>
                    </m:d>
                  </m:oMath>
                </a14:m>
                <a:endParaRPr lang="zh-CN" altLang="en-US">
                  <a:latin typeface="+mn-ea"/>
                  <a:cs typeface="+mn-lt"/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cs typeface="+mn-lt"/>
                    <a:sym typeface="+mn-ea"/>
                  </a:rPr>
                  <a:t>  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(3)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(¬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𝐴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)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</m:e>
                        </m:d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b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𝐁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¬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</m:e>
                        </m:d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.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cs typeface="+mn-lt"/>
                    <a:sym typeface="+mn-ea"/>
                  </a:rPr>
                  <a:t>  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(4)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(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𝐴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∗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𝐵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)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</m:e>
                        </m:d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b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𝐁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∗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</m:e>
                        </m:d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</m:e>
                        </m:d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.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cs typeface="+mn-lt"/>
                    <a:sym typeface="+mn-ea"/>
                  </a:rPr>
                  <a:t>  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(5)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(∀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.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𝐴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)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</m:e>
                        </m:d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eqArr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𝑇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,   对∀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𝑎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∈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𝑀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𝑀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𝜎</m:t>
                                    </m:r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[</m:t>
                                    </m:r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𝑥</m:t>
                                    </m:r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:=</m:t>
                                    </m:r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𝑎</m:t>
                                    </m:r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]</m:t>
                                    </m:r>
                                  </m:e>
                                </m:d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=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𝑇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;</m:t>
                            </m:r>
                          </m:e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𝐹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,      否则.                                     </m:t>
                            </m:r>
                          </m:e>
                        </m:eqArr>
                      </m:e>
                    </m:d>
                  </m:oMath>
                </a14:m>
                <a:endParaRPr lang="en-US" altLang="zh-CN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cs typeface="+mn-lt"/>
                    <a:sym typeface="+mn-ea"/>
                  </a:rPr>
                  <a:t>  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(6)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(∃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.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𝐴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)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</m:e>
                        </m:d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eqArr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𝑇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,   若∃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𝑎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∈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𝑀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𝑀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𝜎</m:t>
                                    </m:r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[</m:t>
                                    </m:r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𝑥</m:t>
                                    </m:r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:=</m:t>
                                    </m:r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𝑎</m:t>
                                    </m:r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]</m:t>
                                    </m:r>
                                  </m:e>
                                </m:d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=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𝑇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;</m:t>
                            </m:r>
                          </m:e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𝐹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,      否则.                                     </m:t>
                            </m:r>
                          </m:e>
                        </m:eqArr>
                      </m:e>
                    </m:d>
                  </m:oMath>
                </a14:m>
                <a:endParaRPr lang="zh-CN" altLang="en-US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 smtClean="0">
                <a:sym typeface="+mn-ea"/>
              </a:rPr>
              <a:t>替换引理</a:t>
            </a:r>
            <a:r>
              <a:rPr lang="en-US" altLang="zh-CN" dirty="0" smtClean="0">
                <a:sym typeface="+mn-ea"/>
              </a:rPr>
              <a:t>-</a:t>
            </a:r>
            <a:r>
              <a:rPr lang="zh-CN" altLang="en-US" dirty="0" smtClean="0">
                <a:sym typeface="+mn-ea"/>
              </a:rPr>
              <a:t>公式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证明：对任何公式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A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，有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⊨∀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.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↔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𝑡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𝑥</m:t>
                            </m:r>
                          </m:den>
                        </m:f>
                      </m:e>
                    </m:d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证：反证法。假设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𝜎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s.t.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∀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.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𝐴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↔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𝐴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  <m:t>𝑡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)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𝑀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[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𝜎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]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𝐹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cs typeface="+mn-lt"/>
                    <a:sym typeface="+mn-ea"/>
                  </a:rPr>
                  <a:t>  </a:t>
                </a:r>
                <a:r>
                  <a:rPr lang="zh-CN" altLang="en-US">
                    <a:cs typeface="+mn-lt"/>
                    <a:sym typeface="+mn-ea"/>
                  </a:rPr>
                  <a:t>情况</a:t>
                </a:r>
                <a:r>
                  <a:rPr lang="en-US" altLang="zh-CN">
                    <a:cs typeface="+mn-lt"/>
                    <a:sym typeface="+mn-ea"/>
                  </a:rPr>
                  <a:t>1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(∀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.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𝐴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)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𝑀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[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𝜎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]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𝑇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𝐴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  <m:t>𝑡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)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𝑀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[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𝜎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]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𝐹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：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cs typeface="+mn-lt"/>
                    <a:sym typeface="+mn-ea"/>
                  </a:rPr>
                  <a:t>    </a:t>
                </a:r>
                <a:r>
                  <a:rPr lang="zh-CN" altLang="en-US">
                    <a:cs typeface="+mn-lt"/>
                    <a:sym typeface="+mn-ea"/>
                  </a:rPr>
                  <a:t>即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𝑎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, 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𝑀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[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𝜎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[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:=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]]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𝑇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, 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𝑀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[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𝜎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[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:=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𝑀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[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𝜎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]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]]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𝐹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，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cs typeface="+mn-lt"/>
                    <a:sym typeface="+mn-ea"/>
                  </a:rPr>
                  <a:t>   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𝑎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𝑀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[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𝜎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]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时，矛盾。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cs typeface="+mn-lt"/>
                    <a:sym typeface="+mn-ea"/>
                  </a:rPr>
                  <a:t>  </a:t>
                </a:r>
                <a:r>
                  <a:rPr lang="zh-CN" altLang="en-US">
                    <a:cs typeface="+mn-lt"/>
                    <a:sym typeface="+mn-ea"/>
                  </a:rPr>
                  <a:t>情况</a:t>
                </a:r>
                <a:r>
                  <a:rPr lang="en-US" altLang="zh-CN">
                    <a:cs typeface="+mn-lt"/>
                    <a:sym typeface="+mn-ea"/>
                  </a:rPr>
                  <a:t>2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(∀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.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𝐴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)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𝑀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[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𝜎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]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𝐹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(∀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𝑦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.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𝐴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  <m:t>𝑦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)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𝑀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[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𝜎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]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𝑇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，同理可证。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一阶逻辑的语义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b="1"/>
                  <a:t>引理</a:t>
                </a:r>
                <a:r>
                  <a:rPr lang="en-US" altLang="zh-CN" b="1"/>
                  <a:t>3.28.</a:t>
                </a:r>
                <a:r>
                  <a:rPr lang="en-US" altLang="zh-CN"/>
                  <a:t>  </a:t>
                </a:r>
                <a:r>
                  <a:rPr lang="zh-CN" altLang="en-US"/>
                  <a:t>设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ℒ</m:t>
                    </m:r>
                  </m:oMath>
                </a14:m>
                <a:r>
                  <a:rPr lang="zh-CN" altLang="en-US">
                    <a:latin typeface="+mn-ea"/>
                    <a:cs typeface="Cambria Math" panose="02040503050406030204" charset="0"/>
                  </a:rPr>
                  <a:t>为一阶语言，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</m:oMath>
                </a14:m>
                <a:r>
                  <a:rPr lang="zh-CN" altLang="en-US">
                    <a:latin typeface="+mn-ea"/>
                    <a:cs typeface="Cambria Math" panose="02040503050406030204" charset="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ℒ</m:t>
                    </m:r>
                  </m:oMath>
                </a14:m>
                <a:r>
                  <a:rPr lang="en-US" altLang="zh-CN">
                    <a:latin typeface="+mn-ea"/>
                    <a:cs typeface="Cambria Math" panose="02040503050406030204" charset="0"/>
                  </a:rPr>
                  <a:t>-</a:t>
                </a:r>
                <a:r>
                  <a:rPr lang="zh-CN" altLang="en-US">
                    <a:latin typeface="+mn-ea"/>
                    <a:cs typeface="Cambria Math" panose="02040503050406030204" charset="0"/>
                  </a:rPr>
                  <a:t>公式，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ℒ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-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模型。若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𝐹𝑉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𝐹𝑉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]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]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altLang="zh-CN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>
                    <a:latin typeface="Cambria Math" panose="02040503050406030204" charset="0"/>
                    <a:cs typeface="Cambria Math" panose="02040503050406030204" charset="0"/>
                  </a:rPr>
                  <a:t>例，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∀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.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≐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[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[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𝑧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:=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]]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∀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.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≐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[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]</m:t>
                        </m:r>
                      </m:sub>
                    </m:sSub>
                  </m:oMath>
                </a14:m>
                <a:endParaRPr lang="zh-CN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一阶逻辑的语义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b="1"/>
                  <a:t>引理</a:t>
                </a:r>
                <a:r>
                  <a:rPr lang="en-US" altLang="zh-CN" b="1"/>
                  <a:t>3.28.</a:t>
                </a:r>
                <a:r>
                  <a:rPr lang="en-US" altLang="zh-CN"/>
                  <a:t>  </a:t>
                </a:r>
                <a:r>
                  <a:rPr lang="zh-CN" altLang="en-US"/>
                  <a:t>设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ℒ</m:t>
                    </m:r>
                  </m:oMath>
                </a14:m>
                <a:r>
                  <a:rPr lang="zh-CN" altLang="en-US">
                    <a:latin typeface="+mn-ea"/>
                    <a:cs typeface="Cambria Math" panose="02040503050406030204" charset="0"/>
                  </a:rPr>
                  <a:t>为一阶语言，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</m:oMath>
                </a14:m>
                <a:r>
                  <a:rPr lang="zh-CN" altLang="en-US">
                    <a:latin typeface="+mn-ea"/>
                    <a:cs typeface="Cambria Math" panose="02040503050406030204" charset="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ℒ</m:t>
                    </m:r>
                  </m:oMath>
                </a14:m>
                <a:r>
                  <a:rPr lang="en-US" altLang="zh-CN">
                    <a:latin typeface="+mn-ea"/>
                    <a:cs typeface="Cambria Math" panose="02040503050406030204" charset="0"/>
                  </a:rPr>
                  <a:t>-</a:t>
                </a:r>
                <a:r>
                  <a:rPr lang="zh-CN" altLang="en-US">
                    <a:latin typeface="+mn-ea"/>
                    <a:cs typeface="Cambria Math" panose="02040503050406030204" charset="0"/>
                  </a:rPr>
                  <a:t>公式，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ℒ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-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模型。若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𝐹𝑉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𝐹𝑉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]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]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altLang="zh-CN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证明：先对项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的结构作归纳证明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cs typeface="+mn-lt"/>
                    <a:sym typeface="+mn-ea"/>
                  </a:rPr>
                  <a:t> 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𝐹𝑉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𝐹𝑉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]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]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      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(*)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cs typeface="+mn-lt"/>
                  </a:rPr>
                  <a:t> 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归纳基础：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为变元符或常元符时，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(*)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显然成立。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cs typeface="+mn-lt"/>
                    <a:sym typeface="+mn-ea"/>
                  </a:rPr>
                  <a:t> 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归纳假设：</a:t>
                </a:r>
                <a:r>
                  <a:rPr lang="zh-CN" altLang="en-US">
                    <a:sym typeface="+mn-ea"/>
                  </a:rPr>
                  <a:t>对于</a:t>
                </a:r>
                <a:r>
                  <a:rPr lang="zh-CN">
                    <a:sym typeface="+mn-ea"/>
                  </a:rPr>
                  <a:t>项</a:t>
                </a:r>
                <a:r>
                  <a:rPr lang="en-US" altLang="zh-CN">
                    <a:sym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,...,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，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(*)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成立。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cs typeface="+mn-lt"/>
                    <a:sym typeface="+mn-ea"/>
                  </a:rPr>
                  <a:t> 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归纳步骤：考虑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𝑡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𝑓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,...,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，若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𝐹𝑉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𝐹𝑉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-41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一阶逻辑的语义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cs typeface="+mn-lt"/>
                    <a:sym typeface="+mn-ea"/>
                  </a:rPr>
                  <a:t> 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归纳步骤：考虑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𝑡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𝑓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,...,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，若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𝐹𝑉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𝐹𝑉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cs typeface="+mn-lt"/>
                    <a:sym typeface="+mn-ea"/>
                  </a:rPr>
                  <a:t>   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由于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𝐹𝑉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𝑓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,...,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nary>
                      <m:naryPr>
                        <m:chr m:val="⋃"/>
                        <m:limLoc m:val="undOvr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𝐹𝑉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cs typeface="+mn-lt"/>
                    <a:sym typeface="+mn-ea"/>
                  </a:rPr>
                  <a:t>   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𝐹𝑉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𝐹𝑉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cs typeface="+mn-lt"/>
                    <a:sym typeface="+mn-ea"/>
                  </a:rPr>
                  <a:t>   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结合归纳假设，可知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𝑖</m:t>
                            </m:r>
                          </m:sub>
                        </m:sSub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]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𝑖</m:t>
                            </m:r>
                          </m:sub>
                        </m:sSub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]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cs typeface="+mn-lt"/>
                    <a:sym typeface="+mn-ea"/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𝑓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,...,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)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]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1</m:t>
                            </m:r>
                          </m:sub>
                        </m:sSub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]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,...,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𝑛</m:t>
                            </m:r>
                          </m:sub>
                        </m:sSub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]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endParaRPr lang="en-US" altLang="zh-CN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cs typeface="+mn-lt"/>
                    <a:sym typeface="+mn-ea"/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1</m:t>
                            </m:r>
                          </m:sub>
                        </m:sSub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]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,...,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𝑛</m:t>
                            </m:r>
                          </m:sub>
                        </m:sSub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]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𝑓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,...,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)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]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再对公式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A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的结构做归纳证明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cs typeface="+mn-lt"/>
                    <a:sym typeface="+mn-ea"/>
                  </a:rPr>
                  <a:t> 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𝐹𝑉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𝐹𝑉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]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]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。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       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(*)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-96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一阶逻辑的语义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cs typeface="+mn-lt"/>
                    <a:sym typeface="+mn-ea"/>
                  </a:rPr>
                  <a:t>  </a:t>
                </a:r>
                <a:r>
                  <a:rPr lang="zh-CN" altLang="en-US">
                    <a:cs typeface="+mn-lt"/>
                    <a:sym typeface="+mn-ea"/>
                  </a:rPr>
                  <a:t>归纳基础：已证明对任意的项都有</a:t>
                </a:r>
                <a:r>
                  <a:rPr lang="en-US" altLang="zh-CN">
                    <a:cs typeface="+mn-lt"/>
                    <a:sym typeface="+mn-ea"/>
                  </a:rPr>
                  <a:t>(*)</a:t>
                </a:r>
                <a:r>
                  <a:rPr lang="zh-CN" altLang="en-US">
                    <a:cs typeface="+mn-lt"/>
                    <a:sym typeface="+mn-ea"/>
                  </a:rPr>
                  <a:t>成立。</a:t>
                </a:r>
                <a:endParaRPr lang="zh-CN" altLang="en-US">
                  <a:cs typeface="+mn-lt"/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cs typeface="+mn-lt"/>
                    <a:sym typeface="+mn-ea"/>
                  </a:rPr>
                  <a:t>  </a:t>
                </a:r>
                <a:r>
                  <a:rPr lang="zh-CN" altLang="en-US">
                    <a:cs typeface="+mn-lt"/>
                    <a:sym typeface="+mn-ea"/>
                  </a:rPr>
                  <a:t>归纳假设：</a:t>
                </a:r>
                <a:r>
                  <a:rPr lang="zh-CN" altLang="en-US">
                    <a:sym typeface="+mn-ea"/>
                  </a:rPr>
                  <a:t>对于公式</a:t>
                </a:r>
                <a:r>
                  <a:rPr lang="en-US" altLang="zh-CN">
                    <a:sym typeface="+mn-ea"/>
                  </a:rPr>
                  <a:t>B</a:t>
                </a:r>
                <a:r>
                  <a:rPr lang="zh-CN" altLang="en-US">
                    <a:sym typeface="+mn-ea"/>
                  </a:rPr>
                  <a:t>和</a:t>
                </a:r>
                <a:r>
                  <a:rPr lang="en-US" altLang="zh-CN">
                    <a:sym typeface="+mn-ea"/>
                  </a:rPr>
                  <a:t>C</a:t>
                </a:r>
                <a:r>
                  <a:rPr lang="zh-CN" altLang="en-US">
                    <a:sym typeface="+mn-ea"/>
                  </a:rPr>
                  <a:t>，都有</a:t>
                </a:r>
                <a:r>
                  <a:rPr lang="en-US" altLang="zh-CN">
                    <a:sym typeface="+mn-ea"/>
                  </a:rPr>
                  <a:t>(*)</a:t>
                </a:r>
                <a:r>
                  <a:rPr lang="zh-CN" altLang="en-US">
                    <a:sym typeface="+mn-ea"/>
                  </a:rPr>
                  <a:t>成立。</a:t>
                </a:r>
                <a:endParaRPr lang="zh-CN" altLang="en-US">
                  <a:cs typeface="+mn-lt"/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cs typeface="+mn-lt"/>
                    <a:sym typeface="+mn-ea"/>
                  </a:rPr>
                  <a:t>  </a:t>
                </a:r>
                <a:r>
                  <a:rPr lang="zh-CN" altLang="en-US">
                    <a:latin typeface="Cambria Math" panose="02040503050406030204" charset="0"/>
                    <a:cs typeface="+mn-lt"/>
                    <a:sym typeface="+mn-ea"/>
                  </a:rPr>
                  <a:t>归纳步骤：</a:t>
                </a:r>
                <a:endParaRPr lang="zh-CN" altLang="en-US">
                  <a:latin typeface="Cambria Math" panose="02040503050406030204" charset="0"/>
                  <a:cs typeface="+mn-lt"/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cs typeface="+mn-lt"/>
                    <a:sym typeface="+mn-ea"/>
                  </a:rPr>
                  <a:t>    </a:t>
                </a:r>
                <a:r>
                  <a:rPr lang="zh-CN" altLang="en-US">
                    <a:latin typeface="Cambria Math" panose="02040503050406030204" charset="0"/>
                    <a:cs typeface="+mn-lt"/>
                    <a:sym typeface="+mn-ea"/>
                  </a:rPr>
                  <a:t>情况</a:t>
                </a:r>
                <a:r>
                  <a:rPr lang="en-US" altLang="zh-CN">
                    <a:latin typeface="Cambria Math" panose="02040503050406030204" charset="0"/>
                    <a:cs typeface="+mn-lt"/>
                    <a:sym typeface="+mn-ea"/>
                  </a:rPr>
                  <a:t>1</a:t>
                </a:r>
                <a:r>
                  <a:rPr lang="zh-CN" altLang="en-US">
                    <a:latin typeface="Cambria Math" panose="02040503050406030204" charset="0"/>
                    <a:cs typeface="+mn-lt"/>
                    <a:sym typeface="+mn-ea"/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𝑠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≐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若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𝐹𝑉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𝐹𝑉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cs typeface="+mn-lt"/>
                    <a:sym typeface="+mn-ea"/>
                  </a:rPr>
                  <a:t>       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由于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𝐹𝑉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𝑠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≐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𝐹𝑉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𝑠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𝐹𝑉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cs typeface="+mn-lt"/>
                    <a:sym typeface="+mn-ea"/>
                  </a:rPr>
                  <a:t>       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𝐹𝑉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𝑠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𝐹𝑉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𝑠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𝐹𝑉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𝑡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𝐹𝑉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𝑡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cs typeface="+mn-lt"/>
                    <a:sym typeface="+mn-ea"/>
                  </a:rPr>
                  <a:t>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]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≐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]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eqArr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𝑇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,   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𝑀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sub>
                            </m:s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𝑀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sub>
                            </m:sSub>
                          </m:e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𝐹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,   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𝑀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≠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𝑀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cs typeface="+mn-lt"/>
                    <a:sym typeface="+mn-ea"/>
                  </a:rPr>
                  <a:t>               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eqArr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𝑇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,   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𝑀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sub>
                            </m:s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𝑀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sub>
                            </m:sSub>
                          </m:e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𝐹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,   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𝑀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≠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𝑀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sub>
                            </m:sSub>
                          </m:e>
                        </m:eqArr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]</m:t>
                        </m:r>
                      </m:sub>
                    </m:sSub>
                  </m:oMath>
                </a14:m>
                <a:endParaRPr lang="en-US" altLang="zh-CN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-58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TABLE_BEAUTIFY" val="smartTable{e5bc0697-abd1-4311-8538-b6f84e2a8c5a}"/>
</p:tagLst>
</file>

<file path=ppt/tags/tag10.xml><?xml version="1.0" encoding="utf-8"?>
<p:tagLst xmlns:p="http://schemas.openxmlformats.org/presentationml/2006/main">
  <p:tag name="KSO_WM_UNIT_TABLE_BEAUTIFY" val="smartTable{e5bc0697-abd1-4311-8538-b6f84e2a8c5a}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UNIT_TABLE_BEAUTIFY" val="smartTable{e5bc0697-abd1-4311-8538-b6f84e2a8c5a}"/>
</p:tagLst>
</file>

<file path=ppt/tags/tag14.xml><?xml version="1.0" encoding="utf-8"?>
<p:tagLst xmlns:p="http://schemas.openxmlformats.org/presentationml/2006/main">
  <p:tag name="KSO_WM_UNIT_TABLE_BEAUTIFY" val="smartTable{e5bc0697-abd1-4311-8538-b6f84e2a8c5a}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UNIT_TABLE_BEAUTIFY" val="smartTable{e5bc0697-abd1-4311-8538-b6f84e2a8c5a}"/>
</p:tagLst>
</file>

<file path=ppt/tags/tag2.xml><?xml version="1.0" encoding="utf-8"?>
<p:tagLst xmlns:p="http://schemas.openxmlformats.org/presentationml/2006/main">
  <p:tag name="KSO_WM_UNIT_TABLE_BEAUTIFY" val="smartTable{e5bc0697-abd1-4311-8538-b6f84e2a8c5a}"/>
</p:tagLst>
</file>

<file path=ppt/tags/tag20.xml><?xml version="1.0" encoding="utf-8"?>
<p:tagLst xmlns:p="http://schemas.openxmlformats.org/presentationml/2006/main">
  <p:tag name="KSO_WM_UNIT_TABLE_BEAUTIFY" val="smartTable{e5bc0697-abd1-4311-8538-b6f84e2a8c5a}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UNIT_TABLE_BEAUTIFY" val="smartTable{e5bc0697-abd1-4311-8538-b6f84e2a8c5a}"/>
</p:tagLst>
</file>

<file path=ppt/tags/tag26.xml><?xml version="1.0" encoding="utf-8"?>
<p:tagLst xmlns:p="http://schemas.openxmlformats.org/presentationml/2006/main">
  <p:tag name="KSO_WM_UNIT_TABLE_BEAUTIFY" val="smartTable{e5bc0697-abd1-4311-8538-b6f84e2a8c5a}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PP_MARK_KEY" val="8fa03fb4-9cd0-4f06-85a0-697e41a41d2c"/>
  <p:tag name="COMMONDATA" val="eyJoZGlkIjoiZTA4MTk3M2ZkMDE0NWFmM2ZjNzNhNTQ1YThjZDg3YTUifQ=="/>
</p:tagLst>
</file>

<file path=ppt/tags/tag5.xml><?xml version="1.0" encoding="utf-8"?>
<p:tagLst xmlns:p="http://schemas.openxmlformats.org/presentationml/2006/main">
  <p:tag name="KSO_WM_UNIT_TABLE_BEAUTIFY" val="smartTable{e5bc0697-abd1-4311-8538-b6f84e2a8c5a}"/>
</p:tagLst>
</file>

<file path=ppt/tags/tag6.xml><?xml version="1.0" encoding="utf-8"?>
<p:tagLst xmlns:p="http://schemas.openxmlformats.org/presentationml/2006/main">
  <p:tag name="KSO_WM_UNIT_TABLE_BEAUTIFY" val="smartTable{e5bc0697-abd1-4311-8538-b6f84e2a8c5a}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UNIT_TABLE_BEAUTIFY" val="smartTable{e5bc0697-abd1-4311-8538-b6f84e2a8c5a}"/>
</p:tagLst>
</file>

<file path=ppt/theme/theme1.xml><?xml version="1.0" encoding="utf-8"?>
<a:theme xmlns:a="http://schemas.openxmlformats.org/drawingml/2006/main" name="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Network">
      <a:majorFont>
        <a:latin typeface="Arial"/>
        <a:ea typeface="黑体"/>
        <a:cs typeface="宋体"/>
      </a:majorFont>
      <a:minorFont>
        <a:latin typeface="Arial"/>
        <a:ea typeface="黑体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905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19050">
          <a:solidFill>
            <a:schemeClr val="accent1"/>
          </a:solidFill>
          <a:prstDash val="dash"/>
        </a:ln>
      </a:spPr>
      <a:bodyPr wrap="square" rtlCol="0">
        <a:spAutoFit/>
      </a:bodyPr>
      <a:lstStyle>
        <a:defPPr algn="ctr">
          <a:defRPr lang="zh-CN" altLang="en-US"/>
        </a:defPPr>
      </a:lstStyle>
    </a:tx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0</TotalTime>
  <Words>14145</Words>
  <Application>WPS 演示</Application>
  <PresentationFormat>全屏显示(4:3)</PresentationFormat>
  <Paragraphs>838</Paragraphs>
  <Slides>50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63" baseType="lpstr">
      <vt:lpstr>Arial</vt:lpstr>
      <vt:lpstr>宋体</vt:lpstr>
      <vt:lpstr>Wingdings</vt:lpstr>
      <vt:lpstr>Times New Roman</vt:lpstr>
      <vt:lpstr>黑体</vt:lpstr>
      <vt:lpstr>Comic Sans MS</vt:lpstr>
      <vt:lpstr>Cambria Math</vt:lpstr>
      <vt:lpstr>MS Mincho</vt:lpstr>
      <vt:lpstr>Segoe Print</vt:lpstr>
      <vt:lpstr>微软雅黑</vt:lpstr>
      <vt:lpstr>Arial Unicode MS</vt:lpstr>
      <vt:lpstr>Wingdings</vt:lpstr>
      <vt:lpstr>Network</vt:lpstr>
      <vt:lpstr>一阶逻辑（四）</vt:lpstr>
      <vt:lpstr>结构</vt:lpstr>
      <vt:lpstr>赋值与模型</vt:lpstr>
      <vt:lpstr>项的解释</vt:lpstr>
      <vt:lpstr>公式的解释</vt:lpstr>
      <vt:lpstr>一阶逻辑的语义</vt:lpstr>
      <vt:lpstr>一阶逻辑的语义</vt:lpstr>
      <vt:lpstr>一阶逻辑的语义</vt:lpstr>
      <vt:lpstr>一阶逻辑的语义</vt:lpstr>
      <vt:lpstr>一阶逻辑的语义</vt:lpstr>
      <vt:lpstr>一阶逻辑的语义</vt:lpstr>
      <vt:lpstr>一阶逻辑的语义</vt:lpstr>
      <vt:lpstr>可满足</vt:lpstr>
      <vt:lpstr>语义结论</vt:lpstr>
      <vt:lpstr>逻辑等价</vt:lpstr>
      <vt:lpstr>逻辑等价</vt:lpstr>
      <vt:lpstr>等值替换</vt:lpstr>
      <vt:lpstr>项的替换</vt:lpstr>
      <vt:lpstr>公式的替换</vt:lpstr>
      <vt:lpstr>公式的替换</vt:lpstr>
      <vt:lpstr>替换引理-项</vt:lpstr>
      <vt:lpstr>替换引理-项</vt:lpstr>
      <vt:lpstr>替换引理-项</vt:lpstr>
      <vt:lpstr>替换引理-项</vt:lpstr>
      <vt:lpstr>替换引理-项</vt:lpstr>
      <vt:lpstr>替换引理-项</vt:lpstr>
      <vt:lpstr>替换引理-项</vt:lpstr>
      <vt:lpstr>替换引理-项</vt:lpstr>
      <vt:lpstr>替换引理-公式</vt:lpstr>
      <vt:lpstr>替换引理-公式</vt:lpstr>
      <vt:lpstr>替换引理-公式</vt:lpstr>
      <vt:lpstr>替换引理-公式</vt:lpstr>
      <vt:lpstr>替换引理-公式</vt:lpstr>
      <vt:lpstr>替换引理-公式</vt:lpstr>
      <vt:lpstr>替换引理-公式</vt:lpstr>
      <vt:lpstr>替换引理-公式</vt:lpstr>
      <vt:lpstr>替换引理-公式</vt:lpstr>
      <vt:lpstr>替换引理-公式</vt:lpstr>
      <vt:lpstr>替换引理-公式</vt:lpstr>
      <vt:lpstr>替换引理-公式</vt:lpstr>
      <vt:lpstr>替换引理-公式</vt:lpstr>
      <vt:lpstr>替换引理-公式</vt:lpstr>
      <vt:lpstr>替换引理-公式</vt:lpstr>
      <vt:lpstr>替换引理-公式</vt:lpstr>
      <vt:lpstr>替换引理-公式</vt:lpstr>
      <vt:lpstr>替换引理-公式</vt:lpstr>
      <vt:lpstr>替换引理-公式</vt:lpstr>
      <vt:lpstr>替换引理-公式</vt:lpstr>
      <vt:lpstr>替换引理-公式</vt:lpstr>
      <vt:lpstr>替换引理-公式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JWu</dc:creator>
  <cp:lastModifiedBy>葛存菁</cp:lastModifiedBy>
  <cp:revision>2186</cp:revision>
  <cp:lastPrinted>2022-02-24T19:07:00Z</cp:lastPrinted>
  <dcterms:created xsi:type="dcterms:W3CDTF">2013-09-08T03:04:00Z</dcterms:created>
  <dcterms:modified xsi:type="dcterms:W3CDTF">2023-04-28T05:30:34Z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ICV">
    <vt:lpwstr>294D0EF7A9CD4906BF2D53373DD12236</vt:lpwstr>
  </property>
  <property fmtid="{D5CDD505-2E9C-101B-9397-08002B2CF9AE}" pid="4" name="KSOProductBuildVer">
    <vt:lpwstr>2052-11.1.0.14036</vt:lpwstr>
  </property>
</Properties>
</file>