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1201" r:id="rId5"/>
    <p:sldId id="1202" r:id="rId6"/>
    <p:sldId id="1203" r:id="rId7"/>
    <p:sldId id="1219" r:id="rId8"/>
    <p:sldId id="1204" r:id="rId9"/>
    <p:sldId id="1206" r:id="rId10"/>
    <p:sldId id="1208" r:id="rId11"/>
    <p:sldId id="1210" r:id="rId12"/>
    <p:sldId id="1211" r:id="rId13"/>
    <p:sldId id="1212" r:id="rId14"/>
    <p:sldId id="1220" r:id="rId15"/>
    <p:sldId id="1241" r:id="rId16"/>
    <p:sldId id="1234" r:id="rId17"/>
    <p:sldId id="1235" r:id="rId18"/>
    <p:sldId id="1236" r:id="rId19"/>
    <p:sldId id="1237" r:id="rId20"/>
    <p:sldId id="1238" r:id="rId21"/>
    <p:sldId id="1240" r:id="rId22"/>
  </p:sldIdLst>
  <p:sldSz cx="9144000" cy="6858000" type="screen4x3"/>
  <p:notesSz cx="9928225" cy="6797675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86B1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21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6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sz="4600" dirty="0">
                <a:latin typeface="Comic Sans MS" panose="030F0702030302020204" pitchFamily="66" charset="0"/>
              </a:rPr>
              <a:t>一阶逻辑（五）</a:t>
            </a:r>
            <a:endParaRPr lang="zh-CN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28650"/>
                <a:ext cx="8229600" cy="5467350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引理</a:t>
                </a:r>
                <a:r>
                  <a:rPr lang="en-US" altLang="zh-CN" b="1">
                    <a:sym typeface="+mn-ea"/>
                  </a:rPr>
                  <a:t>3.38.  </a:t>
                </a:r>
                <a:r>
                  <a:rPr lang="zh-CN" altLang="en-US">
                    <a:sym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 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:endParaRPr lang="zh-CN" altLang="en-US"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1. </a:t>
                </a:r>
                <a:r>
                  <a:rPr lang="zh-CN" altLang="en-US">
                    <a:sym typeface="+mn-ea"/>
                  </a:rPr>
                  <a:t>任何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</m:oMath>
                </a14:m>
                <a:r>
                  <a:rPr lang="zh-CN" altLang="en-US"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)]=[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2. </a:t>
                </a:r>
                <a:r>
                  <a:rPr lang="zh-CN" altLang="en-US">
                    <a:sym typeface="+mn-ea"/>
                  </a:rPr>
                  <a:t>任何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</m:oMath>
                </a14:m>
                <a:r>
                  <a:rPr lang="zh-CN" altLang="en-US">
                    <a:sym typeface="+mn-ea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证：由</a:t>
                </a:r>
                <a:r>
                  <a:rPr lang="en-US" altLang="zh-CN">
                    <a:sym typeface="+mn-ea"/>
                  </a:rPr>
                  <a:t>Hintikka</a:t>
                </a:r>
                <a:r>
                  <a:rPr lang="zh-CN" altLang="en-US">
                    <a:sym typeface="+mn-ea"/>
                  </a:rPr>
                  <a:t>集定义直接证明。</a:t>
                </a:r>
                <a:endParaRPr lang="zh-CN" altLang="en-US"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1.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ym typeface="+mn-ea"/>
                  </a:rPr>
                  <a:t>，可知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又由于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nary>
                      <m:naryPr>
                        <m:chr m:val="⋀"/>
                        <m:limLoc m:val="subSup"/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≐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>
                  <a:sym typeface="+mn-ea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28650"/>
                <a:ext cx="8229600" cy="5467350"/>
              </a:xfrm>
              <a:blipFill rotWithShape="1">
                <a:blip r:embed="rId1"/>
                <a:stretch>
                  <a:fillRect r="-1551" b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858000" y="3048000"/>
            <a:ext cx="176593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定义的规则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781165" y="4572000"/>
            <a:ext cx="1918970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定义的规则</a:t>
            </a:r>
            <a:r>
              <a:rPr lang="en-US" altLang="zh-CN"/>
              <a:t>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28650"/>
                <a:ext cx="8229600" cy="5467350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引理</a:t>
                </a:r>
                <a:r>
                  <a:rPr lang="en-US" altLang="zh-CN" b="1">
                    <a:sym typeface="+mn-ea"/>
                  </a:rPr>
                  <a:t>3.38.  </a:t>
                </a:r>
                <a:r>
                  <a:rPr lang="zh-CN" altLang="en-US">
                    <a:sym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 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:endParaRPr lang="zh-CN" altLang="en-US"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1. </a:t>
                </a:r>
                <a:r>
                  <a:rPr lang="zh-CN" altLang="en-US">
                    <a:sym typeface="+mn-ea"/>
                  </a:rPr>
                  <a:t>任何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</m:oMath>
                </a14:m>
                <a:r>
                  <a:rPr lang="zh-CN" altLang="en-US"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)]=[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2. </a:t>
                </a:r>
                <a:r>
                  <a:rPr lang="zh-CN" altLang="en-US">
                    <a:sym typeface="+mn-ea"/>
                  </a:rPr>
                  <a:t>任何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</m:oMath>
                </a14:m>
                <a:r>
                  <a:rPr lang="zh-CN" altLang="en-US">
                    <a:sym typeface="+mn-ea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证：由</a:t>
                </a:r>
                <a:r>
                  <a:rPr lang="en-US" altLang="zh-CN">
                    <a:sym typeface="+mn-ea"/>
                  </a:rPr>
                  <a:t>Hintikka</a:t>
                </a:r>
                <a:r>
                  <a:rPr lang="zh-CN" altLang="en-US">
                    <a:sym typeface="+mn-ea"/>
                  </a:rPr>
                  <a:t>集定义直接证明。</a:t>
                </a:r>
                <a:endParaRPr lang="zh-CN" altLang="en-US"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1.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ym typeface="+mn-ea"/>
                  </a:rPr>
                  <a:t>，可知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又由于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nary>
                      <m:naryPr>
                        <m:chr m:val="⋀"/>
                        <m:limLoc m:val="subSup"/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≐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>
                  <a:sym typeface="+mn-ea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2. </a:t>
                </a:r>
                <a:r>
                  <a:rPr lang="zh-CN" altLang="en-US"/>
                  <a:t>与</a:t>
                </a:r>
                <a:r>
                  <a:rPr lang="en-US" altLang="zh-CN"/>
                  <a:t>1</a:t>
                </a:r>
                <a:r>
                  <a:rPr lang="zh-CN" altLang="en-US"/>
                  <a:t>同理。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28650"/>
                <a:ext cx="8229600" cy="5467350"/>
              </a:xfrm>
              <a:blipFill rotWithShape="1">
                <a:blip r:embed="rId1"/>
                <a:stretch>
                  <a:fillRect r="-1551" b="-1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858000" y="3048000"/>
            <a:ext cx="176593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定义的规则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781165" y="4572000"/>
            <a:ext cx="1918970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定义的规则</a:t>
            </a:r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276600" y="5105400"/>
            <a:ext cx="176593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定义的规则</a:t>
            </a:r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err="1" smtClean="0">
                <a:sym typeface="+mn-ea"/>
              </a:rPr>
              <a:t>Hintikka</a:t>
            </a:r>
            <a:r>
              <a:rPr lang="zh-CN" altLang="en-US" dirty="0" smtClean="0">
                <a:sym typeface="+mn-ea"/>
              </a:rPr>
              <a:t>集的模型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3.39.</a:t>
                </a:r>
                <a:r>
                  <a:rPr lang="en-US" altLang="zh-CN"/>
                  <a:t>  </a:t>
                </a:r>
                <a:r>
                  <a:rPr lang="zh-CN" altLang="en-US"/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ℍ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定义如下：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1.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zh-CN" altLang="en-US"/>
                  <a:t>为常元，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3.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n</a:t>
                </a:r>
                <a:r>
                  <a:rPr lang="zh-CN" altLang="en-US"/>
                  <a:t>元函数，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],...,[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])=[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4.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n</a:t>
                </a:r>
                <a:r>
                  <a:rPr lang="zh-CN" altLang="en-US"/>
                  <a:t>元谓词，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],...,[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真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],...,[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5.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/>
                  <a:t>，当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/>
                  <a:t>为变元。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注：引理</a:t>
                </a:r>
                <a:r>
                  <a:rPr lang="en-US" altLang="zh-CN"/>
                  <a:t>3.38</a:t>
                </a:r>
                <a:r>
                  <a:rPr lang="zh-CN" altLang="en-US"/>
                  <a:t>保证定义的合法性。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4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err="1" smtClean="0">
                <a:sym typeface="+mn-ea"/>
              </a:rPr>
              <a:t>Hintikka</a:t>
            </a:r>
            <a:r>
              <a:rPr lang="zh-CN" altLang="en-US" dirty="0" smtClean="0">
                <a:sym typeface="+mn-ea"/>
              </a:rPr>
              <a:t>集的模型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3.39.</a:t>
                </a:r>
                <a:r>
                  <a:rPr lang="en-US" altLang="zh-CN"/>
                  <a:t>  </a:t>
                </a:r>
                <a:r>
                  <a:rPr lang="zh-CN" altLang="en-US"/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ℍ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定义如下：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1.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zh-CN" altLang="en-US"/>
                  <a:t>为常元，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3.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n</a:t>
                </a:r>
                <a:r>
                  <a:rPr lang="zh-CN" altLang="en-US"/>
                  <a:t>元函数，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],...,[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])=[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4.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n</a:t>
                </a:r>
                <a:r>
                  <a:rPr lang="zh-CN" altLang="en-US"/>
                  <a:t>元谓词，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],...,[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真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],...,[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5.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/>
                  <a:t>，当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/>
                  <a:t>为变元。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引理</a:t>
                </a:r>
                <a:r>
                  <a:rPr lang="en-US" altLang="zh-CN" b="1">
                    <a:sym typeface="+mn-ea"/>
                  </a:rPr>
                  <a:t>3.40.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对任何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ym typeface="+mn-ea"/>
                  </a:rPr>
                  <a:t>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证明：对</a:t>
                </a:r>
                <a:r>
                  <a:rPr lang="en-US" altLang="zh-CN">
                    <a:sym typeface="+mn-ea"/>
                  </a:rPr>
                  <a:t>t</a:t>
                </a:r>
                <a:r>
                  <a:rPr lang="zh-CN" altLang="en-US">
                    <a:sym typeface="+mn-ea"/>
                  </a:rPr>
                  <a:t>的结构做归纳。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5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9270"/>
                <a:ext cx="8229600" cy="5586730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3.41.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/>
                  <a:t>可满足。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证明：对公式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的结构作归纳证明：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(a)</a:t>
                </a:r>
                <a:r>
                  <a:rPr lang="en-US" altLang="zh-CN"/>
                  <a:t> </a:t>
                </a:r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(b)</a:t>
                </a:r>
                <a:r>
                  <a:rPr lang="en-US" altLang="zh-CN"/>
                  <a:t> </a:t>
                </a:r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情况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：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n</a:t>
                </a:r>
                <a:r>
                  <a:rPr lang="zh-CN" altLang="en-US"/>
                  <a:t>元时同理可证）</a:t>
                </a:r>
                <a:endParaRPr lang="zh-CN" altLang="en-US"/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])真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(a)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成立。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又由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])假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(b)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成立。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9270"/>
                <a:ext cx="8229600" cy="5586730"/>
              </a:xfrm>
              <a:blipFill rotWithShape="1">
                <a:blip r:embed="rId1"/>
                <a:stretch>
                  <a:fillRect b="-12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9270"/>
                <a:ext cx="8229600" cy="5586730"/>
              </a:xfrm>
            </p:spPr>
            <p:txBody>
              <a:bodyPr/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n</a:t>
                </a:r>
                <a:r>
                  <a:rPr lang="zh-CN" altLang="en-US"/>
                  <a:t>元时同理可证）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]=[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≐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(a)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成立。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]⇒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(¬(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≐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(b)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成立。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情况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9270"/>
                <a:ext cx="8229600" cy="5586730"/>
              </a:xfrm>
              <a:blipFill rotWithShape="1">
                <a:blip r:embed="rId1"/>
                <a:stretch>
                  <a:fillRect r="-1319" b="-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9270"/>
                <a:ext cx="8229600" cy="5586730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情况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或=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情况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∨,→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：同理可证。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9270"/>
                <a:ext cx="8229600" cy="55867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9270"/>
                <a:ext cx="8229600" cy="5586730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情况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，对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Hintikka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集定义）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归纳假设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（替换引理）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，对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3.40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，对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u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（语义的定义）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9270"/>
                <a:ext cx="8229600" cy="5586730"/>
              </a:xfrm>
              <a:blipFill rotWithShape="1">
                <a:blip r:embed="rId1"/>
                <a:stretch>
                  <a:fillRect b="-4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9270"/>
                <a:ext cx="8229600" cy="5586730"/>
              </a:xfrm>
            </p:spPr>
            <p:txBody>
              <a:bodyPr/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Hintikka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集定义）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归纳假设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（替换引理）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3.40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u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情况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：同理可证。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		               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9270"/>
                <a:ext cx="8229600" cy="55867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9270"/>
                <a:ext cx="8229600" cy="5586730"/>
              </a:xfrm>
            </p:spPr>
            <p:txBody>
              <a:bodyPr/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Hintikka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集定义）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归纳假设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（替换引理）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3.40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u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情况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：同理可证。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		               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9270"/>
                <a:ext cx="8229600" cy="55867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648200" y="5486400"/>
                <a:ext cx="3429635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3.34.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Hintikka</a:t>
                </a:r>
                <a:r>
                  <a:rPr lang="zh-CN" altLang="en-US">
                    <a:sym typeface="+mn-ea"/>
                  </a:rPr>
                  <a:t>集，则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可满足。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648200" y="5486400"/>
                <a:ext cx="3429635" cy="706755"/>
              </a:xfrm>
              <a:prstGeom prst="rect">
                <a:avLst/>
              </a:prstGeom>
              <a:blipFill rotWithShape="1">
                <a:blip r:embed="rId4"/>
                <a:stretch>
                  <a:fillRect l="-278" t="-1348" r="-278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err="1" smtClean="0">
                <a:sym typeface="+mn-ea"/>
              </a:rPr>
              <a:t>Hintikka</a:t>
            </a:r>
            <a:r>
              <a:rPr lang="zh-CN" altLang="en-US" dirty="0" smtClean="0">
                <a:sym typeface="+mn-ea"/>
              </a:rPr>
              <a:t>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3.33.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/>
                  <a:t>的公式集，令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zh-CN" altLang="en-US"/>
                  <a:t>为全体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/>
                  <a:t>项的集合，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Hintikka</a:t>
                </a:r>
                <a:r>
                  <a:rPr lang="zh-CN" altLang="en-US"/>
                  <a:t>集指：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1. </a:t>
                </a:r>
                <a:r>
                  <a:rPr lang="zh-CN" altLang="en-US"/>
                  <a:t>若公式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为原子公式，则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不能都属于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2.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3.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4.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5.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6.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err="1" smtClean="0">
                <a:sym typeface="+mn-ea"/>
              </a:rPr>
              <a:t>Hintikka</a:t>
            </a:r>
            <a:r>
              <a:rPr lang="zh-CN" altLang="en-US" dirty="0" smtClean="0">
                <a:sym typeface="+mn-ea"/>
              </a:rPr>
              <a:t>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7. </a:t>
                </a:r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8.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9.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zh-CN" altLang="en-US"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10.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11.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12.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err="1" smtClean="0">
                <a:sym typeface="+mn-ea"/>
              </a:rPr>
              <a:t>Hintikka</a:t>
            </a:r>
            <a:r>
              <a:rPr lang="zh-CN" altLang="en-US" dirty="0" smtClean="0">
                <a:sym typeface="+mn-ea"/>
              </a:rPr>
              <a:t>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876800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13.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14.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15.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u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u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16.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为项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nary>
                        <m:naryPr>
                          <m:chr m:val="⋀"/>
                          <m:limLoc m:val="subSup"/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≐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,...,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Ψ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</m:oMath>
                  </m:oMathPara>
                </a14:m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876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err="1" smtClean="0">
                <a:sym typeface="+mn-ea"/>
              </a:rPr>
              <a:t>Hintikka</a:t>
            </a:r>
            <a:r>
              <a:rPr lang="zh-CN" altLang="en-US" dirty="0" smtClean="0">
                <a:sym typeface="+mn-ea"/>
              </a:rPr>
              <a:t>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876800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13.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14.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15.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u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u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16.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为项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nary>
                        <m:naryPr>
                          <m:chr m:val="⋀"/>
                          <m:limLoc m:val="subSup"/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≐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,...,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Ψ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</m:oMath>
                  </m:oMathPara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17.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为项</a:t>
                </a:r>
                <a:r>
                  <a:rPr lang="zh-CN" altLang="en-US">
                    <a:sym typeface="+mn-ea"/>
                  </a:rPr>
                  <a:t>，则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nary>
                        <m:naryPr>
                          <m:chr m:val="⋀"/>
                          <m:limLoc m:val="subSup"/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≐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,...,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Ψ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876800"/>
              </a:xfrm>
              <a:blipFill rotWithShape="1">
                <a:blip r:embed="rId1"/>
                <a:stretch>
                  <a:fillRect b="-2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err="1" smtClean="0">
                <a:sym typeface="+mn-ea"/>
              </a:rPr>
              <a:t>Hintikka</a:t>
            </a:r>
            <a:r>
              <a:rPr lang="zh-CN" altLang="en-US" dirty="0" smtClean="0">
                <a:sym typeface="+mn-ea"/>
              </a:rPr>
              <a:t>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3.34.</a:t>
                </a:r>
                <a:r>
                  <a:rPr lang="en-US" altLang="zh-CN"/>
                  <a:t>  </a:t>
                </a:r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Hintikka</a:t>
                </a:r>
                <a:r>
                  <a:rPr lang="zh-CN" altLang="en-US"/>
                  <a:t>集，则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/>
                  <a:t>可满足。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下面我们来证明该定理。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38175"/>
                <a:ext cx="8229600" cy="545782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3.35.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zh-CN" altLang="en-US">
                    <a:sym typeface="+mn-ea"/>
                  </a:rPr>
                  <a:t>上的二元关系</a:t>
                </a:r>
                <a:r>
                  <a:rPr lang="en-US" altLang="zh-CN">
                    <a:sym typeface="+mn-ea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~</m:t>
                    </m:r>
                  </m:oMath>
                </a14:m>
                <a:r>
                  <a:rPr lang="en-US" altLang="zh-CN">
                    <a:sym typeface="+mn-ea"/>
                  </a:rPr>
                  <a:t>”</a:t>
                </a:r>
                <a:r>
                  <a:rPr lang="zh-CN" altLang="en-US">
                    <a:sym typeface="+mn-ea"/>
                  </a:rPr>
                  <a:t>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Ψ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命题</a:t>
                </a:r>
                <a:r>
                  <a:rPr lang="en-US" altLang="zh-CN" b="1">
                    <a:sym typeface="+mn-ea"/>
                  </a:rPr>
                  <a:t>3.36.</a:t>
                </a: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~</m:t>
                    </m:r>
                  </m:oMath>
                </a14:m>
                <a:r>
                  <a:rPr lang="zh-CN" altLang="en-US">
                    <a:sym typeface="+mn-ea"/>
                  </a:rPr>
                  <a:t>为等价关系。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（证明留作习题）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b="1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3.37.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/>
                  <a:t>，令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为关于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~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的等价类，从而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]=[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38175"/>
                <a:ext cx="8229600" cy="5457825"/>
              </a:xfrm>
              <a:blipFill rotWithShape="1">
                <a:blip r:embed="rId1"/>
                <a:stretch>
                  <a:fillRect b="-31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28650"/>
                <a:ext cx="8229600" cy="5467350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引理</a:t>
                </a:r>
                <a:r>
                  <a:rPr lang="en-US" altLang="zh-CN" b="1">
                    <a:sym typeface="+mn-ea"/>
                  </a:rPr>
                  <a:t>3.38.  </a:t>
                </a:r>
                <a:r>
                  <a:rPr lang="zh-CN" altLang="en-US">
                    <a:sym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 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:endParaRPr lang="zh-CN" altLang="en-US"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1. </a:t>
                </a:r>
                <a:r>
                  <a:rPr lang="zh-CN" altLang="en-US">
                    <a:sym typeface="+mn-ea"/>
                  </a:rPr>
                  <a:t>任何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</m:oMath>
                </a14:m>
                <a:r>
                  <a:rPr lang="zh-CN" altLang="en-US"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)]=[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2. </a:t>
                </a:r>
                <a:r>
                  <a:rPr lang="zh-CN" altLang="en-US">
                    <a:sym typeface="+mn-ea"/>
                  </a:rPr>
                  <a:t>任何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</m:oMath>
                </a14:m>
                <a:r>
                  <a:rPr lang="zh-CN" altLang="en-US">
                    <a:sym typeface="+mn-ea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证：由</a:t>
                </a:r>
                <a:r>
                  <a:rPr lang="en-US" altLang="zh-CN">
                    <a:sym typeface="+mn-ea"/>
                  </a:rPr>
                  <a:t>Hintikka</a:t>
                </a:r>
                <a:r>
                  <a:rPr lang="zh-CN" altLang="en-US">
                    <a:sym typeface="+mn-ea"/>
                  </a:rPr>
                  <a:t>集定义直接证明。</a:t>
                </a:r>
                <a:endParaRPr lang="zh-CN" altLang="en-US"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1.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ym typeface="+mn-ea"/>
                  </a:rPr>
                  <a:t>，可知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28650"/>
                <a:ext cx="8229600" cy="5467350"/>
              </a:xfrm>
              <a:blipFill rotWithShape="1">
                <a:blip r:embed="rId1"/>
                <a:stretch>
                  <a:fillRect r="-1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28650"/>
                <a:ext cx="8229600" cy="5467350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引理</a:t>
                </a:r>
                <a:r>
                  <a:rPr lang="en-US" altLang="zh-CN" b="1">
                    <a:sym typeface="+mn-ea"/>
                  </a:rPr>
                  <a:t>3.38.  </a:t>
                </a:r>
                <a:r>
                  <a:rPr lang="zh-CN" altLang="en-US">
                    <a:sym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 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:endParaRPr lang="zh-CN" altLang="en-US"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1. </a:t>
                </a:r>
                <a:r>
                  <a:rPr lang="zh-CN" altLang="en-US">
                    <a:sym typeface="+mn-ea"/>
                  </a:rPr>
                  <a:t>任何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</m:oMath>
                </a14:m>
                <a:r>
                  <a:rPr lang="zh-CN" altLang="en-US"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)]=[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2. </a:t>
                </a:r>
                <a:r>
                  <a:rPr lang="zh-CN" altLang="en-US">
                    <a:sym typeface="+mn-ea"/>
                  </a:rPr>
                  <a:t>任何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</m:oMath>
                </a14:m>
                <a:r>
                  <a:rPr lang="zh-CN" altLang="en-US">
                    <a:sym typeface="+mn-ea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sym typeface="+mn-ea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证：由</a:t>
                </a:r>
                <a:r>
                  <a:rPr lang="en-US" altLang="zh-CN">
                    <a:sym typeface="+mn-ea"/>
                  </a:rPr>
                  <a:t>Hintikka</a:t>
                </a:r>
                <a:r>
                  <a:rPr lang="zh-CN" altLang="en-US">
                    <a:sym typeface="+mn-ea"/>
                  </a:rPr>
                  <a:t>集定义直接证明。</a:t>
                </a:r>
                <a:endParaRPr lang="zh-CN" altLang="en-US"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1.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ym typeface="+mn-ea"/>
                  </a:rPr>
                  <a:t>，可知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又由于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nary>
                      <m:naryPr>
                        <m:chr m:val="⋀"/>
                        <m:limLoc m:val="subSup"/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≐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28650"/>
                <a:ext cx="8229600" cy="5467350"/>
              </a:xfrm>
              <a:blipFill rotWithShape="1">
                <a:blip r:embed="rId1"/>
                <a:stretch>
                  <a:fillRect r="-1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858000" y="3048000"/>
            <a:ext cx="176593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定义的规则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solidFill>
            <a:schemeClr val="accent1"/>
          </a:solidFill>
          <a:prstDash val="dash"/>
        </a:ln>
      </a:spPr>
      <a:bodyPr wrap="square" rtlCol="0">
        <a:spAutoFit/>
      </a:bodyPr>
      <a:lstStyle>
        <a:defPPr algn="ctr">
          <a:defRPr lang="zh-CN" altLang="en-US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4973</Words>
  <Application>WPS 演示</Application>
  <PresentationFormat>全屏显示(4:3)</PresentationFormat>
  <Paragraphs>277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MS Mincho</vt:lpstr>
      <vt:lpstr>Segoe Print</vt:lpstr>
      <vt:lpstr>Wingdings</vt:lpstr>
      <vt:lpstr>微软雅黑</vt:lpstr>
      <vt:lpstr>Arial Unicode MS</vt:lpstr>
      <vt:lpstr>Network</vt:lpstr>
      <vt:lpstr>一阶逻辑（五）</vt:lpstr>
      <vt:lpstr>Hintikka集-定义</vt:lpstr>
      <vt:lpstr>Hintikka集-定义</vt:lpstr>
      <vt:lpstr>Hintikka集-定义</vt:lpstr>
      <vt:lpstr>Hintikka集-定义</vt:lpstr>
      <vt:lpstr>Hintikka集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Hintikka集的模型</vt:lpstr>
      <vt:lpstr>Hintikka集的模型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葛存菁</cp:lastModifiedBy>
  <cp:revision>2197</cp:revision>
  <cp:lastPrinted>2022-02-24T19:07:00Z</cp:lastPrinted>
  <dcterms:created xsi:type="dcterms:W3CDTF">2013-09-08T03:04:00Z</dcterms:created>
  <dcterms:modified xsi:type="dcterms:W3CDTF">2025-05-15T05:43:54Z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294D0EF7A9CD4906BF2D53373DD12236</vt:lpwstr>
  </property>
  <property fmtid="{D5CDD505-2E9C-101B-9397-08002B2CF9AE}" pid="4" name="KSOProductBuildVer">
    <vt:lpwstr>2052-12.1.0.20305</vt:lpwstr>
  </property>
</Properties>
</file>