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6"/>
  </p:handoutMasterIdLst>
  <p:sldIdLst>
    <p:sldId id="256" r:id="rId3"/>
    <p:sldId id="1249" r:id="rId5"/>
    <p:sldId id="1284" r:id="rId6"/>
    <p:sldId id="1285" r:id="rId7"/>
    <p:sldId id="1254" r:id="rId8"/>
    <p:sldId id="1288" r:id="rId9"/>
    <p:sldId id="1287" r:id="rId10"/>
    <p:sldId id="1256" r:id="rId11"/>
    <p:sldId id="1313" r:id="rId12"/>
    <p:sldId id="1258" r:id="rId13"/>
    <p:sldId id="1259" r:id="rId14"/>
    <p:sldId id="1296" r:id="rId15"/>
    <p:sldId id="1260" r:id="rId16"/>
    <p:sldId id="1297" r:id="rId17"/>
    <p:sldId id="1261" r:id="rId18"/>
    <p:sldId id="1298" r:id="rId19"/>
    <p:sldId id="1262" r:id="rId20"/>
    <p:sldId id="1299" r:id="rId21"/>
    <p:sldId id="1263" r:id="rId22"/>
    <p:sldId id="1294" r:id="rId23"/>
    <p:sldId id="1264" r:id="rId24"/>
    <p:sldId id="1289" r:id="rId25"/>
    <p:sldId id="1290" r:id="rId26"/>
    <p:sldId id="1291" r:id="rId27"/>
    <p:sldId id="1267" r:id="rId28"/>
    <p:sldId id="1293" r:id="rId29"/>
    <p:sldId id="1292" r:id="rId30"/>
    <p:sldId id="1268" r:id="rId31"/>
    <p:sldId id="1306" r:id="rId32"/>
    <p:sldId id="1269" r:id="rId33"/>
    <p:sldId id="1305" r:id="rId34"/>
    <p:sldId id="1270" r:id="rId35"/>
    <p:sldId id="1304" r:id="rId36"/>
    <p:sldId id="1271" r:id="rId37"/>
    <p:sldId id="1303" r:id="rId38"/>
    <p:sldId id="1272" r:id="rId39"/>
    <p:sldId id="1302" r:id="rId40"/>
    <p:sldId id="1301" r:id="rId41"/>
    <p:sldId id="1273" r:id="rId42"/>
    <p:sldId id="1274" r:id="rId43"/>
    <p:sldId id="1307" r:id="rId44"/>
    <p:sldId id="1275" r:id="rId45"/>
    <p:sldId id="1276" r:id="rId46"/>
    <p:sldId id="1309" r:id="rId47"/>
    <p:sldId id="1308" r:id="rId48"/>
    <p:sldId id="1277" r:id="rId49"/>
    <p:sldId id="1278" r:id="rId50"/>
    <p:sldId id="1310" r:id="rId51"/>
    <p:sldId id="1311" r:id="rId52"/>
    <p:sldId id="1280" r:id="rId53"/>
    <p:sldId id="1282" r:id="rId54"/>
    <p:sldId id="1248" r:id="rId55"/>
  </p:sldIdLst>
  <p:sldSz cx="9144000" cy="6858000" type="screen4x3"/>
  <p:notesSz cx="9928225" cy="6797675"/>
  <p:custDataLst>
    <p:tags r:id="rId6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2F86B1"/>
    <a:srgbClr val="D2761A"/>
    <a:srgbClr val="F6C700"/>
    <a:srgbClr val="FB8C83"/>
    <a:srgbClr val="663300"/>
    <a:srgbClr val="368463"/>
    <a:srgbClr val="FF66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50" autoAdjust="0"/>
    <p:restoredTop sz="97053" autoAdjust="0"/>
  </p:normalViewPr>
  <p:slideViewPr>
    <p:cSldViewPr showGuides="1">
      <p:cViewPr varScale="1">
        <p:scale>
          <a:sx n="112" d="100"/>
          <a:sy n="112" d="100"/>
        </p:scale>
        <p:origin x="1254" y="60"/>
      </p:cViewPr>
      <p:guideLst>
        <p:guide orient="horz" pos="2220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7.xml"/><Relationship Id="rId60" Type="http://schemas.openxmlformats.org/officeDocument/2006/relationships/commentAuthors" Target="commentAuthors.xml"/><Relationship Id="rId6" Type="http://schemas.openxmlformats.org/officeDocument/2006/relationships/slide" Target="slides/slide3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0C334-7E59-48D5-9350-10FF1F8F7CA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28AC2-3480-40C7-B5A4-1C9055128F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3698" y="0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823" y="3228896"/>
            <a:ext cx="7942580" cy="3058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3698" y="6456612"/>
            <a:ext cx="4302231" cy="339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A6A6B4DE-A539-43D6-BC56-28B5AC0B7A0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BEA441D-139C-43BB-A47D-27955DA7CD48}" type="slidenum">
              <a:rPr lang="en-US" altLang="zh-CN"/>
            </a:fld>
            <a:endParaRPr lang="en-US" altLang="zh-CN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</p:spPr>
        <p:txBody>
          <a:bodyPr/>
          <a:lstStyle/>
          <a:p>
            <a:r>
              <a:rPr lang="zh-CN" altLang="en-US"/>
              <a:t>欢迎辞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26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8DD114A9-8194-4615-A16D-18113C74EC62}" type="datetime1">
              <a:rPr lang="zh-CN" altLang="en-US"/>
            </a:fld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30055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B6DC34-D9EA-4B54-AC79-CDB5E12EBF2B}" type="slidenum">
              <a:rPr lang="en-US" altLang="zh-CN"/>
            </a:fld>
            <a:endParaRPr lang="en-US" altLang="zh-CN"/>
          </a:p>
        </p:txBody>
      </p:sp>
      <p:grpSp>
        <p:nvGrpSpPr>
          <p:cNvPr id="130056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30057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8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59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0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1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2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3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4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5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6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7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8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69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0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1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2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3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4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5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6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7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8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79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0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1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2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3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4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5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6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087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0088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0090" name="Picture 42" descr="NJU-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590800" cy="104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E53EF0-F8CD-4709-AD7C-33C5E03F2478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228D4C-7E40-436E-A6D2-B7BA9E31F67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59737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59737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090016-3078-4669-9365-34F41EDDF27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90950-5B1E-40FD-99A1-38F551746FC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31C3529-F40D-4CD1-8AF2-05A534851B02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E213D0-4A4E-4963-9BAA-5F8E110DB9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876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E2D4A9-E04C-482E-B624-F26A84521E0D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CD66CA-CCA6-44F7-96E2-50DB8DF1AC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86D70-6D5D-4D58-883A-24285CFBD1D4}" type="datetime1">
              <a:rPr lang="zh-CN" altLang="en-US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9C2FDF-A278-4115-AEDB-D1336454973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A1593C-CC38-477B-B1F8-D329D56FF316}" type="datetime1">
              <a:rPr lang="zh-CN" altLang="en-US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3CE814-F4AB-4903-8603-E2B144E2700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E4DB73-6BAD-4768-9B01-4ED08F4AEEEE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62C57-2193-4A51-917B-0446124D0B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6B9652-4F23-4801-9EA5-00653018274F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88F82-B92D-4396-8DDB-4FDD58602F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978D15-86A1-4C37-AB28-1D5B3BCB09C4}" type="datetime1">
              <a:rPr lang="zh-CN" altLang="en-US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86F6C8-0C9E-4B18-BB48-C7D302FB2C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A02EC1B3-1343-46EA-8A02-E90DE70DD832}" type="datetime1">
              <a:rPr lang="zh-CN" altLang="en-US"/>
            </a:fld>
            <a:endParaRPr lang="en-US" altLang="zh-CN"/>
          </a:p>
        </p:txBody>
      </p:sp>
      <p:sp>
        <p:nvSpPr>
          <p:cNvPr id="129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endParaRPr lang="zh-CN" altLang="zh-CN"/>
          </a:p>
        </p:txBody>
      </p:sp>
      <p:sp>
        <p:nvSpPr>
          <p:cNvPr id="129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latin typeface="+mn-lt"/>
                <a:ea typeface="宋体" panose="02010600030101010101" pitchFamily="2" charset="-122"/>
              </a:defRPr>
            </a:lvl1pPr>
          </a:lstStyle>
          <a:p>
            <a:fld id="{DB797AA1-9143-4D5A-B607-C9300FFBBA5B}" type="slidenum">
              <a:rPr lang="en-US" altLang="zh-CN"/>
            </a:fld>
            <a:endParaRPr lang="en-US" altLang="zh-CN"/>
          </a:p>
        </p:txBody>
      </p:sp>
      <p:pic>
        <p:nvPicPr>
          <p:cNvPr id="129065" name="Picture 41" descr="nju_badge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28600"/>
            <a:ext cx="785813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40000"/>
        </a:spcBef>
        <a:spcAft>
          <a:spcPct val="2000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Ø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1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7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tags" Target="../tags/tag3.xml"/><Relationship Id="rId3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/>
          <a:p>
            <a:fld id="{C121441E-D649-40A1-8EB9-D2DA45108A4A}" type="datetime1">
              <a:rPr lang="zh-CN" altLang="en-US"/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431D1EE-F8D4-4C8E-943E-51C6A46108D1}" type="slidenum">
              <a:rPr lang="en-US" altLang="zh-CN"/>
            </a:fld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828800"/>
            <a:ext cx="6792913" cy="1066800"/>
          </a:xfrm>
        </p:spPr>
        <p:txBody>
          <a:bodyPr/>
          <a:lstStyle/>
          <a:p>
            <a:pPr algn="ctr"/>
            <a:r>
              <a:rPr lang="zh-CN" sz="4600" dirty="0">
                <a:latin typeface="Comic Sans MS" panose="030F0702030302020204" pitchFamily="66" charset="0"/>
              </a:rPr>
              <a:t>一阶逻辑的自然推理系统</a:t>
            </a:r>
            <a:endParaRPr lang="zh-CN" sz="46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这里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的简写，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同理。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)⊢∃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)→∃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22960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4.2.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⊢(∀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),∀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𝑃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𝑄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)),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∀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)→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)),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)⊢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num>
                                <m:den>
                                  <m:f>
                                    <m:fPr>
                                      <m:ctrlP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∀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))∧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)⊢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⊢(∀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.(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))∧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𝑃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))→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𝑄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20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</m:t>
                                  </m:r>
                                  <m:r>
                                    <a:rPr lang="en-US" altLang="zh-CN" sz="20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∧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ym typeface="Wingdings" panose="05000000000000000000" charset="0"/>
                  </a:rPr>
                  <a:t>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7655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4.3.</a:t>
                </a:r>
                <a:r>
                  <a:rPr lang="en-US" altLang="zh-CN"/>
                  <a:t>  </a:t>
                </a:r>
                <a:r>
                  <a:rPr lang="zh-CN" altLang="en-US"/>
                  <a:t>证明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4.3.</a:t>
                </a:r>
                <a:r>
                  <a:rPr lang="en-US" altLang="zh-CN"/>
                  <a:t>  </a:t>
                </a:r>
                <a:r>
                  <a:rPr lang="zh-CN" altLang="en-US"/>
                  <a:t>证明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))∧∃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𝑄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证：引入新变元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)),∀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∀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),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)⊢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),∃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∀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),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8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)⊢∃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.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𝑄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  <m:r>
                                    <a:rPr lang="en-US" altLang="zh-CN" sz="18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))∧∃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)∧∃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)⊢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𝑓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𝑣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))∧∃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𝑄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𝑧</m:t>
                              </m:r>
                              <m:r>
                                <a:rPr lang="en-US" altLang="zh-CN" sz="18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sz="1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den>
                      </m:f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1800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sz="1800">
                  <a:latin typeface="Cambria Math" panose="02040503050406030204" charset="0"/>
                  <a:cs typeface="Cambria Math" panose="02040503050406030204" charset="0"/>
                  <a:sym typeface="Wingdings" panose="05000000000000000000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证明若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系统的公理和规则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4.1.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为一阶逻辑公式的有穷集合。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为其前件，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为其后件。</a:t>
                </a:r>
                <a:r>
                  <a:rPr lang="en-US" altLang="zh-CN"/>
                  <a:t>G</a:t>
                </a:r>
                <a:r>
                  <a:rPr lang="zh-CN" altLang="en-US"/>
                  <a:t>由如下公理和规则组成：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/>
                  <a:t>公理：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证明若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可证，则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4964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4.5.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/>
                  <a:t>可证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nary>
                                <m:naryPr>
                                  <m:chr m:val="⋀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 r="-1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...  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⇐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nary>
                            <m:naryPr>
                              <m:chr m:val="⋀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nary>
                      <m:naryPr>
                        <m:chr m:val="⋀"/>
                        <m:limLoc m:val="undOvr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...  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nary>
                                <m:naryPr>
                                  <m:chr m:val="⋀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</m:t>
                              </m:r>
                              <m:nary>
                                <m:naryPr>
                                  <m:chr m:val="⋀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nary>
                                <m:naryPr>
                                  <m:chr m:val="⋁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,...,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nary>
                                <m:naryPr>
                                  <m:chr m:val="⋁"/>
                                  <m:limLoc m:val="subSup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Cut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nary>
                            <m:naryPr>
                              <m:chr m:val="⋁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15315"/>
                <a:ext cx="8514080" cy="5480685"/>
              </a:xfrm>
              <a:blipFill rotWithShape="1">
                <a:blip r:embed="rId1"/>
                <a:stretch>
                  <a:fillRect r="-5019" b="-134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反证法规则：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反证法规则：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反证法规则：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71800" y="4048760"/>
            <a:ext cx="885190" cy="294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分情况规则：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分情况规则：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系统的公理和规则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4.1.</a:t>
                </a: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为一阶逻辑公式的有穷集合。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称为矢列，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为其前件，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为其后件。</a:t>
                </a:r>
                <a:r>
                  <a:rPr lang="en-US" altLang="zh-CN"/>
                  <a:t>G</a:t>
                </a:r>
                <a:r>
                  <a:rPr lang="zh-CN" altLang="en-US"/>
                  <a:t>由如下公理和规则组成：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/>
                  <a:t>公理：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¬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¬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zh-CN" altLang="en-US" sz="2000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∨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∨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   ∧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∧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1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:r>
                  <a:rPr lang="zh-CN" altLang="en-US"/>
                  <a:t>逆否推演：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:r>
                  <a:rPr lang="zh-CN" altLang="en-US"/>
                  <a:t>逆否推演：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   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⊢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𝐵</m:t>
                                          </m:r>
                                        </m:den>
                                      </m:f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¬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⊢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⊢¬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𝑅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(4) </a:t>
                </a:r>
                <a:r>
                  <a:rPr lang="zh-CN" altLang="en-US"/>
                  <a:t>矛盾规则：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(4) </a:t>
                </a:r>
                <a:r>
                  <a:rPr lang="zh-CN" altLang="en-US"/>
                  <a:t>矛盾规则：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Cut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⊢¬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Cut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(5) MP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(5) MP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  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  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𝐴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⊢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𝐵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⊢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Cut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/>
              </a:p>
              <a:p>
                <a:pPr marL="179705" indent="-457200" algn="r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(6) </a:t>
                </a:r>
                <a:r>
                  <a:rPr lang="zh-CN" altLang="en-US"/>
                  <a:t>三段论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(6) </a:t>
                </a:r>
                <a:r>
                  <a:rPr lang="zh-CN" altLang="en-US"/>
                  <a:t>三段论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   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(6) </a:t>
                </a:r>
                <a:r>
                  <a:rPr lang="zh-CN" altLang="en-US"/>
                  <a:t>三段论</a:t>
                </a:r>
                <a:r>
                  <a:rPr lang="zh-CN" altLang="en-US"/>
                  <a:t>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/>
                  <a:t>证：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   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),∀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∀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.(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))⊢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)→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𝐵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)→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MP</m:t>
                      </m:r>
                    </m:oMath>
                  </m:oMathPara>
                </a14:m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r="-3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一些导出规则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3581400" y="4191000"/>
            <a:ext cx="762000" cy="3048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4.6.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，称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>
                    <a:solidFill>
                      <a:schemeClr val="accent5"/>
                    </a:solidFill>
                  </a:rPr>
                  <a:t>有效</a:t>
                </a:r>
                <a:r>
                  <a:rPr lang="zh-CN" altLang="en-US"/>
                  <a:t>（记为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/>
                  <a:t>）指</a:t>
                </a:r>
                <a:r>
                  <a:rPr lang="en-US" altLang="zh-CN"/>
                  <a:t> </a:t>
                </a:r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/>
                  <a:t>。特别地，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:r>
                  <a:rPr lang="zh-CN" altLang="en-US"/>
                  <a:t>当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空时，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:r>
                  <a:rPr lang="zh-CN" altLang="en-US"/>
                  <a:t>当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≠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时，</a:t>
                </a:r>
                <a:r>
                  <a:rPr lang="zh-CN" altLang="en-US">
                    <a:sym typeface="+mn-ea"/>
                  </a:rPr>
                  <a:t>即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空时，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指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⊨¬(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；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:r>
                  <a:rPr lang="zh-CN" altLang="en-US"/>
                  <a:t>当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时，即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皆为空时，约定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{}⊨{}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不是有效的。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注：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>
                    <a:solidFill>
                      <a:schemeClr val="accent5"/>
                    </a:solidFill>
                  </a:rPr>
                  <a:t>有反例</a:t>
                </a:r>
                <a:r>
                  <a:rPr lang="zh-CN" altLang="en-US"/>
                  <a:t>指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非有效。</a:t>
                </a: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系统的公理和规则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→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→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𝐵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∀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                     ∃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𝑅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∃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  <m:r>
                        <a:rPr lang="en-US" altLang="zh-CN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 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𝛩</m:t>
                          </m:r>
                        </m:den>
                      </m:f>
                    </m:oMath>
                  </m:oMathPara>
                </a14:m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注：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t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为任意的项，</a:t>
                </a: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y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是新变元。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4.2.</a:t>
                </a:r>
                <a:r>
                  <a:rPr lang="en-US" altLang="zh-CN">
                    <a:sym typeface="+mn-ea"/>
                  </a:rPr>
                  <a:t>  Cut</a:t>
                </a:r>
                <a:r>
                  <a:rPr lang="zh-CN" altLang="en-US">
                    <a:sym typeface="+mn-ea"/>
                  </a:rPr>
                  <a:t>规则可用其他规则导出。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3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4.7.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对任何模型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或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blipFill rotWithShape="1">
                <a:blip r:embed="rId2"/>
                <a:stretch>
                  <a:fillRect l="-223" t="-1794" r="-223" b="-17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命题</a:t>
                </a:r>
                <a:r>
                  <a:rPr lang="en-US" altLang="zh-CN" b="1"/>
                  <a:t>4.7.</a:t>
                </a:r>
                <a:r>
                  <a:rPr lang="en-US" altLang="zh-CN"/>
                  <a:t>  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对任何模型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或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572000"/>
                <a:ext cx="4267200" cy="530860"/>
              </a:xfrm>
              <a:prstGeom prst="rect">
                <a:avLst/>
              </a:prstGeom>
              <a:blipFill rotWithShape="1">
                <a:blip r:embed="rId2"/>
                <a:stretch>
                  <a:fillRect l="-223" t="-1794" r="-223" b="-17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4.8.</a:t>
            </a:r>
            <a:r>
              <a:rPr lang="en-US" altLang="zh-CN"/>
              <a:t>  G</a:t>
            </a:r>
            <a:r>
              <a:rPr lang="zh-CN" altLang="en-US"/>
              <a:t>的公理有效。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295400" y="2590800"/>
                <a:ext cx="4267200" cy="53086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⊨(</m:t>
                    </m:r>
                    <m:nary>
                      <m:naryPr>
                        <m:chr m:val="⋀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)→(</m:t>
                    </m:r>
                    <m:nary>
                      <m:naryPr>
                        <m:chr m:val="⋁"/>
                        <m:limLoc m:val="subSup"/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</a:t>
                </a:r>
                <a:endParaRPr lang="en-US" altLang="zh-CN" sz="240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4267200" cy="530860"/>
              </a:xfrm>
              <a:prstGeom prst="rect">
                <a:avLst/>
              </a:prstGeom>
              <a:blipFill rotWithShape="1">
                <a:blip r:embed="rId1"/>
                <a:stretch>
                  <a:fillRect l="-223" t="-1794" r="-223" b="-1794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b="1"/>
              <a:t>引理</a:t>
            </a:r>
            <a:r>
              <a:rPr lang="en-US" altLang="zh-CN" b="1"/>
              <a:t>4.9.</a:t>
            </a:r>
            <a:r>
              <a:rPr lang="en-US" altLang="zh-CN"/>
              <a:t>  </a:t>
            </a:r>
            <a:r>
              <a:rPr lang="zh-CN" altLang="en-US"/>
              <a:t>对于除</a:t>
            </a:r>
            <a:r>
              <a:rPr lang="en-US" altLang="zh-CN"/>
              <a:t>Cut</a:t>
            </a:r>
            <a:r>
              <a:rPr lang="zh-CN" altLang="en-US"/>
              <a:t>外的</a:t>
            </a:r>
            <a:r>
              <a:rPr lang="en-US" altLang="zh-CN"/>
              <a:t>G</a:t>
            </a:r>
            <a:r>
              <a:rPr lang="zh-CN" altLang="en-US"/>
              <a:t>中的规则，所有前提有效</a:t>
            </a:r>
            <a:r>
              <a:rPr lang="en-US" altLang="zh-CN"/>
              <a:t> iff </a:t>
            </a:r>
            <a:r>
              <a:rPr lang="zh-CN" altLang="en-US"/>
              <a:t>结论有效。</a:t>
            </a:r>
            <a:endParaRPr lang="zh-CN" altLang="en-US"/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证：只需证对于规则，结论有反例</a:t>
            </a:r>
            <a:r>
              <a:rPr lang="en-US" altLang="zh-CN">
                <a:latin typeface="Cambria Math" panose="02040503050406030204" charset="0"/>
                <a:cs typeface="Cambria Math" panose="02040503050406030204" charset="0"/>
              </a:rPr>
              <a:t> iff 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至少一个前提有反例。</a:t>
            </a: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  <a:p>
            <a:pPr marL="179705" indent="-4572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4.9.</a:t>
                </a:r>
                <a:r>
                  <a:rPr lang="en-US" altLang="zh-CN"/>
                  <a:t>  </a:t>
                </a:r>
                <a:r>
                  <a:rPr lang="zh-CN" altLang="en-US"/>
                  <a:t>对于除</a:t>
                </a:r>
                <a:r>
                  <a:rPr lang="en-US" altLang="zh-CN"/>
                  <a:t>Cut</a:t>
                </a:r>
                <a:r>
                  <a:rPr lang="zh-CN" altLang="en-US"/>
                  <a:t>外的</a:t>
                </a:r>
                <a:r>
                  <a:rPr lang="en-US" altLang="zh-CN"/>
                  <a:t>G</a:t>
                </a:r>
                <a:r>
                  <a:rPr lang="zh-CN" altLang="en-US"/>
                  <a:t>中的规则，所有前提有效</a:t>
                </a:r>
                <a:r>
                  <a:rPr lang="en-US" altLang="zh-CN"/>
                  <a:t> iff </a:t>
                </a:r>
                <a:r>
                  <a:rPr lang="zh-CN" altLang="en-US"/>
                  <a:t>结论有效。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证：只需证对于规则，结论有反例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iff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至少一个前提有反例。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情况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𝐿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：设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∪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1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blipFill rotWithShape="1">
                <a:blip r:embed="rId4"/>
                <a:stretch>
                  <a:fillRect l="-284" t="-1061" r="-284" b="-10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])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[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:=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𝑀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[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𝜎</m:t>
                            </m:r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]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]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有反例</m:t>
                    </m:r>
                  </m:oMath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 </m:t>
                    </m:r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,...,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且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5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accent5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</m:t>
                    </m:r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[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],∀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有反例。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其他情况同理可证。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9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dash"/>
              </a:ln>
            </p:spPr>
            <p:txBody>
              <a:bodyPr wrap="square" rtlCol="0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∀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𝐿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: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∀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.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𝛬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420" y="5398770"/>
                <a:ext cx="3355340" cy="897890"/>
              </a:xfrm>
              <a:prstGeom prst="rect">
                <a:avLst/>
              </a:prstGeom>
              <a:blipFill rotWithShape="1">
                <a:blip r:embed="rId2"/>
                <a:stretch>
                  <a:fillRect l="-284" t="-1061" r="-284" b="-1061"/>
                </a:stretch>
              </a:blipFill>
              <a:ln w="19050">
                <a:solidFill>
                  <a:schemeClr val="accent1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引理</a:t>
                </a:r>
                <a:r>
                  <a:rPr lang="en-US" altLang="zh-CN" b="1"/>
                  <a:t>4.10.</a:t>
                </a:r>
                <a:r>
                  <a:rPr lang="en-US" altLang="zh-CN"/>
                  <a:t>  </a:t>
                </a:r>
                <a:r>
                  <a:rPr lang="zh-CN"/>
                  <a:t>对于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Cut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     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，若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有效，则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有效，反之不然。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证：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存在模型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中的所有公式为真，而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的所有公式为假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有反例，当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𝑀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⊨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𝜎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有反例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⇒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至少一个前提有反例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所以若两个前提都有效，则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结论有效。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反之可举反例如下：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¬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charset="0"/>
                          <a:cs typeface="Cambria Math" panose="02040503050406030204" charset="0"/>
                        </a:rPr>
                        <m:t>Cut</m:t>
                      </m:r>
                    </m:oMath>
                  </m:oMathPara>
                </a14:m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有效，则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非有效。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                                                    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4.11</a:t>
                </a:r>
                <a:r>
                  <a:rPr lang="zh-CN" altLang="en-US" b="1">
                    <a:sym typeface="+mn-ea"/>
                  </a:rPr>
                  <a:t>（</a:t>
                </a:r>
                <a:r>
                  <a:rPr lang="en-US" altLang="zh-CN" b="1">
                    <a:sym typeface="+mn-ea"/>
                  </a:rPr>
                  <a:t>Soundness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证：对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的证明树的结构做归纳。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定理</a:t>
                </a:r>
                <a:r>
                  <a:rPr lang="en-US" altLang="zh-CN" b="1">
                    <a:sym typeface="+mn-ea"/>
                  </a:rPr>
                  <a:t>4.11</a:t>
                </a:r>
                <a:r>
                  <a:rPr lang="zh-CN" altLang="en-US" b="1">
                    <a:sym typeface="+mn-ea"/>
                  </a:rPr>
                  <a:t>（</a:t>
                </a:r>
                <a:r>
                  <a:rPr lang="en-US" altLang="zh-CN" b="1">
                    <a:sym typeface="+mn-ea"/>
                  </a:rPr>
                  <a:t>Soundness</a:t>
                </a:r>
                <a:r>
                  <a:rPr lang="zh-CN" altLang="en-US" b="1">
                    <a:sym typeface="+mn-ea"/>
                  </a:rPr>
                  <a:t>）</a:t>
                </a:r>
                <a:r>
                  <a:rPr lang="en-US" altLang="zh-CN" b="1">
                    <a:sym typeface="+mn-ea"/>
                  </a:rPr>
                  <a:t>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在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G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中可证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证：对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的证明树的结构做归纳。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归纳基础：</a:t>
                </a:r>
                <a:r>
                  <a:rPr 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为公理时，引理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4.8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已证。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的证明树中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的前提都有效。</a:t>
                </a:r>
                <a:endParaRPr 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归纳步骤：情况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1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由归纳假设知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有效，从而由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4.9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有效。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3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90905" y="5638800"/>
            <a:ext cx="7385685" cy="77152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4.8.</a:t>
            </a:r>
            <a:r>
              <a:rPr lang="en-US" altLang="zh-CN">
                <a:sym typeface="+mn-ea"/>
              </a:rPr>
              <a:t>  G</a:t>
            </a:r>
            <a:r>
              <a:rPr lang="zh-CN" altLang="en-US">
                <a:sym typeface="+mn-ea"/>
              </a:rPr>
              <a:t>的公理有效。</a:t>
            </a:r>
            <a:endParaRPr lang="zh-CN" altLang="en-US" b="1">
              <a:sym typeface="+mn-ea"/>
            </a:endParaRPr>
          </a:p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4.9.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对于除</a:t>
            </a:r>
            <a:r>
              <a:rPr lang="en-US" altLang="zh-CN">
                <a:sym typeface="+mn-ea"/>
              </a:rPr>
              <a:t>Cut</a:t>
            </a:r>
            <a:r>
              <a:rPr lang="zh-CN" altLang="en-US">
                <a:sym typeface="+mn-ea"/>
              </a:rPr>
              <a:t>外的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中的规则，所有前提有效</a:t>
            </a:r>
            <a:r>
              <a:rPr lang="en-US" altLang="zh-CN">
                <a:sym typeface="+mn-ea"/>
              </a:rPr>
              <a:t> iff </a:t>
            </a:r>
            <a:r>
              <a:rPr lang="zh-CN" altLang="en-US">
                <a:sym typeface="+mn-ea"/>
              </a:rPr>
              <a:t>结论有效。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证明树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/>
                  <a:t>定义</a:t>
                </a:r>
                <a:r>
                  <a:rPr lang="en-US" altLang="zh-CN" sz="2000" b="1"/>
                  <a:t>4.3.</a:t>
                </a:r>
                <a:r>
                  <a:rPr lang="en-US" altLang="zh-CN" sz="2000"/>
                  <a:t>  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矢列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证明树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的公理，以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为节点的单点树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为其证明树。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情况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2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</m:t>
                          </m:r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𝛤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𝛤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 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  <a:sym typeface="+mn-ea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由归纳假设知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有效，从而由引理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4.9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4.10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知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有效。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algn="r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890905" y="4724400"/>
            <a:ext cx="7385685" cy="77279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4.9.</a:t>
            </a:r>
            <a:r>
              <a:rPr lang="en-US" altLang="zh-CN">
                <a:sym typeface="+mn-ea"/>
              </a:rPr>
              <a:t>  </a:t>
            </a:r>
            <a:r>
              <a:rPr lang="zh-CN" altLang="en-US">
                <a:sym typeface="+mn-ea"/>
              </a:rPr>
              <a:t>对于除</a:t>
            </a:r>
            <a:r>
              <a:rPr lang="en-US" altLang="zh-CN">
                <a:sym typeface="+mn-ea"/>
              </a:rPr>
              <a:t>Cut</a:t>
            </a:r>
            <a:r>
              <a:rPr lang="zh-CN" altLang="en-US">
                <a:sym typeface="+mn-ea"/>
              </a:rPr>
              <a:t>外的</a:t>
            </a:r>
            <a:r>
              <a:rPr lang="en-US" altLang="zh-CN">
                <a:sym typeface="+mn-ea"/>
              </a:rPr>
              <a:t>G</a:t>
            </a:r>
            <a:r>
              <a:rPr lang="zh-CN" altLang="en-US">
                <a:sym typeface="+mn-ea"/>
              </a:rPr>
              <a:t>中的规则，所有前提有效</a:t>
            </a:r>
            <a:r>
              <a:rPr lang="en-US" altLang="zh-CN">
                <a:sym typeface="+mn-ea"/>
              </a:rPr>
              <a:t> iff </a:t>
            </a:r>
            <a:r>
              <a:rPr lang="zh-CN" altLang="en-US">
                <a:sym typeface="+mn-ea"/>
              </a:rPr>
              <a:t>结论有效。</a:t>
            </a:r>
            <a:endParaRPr lang="zh-CN" altLang="en-US">
              <a:sym typeface="+mn-ea"/>
            </a:endParaRPr>
          </a:p>
          <a:p>
            <a:pPr marL="179705" indent="-457200" eaLnBrk="1" latinLnBrk="0" hangingPunct="1">
              <a:lnSpc>
                <a:spcPct val="110000"/>
              </a:lnSpc>
            </a:pPr>
            <a:r>
              <a:rPr lang="zh-CN" altLang="en-US" b="1">
                <a:sym typeface="+mn-ea"/>
              </a:rPr>
              <a:t>引理</a:t>
            </a:r>
            <a:r>
              <a:rPr lang="en-US" altLang="zh-CN" b="1">
                <a:sym typeface="+mn-ea"/>
              </a:rPr>
              <a:t>4.10.</a:t>
            </a:r>
            <a:r>
              <a:rPr lang="en-US" altLang="zh-CN">
                <a:sym typeface="+mn-ea"/>
              </a:rPr>
              <a:t>  </a:t>
            </a:r>
            <a:r>
              <a:rPr lang="zh-CN">
                <a:sym typeface="+mn-ea"/>
              </a:rPr>
              <a:t>对于</a:t>
            </a:r>
            <a:r>
              <a:rPr lang="en-US" altLang="zh-CN">
                <a:sym typeface="+mn-ea"/>
              </a:rPr>
              <a:t>Cut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</a:rPr>
              <a:t>规则</a:t>
            </a:r>
            <a:r>
              <a:rPr lang="zh-CN" altLang="en-US">
                <a:latin typeface="Cambria Math" panose="02040503050406030204" charset="0"/>
                <a:cs typeface="Cambria Math" panose="02040503050406030204" charset="0"/>
                <a:sym typeface="+mn-ea"/>
              </a:rPr>
              <a:t>，若前提均有效，则结论有效，反之不然。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</p:spPr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>
                    <a:sym typeface="+mn-ea"/>
                  </a:rPr>
                  <a:t>命题</a:t>
                </a:r>
                <a:r>
                  <a:rPr lang="en-US" altLang="zh-CN" b="1">
                    <a:sym typeface="+mn-ea"/>
                  </a:rPr>
                  <a:t>4.12.</a:t>
                </a:r>
                <a:r>
                  <a:rPr lang="en-US" altLang="zh-CN">
                    <a:sym typeface="+mn-ea"/>
                  </a:rPr>
                  <a:t>  </a:t>
                </a:r>
                <a:r>
                  <a:rPr lang="zh-CN" altLang="en-US">
                    <a:sym typeface="+mn-ea"/>
                  </a:rPr>
                  <a:t>若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</a:t>
                </a:r>
                <a:r>
                  <a:rPr lang="zh-CN" altLang="en-US">
                    <a:sym typeface="+mn-ea"/>
                  </a:rPr>
                  <a:t>，则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证：对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的证明树的结构做归纳。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归纳基础：</a:t>
                </a:r>
                <a:r>
                  <a:rPr 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当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为公理时，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也是公理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。</a:t>
                </a: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归纳假设：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证明树呈形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  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且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可证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endParaRPr lang="zh-CN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归纳步骤：对情况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den>
                    </m:f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i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和情况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   </m:t>
                        </m:r>
                        <m:sSub>
                          <m:sSubPr>
                            <m:ctrlPr>
                              <a:rPr lang="zh-CN" altLang="en-US" i="1"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𝛩</m:t>
                        </m:r>
                      </m:den>
                    </m:f>
                  </m:oMath>
                </a14:m>
                <a:endParaRPr lang="en-US" altLang="zh-CN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>
                    <a:cs typeface="+mn-lt"/>
                    <a:sym typeface="+mn-ea"/>
                  </a:rPr>
                  <a:t>均可由归纳假设知</a:t>
                </a:r>
                <a:r>
                  <a:rPr lang="en-US" altLang="zh-CN">
                    <a:cs typeface="+mn-lt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𝛥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𝛩</m:t>
                    </m:r>
                  </m:oMath>
                </a14:m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可证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。</a:t>
                </a:r>
                <a:r>
                  <a:rPr lang="en-US" altLang="zh-CN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			      </a:t>
                </a:r>
                <a:r>
                  <a:rPr lang="zh-CN" altLang="en-US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  <a:sym typeface="Wingdings" panose="05000000000000000000" charset="0"/>
                  </a:rPr>
                  <a:t></a:t>
                </a:r>
                <a:endParaRPr lang="en-US" altLang="zh-CN" i="1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27685"/>
                <a:ext cx="8229600" cy="5568315"/>
              </a:xfrm>
              <a:blipFill rotWithShape="1">
                <a:blip r:embed="rId1"/>
                <a:stretch>
                  <a:fillRect b="-8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本讲小结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</a:t>
            </a:r>
            <a:r>
              <a:rPr lang="zh-CN" altLang="en-US" dirty="0" smtClean="0"/>
              <a:t>系统的公理和规则</a:t>
            </a:r>
            <a:endParaRPr lang="en-US" altLang="zh-CN" dirty="0" smtClean="0"/>
          </a:p>
          <a:p>
            <a:r>
              <a:rPr lang="zh-CN" altLang="en-US" dirty="0" smtClean="0"/>
              <a:t>证明树与可证</a:t>
            </a:r>
            <a:endParaRPr lang="en-US" altLang="zh-CN" dirty="0" smtClean="0"/>
          </a:p>
          <a:p>
            <a:r>
              <a:rPr lang="zh-CN" altLang="en-US" dirty="0" smtClean="0"/>
              <a:t>一些导出规则</a:t>
            </a:r>
            <a:endParaRPr lang="zh-CN" altLang="en-US" dirty="0" smtClean="0"/>
          </a:p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的语义性质（有效）</a:t>
            </a:r>
            <a:endParaRPr lang="zh-CN" altLang="en-US" dirty="0" smtClean="0">
              <a:sym typeface="+mn-ea"/>
            </a:endParaRPr>
          </a:p>
          <a:p>
            <a:r>
              <a:rPr lang="en-US" altLang="zh-CN" dirty="0" smtClean="0">
                <a:sym typeface="+mn-ea"/>
              </a:rPr>
              <a:t>G</a:t>
            </a:r>
            <a:r>
              <a:rPr lang="zh-CN" altLang="en-US" dirty="0" smtClean="0">
                <a:sym typeface="+mn-ea"/>
              </a:rPr>
              <a:t>的可靠性</a:t>
            </a:r>
            <a:endParaRPr lang="zh-CN" altLang="en-US" dirty="0" smtClean="0">
              <a:sym typeface="+mn-ea"/>
            </a:endParaRPr>
          </a:p>
          <a:p>
            <a:endParaRPr lang="zh-CN" altLang="en-US" dirty="0" smtClean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1FDC6-2101-43A4-8D63-D36F9858016E}" type="datetime1">
              <a:rPr lang="zh-CN" altLang="en-US" smtClean="0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A55A8-80A8-4423-9E8E-DCF163C705B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证明树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/>
                  <a:t>定义</a:t>
                </a:r>
                <a:r>
                  <a:rPr lang="en-US" altLang="zh-CN" sz="2000" b="1"/>
                  <a:t>4.3.</a:t>
                </a:r>
                <a:r>
                  <a:rPr lang="en-US" altLang="zh-CN" sz="2000"/>
                  <a:t>  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矢列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证明树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的公理，以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为节点的单点树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为其证明树。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的规则时，若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T’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的证明树，则树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如下为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pic>
        <p:nvPicPr>
          <p:cNvPr id="3078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70" y="2957354"/>
            <a:ext cx="1343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证明树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sz="2000" b="1"/>
                  <a:t>定义</a:t>
                </a:r>
                <a:r>
                  <a:rPr lang="en-US" altLang="zh-CN" sz="2000" b="1"/>
                  <a:t>4.3.</a:t>
                </a:r>
                <a:r>
                  <a:rPr lang="en-US" altLang="zh-CN" sz="2000"/>
                  <a:t>  </a:t>
                </a:r>
                <a:r>
                  <a:rPr lang="zh-CN" altLang="en-US" sz="2000"/>
                  <a:t>设</a:t>
                </a:r>
                <a:r>
                  <a:rPr lang="en-US" altLang="zh-CN" sz="200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 i="1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zh-CN" altLang="en-US" sz="2000">
                    <a:solidFill>
                      <a:schemeClr val="tx1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矢列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，树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</a:t>
                </a:r>
                <a:r>
                  <a:rPr lang="zh-CN" altLang="en-US" sz="2000">
                    <a:solidFill>
                      <a:schemeClr val="accent5"/>
                    </a:solidFill>
                    <a:latin typeface="Cambria Math" panose="02040503050406030204" charset="0"/>
                    <a:cs typeface="Cambria Math" panose="02040503050406030204" charset="0"/>
                  </a:rPr>
                  <a:t>证明树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指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(1)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的公理，以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为节点的单点树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为其证明树。</a:t>
                </a:r>
                <a:endParaRPr lang="en-US" altLang="zh-CN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(2)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的规则时，若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T’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的证明树，则树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如下为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(3)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当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 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𝛬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⊢</m:t>
                        </m:r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den>
                    </m:f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G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规则时，若树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𝛬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的证明树，则树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T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如下为</a:t>
                </a:r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sz="2000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 sz="2000">
                    <a:latin typeface="Cambria Math" panose="02040503050406030204" charset="0"/>
                    <a:cs typeface="Cambria Math" panose="02040503050406030204" charset="0"/>
                  </a:rPr>
                  <a:t> </a:t>
                </a:r>
                <a:r>
                  <a:rPr lang="zh-CN" altLang="en-US" sz="2000">
                    <a:latin typeface="Cambria Math" panose="02040503050406030204" charset="0"/>
                    <a:cs typeface="Cambria Math" panose="02040503050406030204" charset="0"/>
                  </a:rPr>
                  <a:t>的证明树。</a:t>
                </a: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7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pic>
        <p:nvPicPr>
          <p:cNvPr id="3078" name="Picture 6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470" y="2957354"/>
            <a:ext cx="134302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295" y="4953159"/>
            <a:ext cx="2771775" cy="130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可证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可证指存在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的证明树。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可证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定义</a:t>
                </a:r>
                <a:r>
                  <a:rPr lang="en-US" altLang="zh-CN" b="1"/>
                  <a:t>4.4.</a:t>
                </a:r>
                <a:r>
                  <a:rPr lang="en-US" altLang="zh-CN"/>
                  <a:t>  </a:t>
                </a:r>
                <a:r>
                  <a:rPr lang="zh-CN" altLang="en-US"/>
                  <a:t>设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为矢列，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可证指存在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𝛤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𝛬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的证明树。</a:t>
                </a: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/>
                  <a:t>例</a:t>
                </a:r>
                <a:r>
                  <a:rPr lang="en-US" altLang="zh-CN" b="1"/>
                  <a:t>4.1.</a:t>
                </a:r>
                <a:r>
                  <a:rPr lang="en-US" altLang="zh-CN"/>
                  <a:t>  </a:t>
                </a:r>
                <a:r>
                  <a:rPr lang="zh-CN" altLang="en-US"/>
                  <a:t>证明下列矢列可证。</a:t>
                </a:r>
                <a:endParaRPr lang="zh-CN" altLang="en-US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(2)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∨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endParaRPr lang="en-US" altLang="zh-CN"/>
              </a:p>
              <a:p>
                <a:pPr marL="179705" indent="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/>
                  <a:t>(3)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⊢¬(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∧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¬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  <a:p>
                <a:pPr marL="179705" indent="-457200" eaLnBrk="1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zh-CN" altLang="en-US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24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271FDC6-2101-43A4-8D63-D36F9858016E}" type="datetime1">
              <a:rPr lang="zh-CN" altLang="en-US"/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27A55A8-80A8-4423-9E8E-DCF163C705BE}" type="slidenum">
              <a:rPr lang="en-US" altLang="zh-CN"/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693285" y="2191385"/>
            <a:ext cx="3048000" cy="460375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如何证明不可证？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2058.7496062992127,&quot;width&quot;:4365}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PP_MARK_KEY" val="8fa03fb4-9cd0-4f06-85a0-697e41a41d2c"/>
  <p:tag name="COMMONDATA" val="eyJoZGlkIjoiZTA4MTk3M2ZkMDE0NWFmM2ZjNzNhNTQ1YThjZDg3YTUifQ=="/>
</p:tagLst>
</file>

<file path=ppt/theme/theme1.xml><?xml version="1.0" encoding="utf-8"?>
<a:theme xmlns:a="http://schemas.openxmlformats.org/drawingml/2006/main" name="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etwork">
      <a:majorFont>
        <a:latin typeface="Arial"/>
        <a:ea typeface="黑体"/>
        <a:cs typeface="宋体"/>
      </a:majorFont>
      <a:minorFont>
        <a:latin typeface="Arial"/>
        <a:ea typeface="黑体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solidFill>
            <a:schemeClr val="accent1"/>
          </a:solidFill>
          <a:prstDash val="dash"/>
        </a:ln>
      </a:spPr>
      <a:bodyPr wrap="square" rtlCol="0">
        <a:spAutoFit/>
      </a:bodyPr>
      <a:lstStyle>
        <a:defPPr algn="ctr">
          <a:defRPr lang="zh-CN" altLang="en-US"/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8537</Words>
  <Application>WPS 演示</Application>
  <PresentationFormat>全屏显示(4:3)</PresentationFormat>
  <Paragraphs>637</Paragraphs>
  <Slides>52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Arial</vt:lpstr>
      <vt:lpstr>宋体</vt:lpstr>
      <vt:lpstr>Wingdings</vt:lpstr>
      <vt:lpstr>Times New Roman</vt:lpstr>
      <vt:lpstr>黑体</vt:lpstr>
      <vt:lpstr>Comic Sans MS</vt:lpstr>
      <vt:lpstr>Cambria Math</vt:lpstr>
      <vt:lpstr>微软雅黑</vt:lpstr>
      <vt:lpstr>Arial Unicode MS</vt:lpstr>
      <vt:lpstr>Wingdings</vt:lpstr>
      <vt:lpstr>Network</vt:lpstr>
      <vt:lpstr>一阶逻辑的自然推理系统</vt:lpstr>
      <vt:lpstr>G系统的公理和规则</vt:lpstr>
      <vt:lpstr>G系统的公理和规则</vt:lpstr>
      <vt:lpstr>G系统的公理和规则</vt:lpstr>
      <vt:lpstr>证明树</vt:lpstr>
      <vt:lpstr>证明树</vt:lpstr>
      <vt:lpstr>证明树</vt:lpstr>
      <vt:lpstr>可证</vt:lpstr>
      <vt:lpstr>可证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一些导出规则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G的语义性质</vt:lpstr>
      <vt:lpstr>G的可靠性</vt:lpstr>
      <vt:lpstr>G的可靠性</vt:lpstr>
      <vt:lpstr>G的可靠性</vt:lpstr>
      <vt:lpstr>PowerPoint 演示文稿</vt:lpstr>
      <vt:lpstr>本讲小结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JWu</dc:creator>
  <cp:lastModifiedBy>葛存菁</cp:lastModifiedBy>
  <cp:revision>2342</cp:revision>
  <cp:lastPrinted>2022-02-24T19:07:00Z</cp:lastPrinted>
  <dcterms:created xsi:type="dcterms:W3CDTF">2013-09-08T03:04:00Z</dcterms:created>
  <dcterms:modified xsi:type="dcterms:W3CDTF">2024-05-17T10:07:15Z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294D0EF7A9CD4906BF2D53373DD12236</vt:lpwstr>
  </property>
  <property fmtid="{D5CDD505-2E9C-101B-9397-08002B2CF9AE}" pid="4" name="KSOProductBuildVer">
    <vt:lpwstr>2052-12.1.0.16729</vt:lpwstr>
  </property>
</Properties>
</file>