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256" r:id="rId3"/>
    <p:sldId id="1249" r:id="rId5"/>
    <p:sldId id="1284" r:id="rId6"/>
    <p:sldId id="1285" r:id="rId7"/>
    <p:sldId id="1254" r:id="rId8"/>
    <p:sldId id="1288" r:id="rId9"/>
    <p:sldId id="1287" r:id="rId10"/>
    <p:sldId id="1256" r:id="rId11"/>
    <p:sldId id="1313" r:id="rId12"/>
    <p:sldId id="1258" r:id="rId13"/>
    <p:sldId id="1259" r:id="rId14"/>
    <p:sldId id="1296" r:id="rId15"/>
    <p:sldId id="1260" r:id="rId16"/>
    <p:sldId id="1297" r:id="rId17"/>
    <p:sldId id="1261" r:id="rId18"/>
    <p:sldId id="1298" r:id="rId19"/>
    <p:sldId id="1262" r:id="rId20"/>
    <p:sldId id="1299" r:id="rId21"/>
    <p:sldId id="1263" r:id="rId22"/>
    <p:sldId id="1294" r:id="rId23"/>
    <p:sldId id="1264" r:id="rId24"/>
    <p:sldId id="1289" r:id="rId25"/>
    <p:sldId id="1290" r:id="rId26"/>
    <p:sldId id="1291" r:id="rId27"/>
    <p:sldId id="1267" r:id="rId28"/>
    <p:sldId id="1293" r:id="rId29"/>
    <p:sldId id="1292" r:id="rId30"/>
    <p:sldId id="1268" r:id="rId31"/>
    <p:sldId id="1306" r:id="rId32"/>
    <p:sldId id="1269" r:id="rId33"/>
    <p:sldId id="1305" r:id="rId34"/>
    <p:sldId id="1270" r:id="rId35"/>
    <p:sldId id="1304" r:id="rId36"/>
    <p:sldId id="1271" r:id="rId37"/>
    <p:sldId id="1303" r:id="rId38"/>
    <p:sldId id="1272" r:id="rId39"/>
    <p:sldId id="1302" r:id="rId40"/>
    <p:sldId id="1301" r:id="rId41"/>
    <p:sldId id="1273" r:id="rId42"/>
    <p:sldId id="1274" r:id="rId43"/>
    <p:sldId id="1307" r:id="rId44"/>
    <p:sldId id="1275" r:id="rId45"/>
    <p:sldId id="1276" r:id="rId46"/>
    <p:sldId id="1309" r:id="rId47"/>
    <p:sldId id="1308" r:id="rId48"/>
    <p:sldId id="1277" r:id="rId49"/>
    <p:sldId id="1278" r:id="rId50"/>
    <p:sldId id="1310" r:id="rId51"/>
    <p:sldId id="1311" r:id="rId52"/>
    <p:sldId id="1280" r:id="rId53"/>
    <p:sldId id="1282" r:id="rId54"/>
    <p:sldId id="1323" r:id="rId55"/>
    <p:sldId id="1322" r:id="rId56"/>
    <p:sldId id="1314" r:id="rId57"/>
    <p:sldId id="1316" r:id="rId58"/>
    <p:sldId id="1317" r:id="rId59"/>
    <p:sldId id="1318" r:id="rId60"/>
    <p:sldId id="1319" r:id="rId61"/>
    <p:sldId id="1320" r:id="rId62"/>
    <p:sldId id="1321" r:id="rId63"/>
    <p:sldId id="1248" r:id="rId64"/>
  </p:sldIdLst>
  <p:sldSz cx="9144000" cy="6858000" type="screen4x3"/>
  <p:notesSz cx="9928225" cy="6797675"/>
  <p:custDataLst>
    <p:tags r:id="rId7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7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3.xml"/><Relationship Id="rId3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一阶逻辑的自然推理系统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这里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的简写，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同理。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)),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∀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)→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)),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)⊢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∀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))∧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)⊢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⊢(∀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))∧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))→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∧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4.3.</a:t>
                </a:r>
                <a:r>
                  <a:rPr lang="en-US" altLang="zh-CN"/>
                  <a:t>  </a:t>
                </a:r>
                <a:r>
                  <a:rPr lang="zh-CN" altLang="en-US"/>
                  <a:t>证明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4.3.</a:t>
                </a:r>
                <a:r>
                  <a:rPr lang="en-US" altLang="zh-CN"/>
                  <a:t>  </a:t>
                </a:r>
                <a:r>
                  <a:rPr lang="zh-CN" altLang="en-US"/>
                  <a:t>证明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证：引入新变元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)),∀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∀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),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)⊢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),∃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∀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),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)⊢∃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))∧∃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)∧∃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))∧∃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sz="1800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证明若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系统的公理和规则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4.1.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为一阶逻辑公式的有穷集合。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为其前件，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为其后件。</a:t>
                </a:r>
                <a:r>
                  <a:rPr lang="en-US" altLang="zh-CN"/>
                  <a:t>G</a:t>
                </a:r>
                <a:r>
                  <a:rPr lang="zh-CN" altLang="en-US"/>
                  <a:t>由如下公理和规则组成：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/>
                  <a:t>公理：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证明若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4.5.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可证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⋀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...  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...  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nary>
                                <m:naryPr>
                                  <m:chr m:val="⋀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</m:t>
                              </m:r>
                              <m:nary>
                                <m:naryPr>
                                  <m:chr m:val="⋀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nary>
                                <m:naryPr>
                                  <m:chr m:val="⋁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nary>
                                <m:naryPr>
                                  <m:chr m:val="⋁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Cut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 r="-5019" b="-13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反证法规则：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反证法规则：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反证法规则：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71800" y="4048760"/>
            <a:ext cx="885190" cy="294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分情况规则：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分情况规则：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系统的公理和规则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4.1.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为一阶逻辑公式的有穷集合。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为其前件，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为其后件。</a:t>
                </a:r>
                <a:r>
                  <a:rPr lang="en-US" altLang="zh-CN"/>
                  <a:t>G</a:t>
                </a:r>
                <a:r>
                  <a:rPr lang="zh-CN" altLang="en-US"/>
                  <a:t>由如下公理和规则组成：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/>
                  <a:t>公理：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¬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zh-CN" altLang="en-US" sz="2000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:r>
                  <a:rPr lang="zh-CN" altLang="en-US"/>
                  <a:t>逆否推演：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:r>
                  <a:rPr lang="zh-CN" altLang="en-US"/>
                  <a:t>逆否推演：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   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¬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⊢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(4) </a:t>
                </a:r>
                <a:r>
                  <a:rPr lang="zh-CN" altLang="en-US"/>
                  <a:t>矛盾规则：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(4) </a:t>
                </a:r>
                <a:r>
                  <a:rPr lang="zh-CN" altLang="en-US"/>
                  <a:t>矛盾规则：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Cut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Cut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(5) MP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(5) MP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Cut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(6) </a:t>
                </a:r>
                <a:r>
                  <a:rPr lang="zh-CN" altLang="en-US"/>
                  <a:t>三段论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(6) </a:t>
                </a:r>
                <a:r>
                  <a:rPr lang="zh-CN" altLang="en-US"/>
                  <a:t>三段论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   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(6) </a:t>
                </a:r>
                <a:r>
                  <a:rPr lang="zh-CN" altLang="en-US"/>
                  <a:t>三段论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   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MP</m:t>
                      </m:r>
                    </m:oMath>
                  </m:oMathPara>
                </a14:m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81400" y="4191000"/>
            <a:ext cx="7620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4.6.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>
                    <a:solidFill>
                      <a:schemeClr val="accent5"/>
                    </a:solidFill>
                  </a:rPr>
                  <a:t>有效</a:t>
                </a:r>
                <a:r>
                  <a:rPr lang="zh-CN" altLang="en-US"/>
                  <a:t>（记为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/>
                  <a:t>）指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。特别地，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当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空时，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当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时，</a:t>
                </a:r>
                <a:r>
                  <a:rPr lang="zh-CN" altLang="en-US">
                    <a:sym typeface="+mn-ea"/>
                  </a:rPr>
                  <a:t>即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空时，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指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⊨¬(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:r>
                  <a:rPr lang="zh-CN" altLang="en-US"/>
                  <a:t>当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皆为空时，约定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{}⊨{}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不是有效的。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>
                    <a:solidFill>
                      <a:schemeClr val="accent5"/>
                    </a:solidFill>
                  </a:rPr>
                  <a:t>有反例</a:t>
                </a:r>
                <a:r>
                  <a:rPr lang="zh-CN" altLang="en-US"/>
                  <a:t>指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非有效。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系统的公理和规则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注：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为任意的项，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是新变元。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4.2.</a:t>
                </a:r>
                <a:r>
                  <a:rPr lang="en-US" altLang="zh-CN">
                    <a:sym typeface="+mn-ea"/>
                  </a:rPr>
                  <a:t>  Cut</a:t>
                </a:r>
                <a:r>
                  <a:rPr lang="zh-CN" altLang="en-US">
                    <a:sym typeface="+mn-ea"/>
                  </a:rPr>
                  <a:t>规则可用其他规则导出。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3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4.7.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对任何模型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或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blipFill rotWithShape="1">
                <a:blip r:embed="rId2"/>
                <a:stretch>
                  <a:fillRect l="-223" t="-1794" r="-223" b="-17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4.7.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对任何模型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或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blipFill rotWithShape="1">
                <a:blip r:embed="rId2"/>
                <a:stretch>
                  <a:fillRect l="-223" t="-1794" r="-223" b="-17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4.8.</a:t>
            </a:r>
            <a:r>
              <a:rPr lang="en-US" altLang="zh-CN"/>
              <a:t>  G</a:t>
            </a:r>
            <a:r>
              <a:rPr lang="zh-CN" altLang="en-US"/>
              <a:t>的公理有效。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95400" y="2590800"/>
                <a:ext cx="4267200" cy="5308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4267200" cy="530860"/>
              </a:xfrm>
              <a:prstGeom prst="rect">
                <a:avLst/>
              </a:prstGeom>
              <a:blipFill rotWithShape="1">
                <a:blip r:embed="rId1"/>
                <a:stretch>
                  <a:fillRect l="-223" t="-1794" r="-223" b="-17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4.9.</a:t>
            </a:r>
            <a:r>
              <a:rPr lang="en-US" altLang="zh-CN"/>
              <a:t>  </a:t>
            </a:r>
            <a:r>
              <a:rPr lang="zh-CN" altLang="en-US"/>
              <a:t>对于除</a:t>
            </a:r>
            <a:r>
              <a:rPr lang="en-US" altLang="zh-CN"/>
              <a:t>Cut</a:t>
            </a:r>
            <a:r>
              <a:rPr lang="zh-CN" altLang="en-US"/>
              <a:t>外的</a:t>
            </a:r>
            <a:r>
              <a:rPr lang="en-US" altLang="zh-CN"/>
              <a:t>G</a:t>
            </a:r>
            <a:r>
              <a:rPr lang="zh-CN" altLang="en-US"/>
              <a:t>中的规则，所有前提有效</a:t>
            </a:r>
            <a:r>
              <a:rPr lang="en-US" altLang="zh-CN"/>
              <a:t> iff </a:t>
            </a:r>
            <a:r>
              <a:rPr lang="zh-CN" altLang="en-US"/>
              <a:t>结论有效。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证：只需证对于规则，结论有反例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iff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至少一个前提有反例。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4.9.</a:t>
                </a:r>
                <a:r>
                  <a:rPr lang="en-US" altLang="zh-CN"/>
                  <a:t>  </a:t>
                </a:r>
                <a:r>
                  <a:rPr lang="zh-CN" altLang="en-US"/>
                  <a:t>对于除</a:t>
                </a:r>
                <a:r>
                  <a:rPr lang="en-US" altLang="zh-CN"/>
                  <a:t>Cut</a:t>
                </a:r>
                <a:r>
                  <a:rPr lang="zh-CN" altLang="en-US"/>
                  <a:t>外的</a:t>
                </a:r>
                <a:r>
                  <a:rPr lang="en-US" altLang="zh-CN"/>
                  <a:t>G</a:t>
                </a:r>
                <a:r>
                  <a:rPr lang="zh-CN" altLang="en-US"/>
                  <a:t>中的规则，所有前提有效</a:t>
                </a:r>
                <a:r>
                  <a:rPr lang="en-US" altLang="zh-CN"/>
                  <a:t> iff </a:t>
                </a:r>
                <a:r>
                  <a:rPr lang="zh-CN" altLang="en-US"/>
                  <a:t>结论有效。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证：只需证对于规则，结论有反例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至少一个前提有反例。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blipFill rotWithShape="1">
                <a:blip r:embed="rId4"/>
                <a:stretch>
                  <a:fillRect l="-284" t="-1061" r="-284" b="-10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有反例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且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],∀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有反例。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其他情况同理可证。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blipFill rotWithShape="1">
                <a:blip r:embed="rId2"/>
                <a:stretch>
                  <a:fillRect l="-284" t="-1061" r="-284" b="-10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4.10.</a:t>
                </a:r>
                <a:r>
                  <a:rPr lang="en-US" altLang="zh-CN"/>
                  <a:t>  </a:t>
                </a:r>
                <a:r>
                  <a:rPr lang="zh-CN"/>
                  <a:t>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Cut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     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有效，反之不然。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中的所有公式为真，而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的所有公式为假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有反例，当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至少一个前提有反例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所以若两个前提都有效，则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结论有效。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反之可举反例如下：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非有效。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      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4.11</a:t>
                </a:r>
                <a:r>
                  <a:rPr lang="zh-CN" altLang="en-US" b="1">
                    <a:sym typeface="+mn-ea"/>
                  </a:rPr>
                  <a:t>（</a:t>
                </a:r>
                <a:r>
                  <a:rPr lang="en-US" altLang="zh-CN" b="1">
                    <a:sym typeface="+mn-ea"/>
                  </a:rPr>
                  <a:t>Soundness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证：对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的证明树的结构做归纳。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4.11</a:t>
                </a:r>
                <a:r>
                  <a:rPr lang="zh-CN" altLang="en-US" b="1">
                    <a:sym typeface="+mn-ea"/>
                  </a:rPr>
                  <a:t>（</a:t>
                </a:r>
                <a:r>
                  <a:rPr lang="en-US" altLang="zh-CN" b="1">
                    <a:sym typeface="+mn-ea"/>
                  </a:rPr>
                  <a:t>Soundness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证：对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的证明树的结构做归纳。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归纳基础：</a:t>
                </a:r>
                <a:r>
                  <a:rPr 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为公理时，引理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4.8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已证。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的证明树中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的前提都有效。</a:t>
                </a:r>
                <a:endParaRPr 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归纳步骤：情况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由归纳假设知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有效，从而由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4.9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有效。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3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90905" y="5638800"/>
            <a:ext cx="7385685" cy="7715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4.8.</a:t>
            </a:r>
            <a:r>
              <a:rPr lang="en-US" altLang="zh-CN">
                <a:sym typeface="+mn-ea"/>
              </a:rPr>
              <a:t>  G</a:t>
            </a:r>
            <a:r>
              <a:rPr lang="zh-CN" altLang="en-US">
                <a:sym typeface="+mn-ea"/>
              </a:rPr>
              <a:t>的公理有效。</a:t>
            </a:r>
            <a:endParaRPr lang="zh-CN" altLang="en-US" b="1">
              <a:sym typeface="+mn-ea"/>
            </a:endParaRPr>
          </a:p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4.9.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对于除</a:t>
            </a:r>
            <a:r>
              <a:rPr lang="en-US" altLang="zh-CN">
                <a:sym typeface="+mn-ea"/>
              </a:rPr>
              <a:t>Cut</a:t>
            </a:r>
            <a:r>
              <a:rPr lang="zh-CN" altLang="en-US">
                <a:sym typeface="+mn-ea"/>
              </a:rPr>
              <a:t>外的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中的规则，所有前提有效</a:t>
            </a:r>
            <a:r>
              <a:rPr lang="en-US" altLang="zh-CN">
                <a:sym typeface="+mn-ea"/>
              </a:rPr>
              <a:t> iff </a:t>
            </a:r>
            <a:r>
              <a:rPr lang="zh-CN" altLang="en-US">
                <a:sym typeface="+mn-ea"/>
              </a:rPr>
              <a:t>结论有效。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证明树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/>
                  <a:t>定义</a:t>
                </a:r>
                <a:r>
                  <a:rPr lang="en-US" altLang="zh-CN" sz="2000" b="1"/>
                  <a:t>4.3.</a:t>
                </a:r>
                <a:r>
                  <a:rPr lang="en-US" altLang="zh-CN" sz="2000"/>
                  <a:t>  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矢列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证明树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的公理，以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为节点的单点树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为其证明树。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情况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由归纳假设知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有效，从而由引理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4.9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有效。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90905" y="4724400"/>
            <a:ext cx="7385685" cy="77279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4.9.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对于除</a:t>
            </a:r>
            <a:r>
              <a:rPr lang="en-US" altLang="zh-CN">
                <a:sym typeface="+mn-ea"/>
              </a:rPr>
              <a:t>Cut</a:t>
            </a:r>
            <a:r>
              <a:rPr lang="zh-CN" altLang="en-US">
                <a:sym typeface="+mn-ea"/>
              </a:rPr>
              <a:t>外的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中的规则，所有前提有效</a:t>
            </a:r>
            <a:r>
              <a:rPr lang="en-US" altLang="zh-CN">
                <a:sym typeface="+mn-ea"/>
              </a:rPr>
              <a:t> iff </a:t>
            </a:r>
            <a:r>
              <a:rPr lang="zh-CN" altLang="en-US">
                <a:sym typeface="+mn-ea"/>
              </a:rPr>
              <a:t>结论有效。</a:t>
            </a:r>
            <a:endParaRPr lang="zh-CN" altLang="en-US">
              <a:sym typeface="+mn-ea"/>
            </a:endParaRPr>
          </a:p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4.10.</a:t>
            </a:r>
            <a:r>
              <a:rPr lang="en-US" altLang="zh-CN">
                <a:sym typeface="+mn-ea"/>
              </a:rPr>
              <a:t>  </a:t>
            </a:r>
            <a:r>
              <a:rPr lang="zh-CN">
                <a:sym typeface="+mn-ea"/>
              </a:rPr>
              <a:t>对于</a:t>
            </a:r>
            <a:r>
              <a:rPr lang="en-US" altLang="zh-CN">
                <a:sym typeface="+mn-ea"/>
              </a:rPr>
              <a:t>Cut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规则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，若前提均有效，则结论有效，反之不然。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命题</a:t>
                </a:r>
                <a:r>
                  <a:rPr lang="en-US" altLang="zh-CN" b="1">
                    <a:sym typeface="+mn-ea"/>
                  </a:rPr>
                  <a:t>4.12.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命题</a:t>
                </a:r>
                <a:r>
                  <a:rPr lang="en-US" altLang="zh-CN" b="1">
                    <a:sym typeface="+mn-ea"/>
                  </a:rPr>
                  <a:t>4.12.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743200" y="1600200"/>
                <a:ext cx="3378200" cy="99123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600200"/>
                <a:ext cx="3378200" cy="991235"/>
              </a:xfrm>
              <a:prstGeom prst="rect">
                <a:avLst/>
              </a:prstGeom>
              <a:blipFill rotWithShape="1">
                <a:blip r:embed="rId2"/>
                <a:stretch>
                  <a:fillRect l="-282" t="-961" r="-282" b="-9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03170" y="3505200"/>
                <a:ext cx="3857625" cy="99123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𝛩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𝛩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70" y="3505200"/>
                <a:ext cx="3857625" cy="991235"/>
              </a:xfrm>
              <a:prstGeom prst="rect">
                <a:avLst/>
              </a:prstGeom>
              <a:blipFill rotWithShape="1">
                <a:blip r:embed="rId3"/>
                <a:stretch>
                  <a:fillRect l="-247" t="-961" r="-247" b="-9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4241165" y="2819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命题</a:t>
                </a:r>
                <a:r>
                  <a:rPr lang="en-US" altLang="zh-CN" b="1">
                    <a:sym typeface="+mn-ea"/>
                  </a:rPr>
                  <a:t>4.12.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证：对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的证明树的结构做归纳。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归纳基础：</a:t>
                </a:r>
                <a:r>
                  <a:rPr 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为公理时，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也是公理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证明树呈形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  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归纳步骤：对情况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和情况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  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den>
                    </m:f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均可由归纳假设知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可证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			     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  <a:blipFill rotWithShape="1">
                <a:blip r:embed="rId1"/>
                <a:stretch>
                  <a:fillRect b="-8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可证。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],∃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)[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]→∃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057400" y="2714625"/>
            <a:ext cx="4419600" cy="129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可证。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],∃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)[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]→∃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057400" y="2731770"/>
            <a:ext cx="385699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91200" y="2133600"/>
                <a:ext cx="3048000" cy="8978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133600"/>
                <a:ext cx="3048000" cy="897890"/>
              </a:xfrm>
              <a:prstGeom prst="rect">
                <a:avLst/>
              </a:prstGeom>
              <a:blipFill rotWithShape="1">
                <a:blip r:embed="rId2"/>
                <a:stretch>
                  <a:fillRect l="-312" t="-1061" r="-312" b="-10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可证。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],∃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)[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]→∃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91200" y="2133600"/>
                <a:ext cx="3048000" cy="8978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133600"/>
                <a:ext cx="3048000" cy="897890"/>
              </a:xfrm>
              <a:prstGeom prst="rect">
                <a:avLst/>
              </a:prstGeom>
              <a:blipFill rotWithShape="1">
                <a:blip r:embed="rId2"/>
                <a:stretch>
                  <a:fillRect l="-312" t="-1061" r="-312" b="-10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 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)[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]→∀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743200" y="3526790"/>
            <a:ext cx="262699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？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 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]⊢∀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)[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]→∀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81600" y="3657600"/>
            <a:ext cx="542925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✘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638800" y="2667000"/>
                <a:ext cx="3048000" cy="8718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667000"/>
                <a:ext cx="3048000" cy="871855"/>
              </a:xfrm>
              <a:prstGeom prst="rect">
                <a:avLst/>
              </a:prstGeom>
              <a:blipFill rotWithShape="1">
                <a:blip r:embed="rId2"/>
                <a:stretch>
                  <a:fillRect l="-312" t="-1092" r="-312" b="-109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证明树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/>
                  <a:t>定义</a:t>
                </a:r>
                <a:r>
                  <a:rPr lang="en-US" altLang="zh-CN" sz="2000" b="1"/>
                  <a:t>4.3.</a:t>
                </a:r>
                <a:r>
                  <a:rPr lang="en-US" altLang="zh-CN" sz="2000"/>
                  <a:t>  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矢列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证明树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的公理，以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为节点的单点树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为其证明树。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的规则时，若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T’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的证明树，则树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如下为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pic>
        <p:nvPicPr>
          <p:cNvPr id="3078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70" y="2957354"/>
            <a:ext cx="1343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下列矢列是否可证？（</a:t>
                </a:r>
                <a:r>
                  <a:rPr lang="en-US" altLang="zh-CN"/>
                  <a:t>P</a:t>
                </a:r>
                <a:r>
                  <a:rPr lang="zh-CN" altLang="en-US"/>
                  <a:t>为一元谓词）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不可证。假设可证，则矢列有效，即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为永真式。构造反例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……</a:t>
                </a:r>
                <a:endParaRPr lang="en-US" altLang="zh-CN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2755"/>
                <a:ext cx="8229600" cy="5643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系统的公理和规则</a:t>
            </a:r>
            <a:endParaRPr lang="en-US" altLang="zh-CN" dirty="0" smtClean="0"/>
          </a:p>
          <a:p>
            <a:r>
              <a:rPr lang="zh-CN" altLang="en-US" dirty="0" smtClean="0"/>
              <a:t>证明树与可证</a:t>
            </a:r>
            <a:endParaRPr lang="en-US" altLang="zh-CN" dirty="0" smtClean="0"/>
          </a:p>
          <a:p>
            <a:r>
              <a:rPr lang="zh-CN" altLang="en-US" dirty="0" smtClean="0"/>
              <a:t>一些导出规则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的语义性质（有效）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证明树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/>
                  <a:t>定义</a:t>
                </a:r>
                <a:r>
                  <a:rPr lang="en-US" altLang="zh-CN" sz="2000" b="1"/>
                  <a:t>4.3.</a:t>
                </a:r>
                <a:r>
                  <a:rPr lang="en-US" altLang="zh-CN" sz="2000"/>
                  <a:t>  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矢列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证明树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的公理，以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为节点的单点树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为其证明树。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的规则时，若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T’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的证明树，则树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如下为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 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规则时，若树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的证明树，则树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如下为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pic>
        <p:nvPicPr>
          <p:cNvPr id="3078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70" y="2957354"/>
            <a:ext cx="1343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95" y="4953159"/>
            <a:ext cx="2771775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可证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可证指存在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的证明树。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可证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可证指存在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的证明树。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4.1.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4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93285" y="2191385"/>
            <a:ext cx="3048000" cy="46037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如何证明不可证？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2058.7496062992127,&quot;width&quot;:4365}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10001</Words>
  <Application>WPS 演示</Application>
  <PresentationFormat>全屏显示(4:3)</PresentationFormat>
  <Paragraphs>742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Wingdings</vt:lpstr>
      <vt:lpstr>Network</vt:lpstr>
      <vt:lpstr>一阶逻辑的自然推理系统</vt:lpstr>
      <vt:lpstr>G系统的公理和规则</vt:lpstr>
      <vt:lpstr>G系统的公理和规则</vt:lpstr>
      <vt:lpstr>G系统的公理和规则</vt:lpstr>
      <vt:lpstr>证明树</vt:lpstr>
      <vt:lpstr>证明树</vt:lpstr>
      <vt:lpstr>证明树</vt:lpstr>
      <vt:lpstr>可证</vt:lpstr>
      <vt:lpstr>可证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G的可靠性</vt:lpstr>
      <vt:lpstr>G的可靠性</vt:lpstr>
      <vt:lpstr>G的可靠性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2353</cp:revision>
  <cp:lastPrinted>2022-02-24T19:07:00Z</cp:lastPrinted>
  <dcterms:created xsi:type="dcterms:W3CDTF">2013-09-08T03:04:00Z</dcterms:created>
  <dcterms:modified xsi:type="dcterms:W3CDTF">2025-05-21T18:07:26Z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2052-12.1.0.21171</vt:lpwstr>
  </property>
</Properties>
</file>