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1495" r:id="rId3"/>
    <p:sldId id="5032" r:id="rId5"/>
    <p:sldId id="5033" r:id="rId6"/>
    <p:sldId id="5034" r:id="rId7"/>
    <p:sldId id="357" r:id="rId8"/>
    <p:sldId id="256" r:id="rId9"/>
    <p:sldId id="5035" r:id="rId10"/>
    <p:sldId id="5104" r:id="rId11"/>
    <p:sldId id="5105" r:id="rId12"/>
    <p:sldId id="359" r:id="rId13"/>
    <p:sldId id="5036" r:id="rId14"/>
    <p:sldId id="5106" r:id="rId15"/>
    <p:sldId id="5073" r:id="rId16"/>
    <p:sldId id="5110" r:id="rId17"/>
    <p:sldId id="5108" r:id="rId18"/>
    <p:sldId id="5111" r:id="rId19"/>
    <p:sldId id="5151" r:id="rId20"/>
    <p:sldId id="5152" r:id="rId21"/>
    <p:sldId id="5037" r:id="rId22"/>
    <p:sldId id="371" r:id="rId23"/>
    <p:sldId id="372" r:id="rId24"/>
    <p:sldId id="373" r:id="rId25"/>
    <p:sldId id="5107" r:id="rId26"/>
    <p:sldId id="5113" r:id="rId27"/>
    <p:sldId id="5114" r:id="rId28"/>
    <p:sldId id="374" r:id="rId29"/>
    <p:sldId id="375" r:id="rId30"/>
    <p:sldId id="381" r:id="rId31"/>
    <p:sldId id="378" r:id="rId32"/>
    <p:sldId id="4996" r:id="rId33"/>
    <p:sldId id="5065" r:id="rId34"/>
    <p:sldId id="5066" r:id="rId35"/>
    <p:sldId id="5115" r:id="rId36"/>
    <p:sldId id="5067" r:id="rId37"/>
    <p:sldId id="5075" r:id="rId38"/>
    <p:sldId id="5116" r:id="rId39"/>
    <p:sldId id="5117" r:id="rId40"/>
    <p:sldId id="5076" r:id="rId41"/>
    <p:sldId id="5118" r:id="rId42"/>
    <p:sldId id="5119" r:id="rId43"/>
    <p:sldId id="5068" r:id="rId44"/>
    <p:sldId id="5070" r:id="rId45"/>
    <p:sldId id="5069" r:id="rId46"/>
    <p:sldId id="5153" r:id="rId47"/>
    <p:sldId id="5079" r:id="rId48"/>
    <p:sldId id="5121" r:id="rId49"/>
    <p:sldId id="5098" r:id="rId50"/>
    <p:sldId id="5123" r:id="rId51"/>
    <p:sldId id="5122" r:id="rId52"/>
    <p:sldId id="5099" r:id="rId53"/>
    <p:sldId id="5124" r:id="rId54"/>
    <p:sldId id="5101" r:id="rId55"/>
    <p:sldId id="5077" r:id="rId56"/>
    <p:sldId id="5102" r:id="rId57"/>
    <p:sldId id="5040" r:id="rId58"/>
  </p:sldIdLst>
  <p:sldSz cx="9144000" cy="6858000" type="screen4x3"/>
  <p:notesSz cx="6858000" cy="9144000"/>
  <p:custDataLst>
    <p:tags r:id="rId62"/>
  </p:custDataLst>
  <p:defaultTextStyle>
    <a:defPPr>
      <a:defRPr lang="zh-CN"/>
    </a:defPPr>
    <a:lvl1pPr algn="l" rtl="0" fontAlgn="base">
      <a:spcBef>
        <a:spcPct val="0"/>
      </a:spcBef>
      <a:spcAft>
        <a:spcPct val="0"/>
      </a:spcAft>
      <a:defRPr sz="2000" kern="1200">
        <a:solidFill>
          <a:schemeClr val="tx1"/>
        </a:solidFill>
        <a:latin typeface="Times New Roman" panose="02020603050405020304" pitchFamily="18" charset="0"/>
        <a:ea typeface="黑体" panose="02010609060101010101" pitchFamily="49" charset="-122"/>
        <a:cs typeface="+mn-cs"/>
      </a:defRPr>
    </a:lvl1pPr>
    <a:lvl2pPr marL="457200" algn="l" rtl="0" fontAlgn="base">
      <a:spcBef>
        <a:spcPct val="0"/>
      </a:spcBef>
      <a:spcAft>
        <a:spcPct val="0"/>
      </a:spcAft>
      <a:defRPr sz="2000" kern="1200">
        <a:solidFill>
          <a:schemeClr val="tx1"/>
        </a:solidFill>
        <a:latin typeface="Times New Roman" panose="02020603050405020304" pitchFamily="18" charset="0"/>
        <a:ea typeface="黑体" panose="02010609060101010101" pitchFamily="49" charset="-122"/>
        <a:cs typeface="+mn-cs"/>
      </a:defRPr>
    </a:lvl2pPr>
    <a:lvl3pPr marL="914400" algn="l" rtl="0" fontAlgn="base">
      <a:spcBef>
        <a:spcPct val="0"/>
      </a:spcBef>
      <a:spcAft>
        <a:spcPct val="0"/>
      </a:spcAft>
      <a:defRPr sz="2000" kern="1200">
        <a:solidFill>
          <a:schemeClr val="tx1"/>
        </a:solidFill>
        <a:latin typeface="Times New Roman" panose="02020603050405020304" pitchFamily="18" charset="0"/>
        <a:ea typeface="黑体" panose="02010609060101010101" pitchFamily="49" charset="-122"/>
        <a:cs typeface="+mn-cs"/>
      </a:defRPr>
    </a:lvl3pPr>
    <a:lvl4pPr marL="1371600" algn="l" rtl="0" fontAlgn="base">
      <a:spcBef>
        <a:spcPct val="0"/>
      </a:spcBef>
      <a:spcAft>
        <a:spcPct val="0"/>
      </a:spcAft>
      <a:defRPr sz="2000" kern="1200">
        <a:solidFill>
          <a:schemeClr val="tx1"/>
        </a:solidFill>
        <a:latin typeface="Times New Roman" panose="02020603050405020304" pitchFamily="18" charset="0"/>
        <a:ea typeface="黑体" panose="02010609060101010101" pitchFamily="49" charset="-122"/>
        <a:cs typeface="+mn-cs"/>
      </a:defRPr>
    </a:lvl4pPr>
    <a:lvl5pPr marL="1828800" algn="l" rtl="0" fontAlgn="base">
      <a:spcBef>
        <a:spcPct val="0"/>
      </a:spcBef>
      <a:spcAft>
        <a:spcPct val="0"/>
      </a:spcAft>
      <a:defRPr sz="2000"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2000"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2000"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2000"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2000"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220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8463"/>
    <a:srgbClr val="D2761A"/>
    <a:srgbClr val="2F86B1"/>
    <a:srgbClr val="FF6600"/>
    <a:srgbClr val="663300"/>
    <a:srgbClr val="0033CC"/>
    <a:srgbClr val="F6C7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615" autoAdjust="0"/>
    <p:restoredTop sz="96954" autoAdjust="0"/>
  </p:normalViewPr>
  <p:slideViewPr>
    <p:cSldViewPr showGuides="1">
      <p:cViewPr varScale="1">
        <p:scale>
          <a:sx n="112" d="100"/>
          <a:sy n="112" d="100"/>
        </p:scale>
        <p:origin x="1173" y="75"/>
      </p:cViewPr>
      <p:guideLst>
        <p:guide orient="horz" pos="220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gs" Target="tags/tag17.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endParaRPr lang="en-US" altLang="zh-CN"/>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endParaRPr lang="en-US" altLang="zh-CN"/>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endParaRPr lang="en-US" altLang="zh-CN"/>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fld id="{A6A6B4DE-A539-43D6-BC56-28B5AC0B7A06}"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txBox="1">
            <a:spLocks noGrp="1"/>
          </p:cNvSpPr>
          <p:nvPr>
            <p:ph type="sldNum" sz="quarter"/>
          </p:nvPr>
        </p:nvSpPr>
        <p:spPr>
          <a:xfrm>
            <a:off x="4144963" y="9121775"/>
            <a:ext cx="3170237" cy="479425"/>
          </a:xfrm>
          <a:prstGeom prst="rect">
            <a:avLst/>
          </a:prstGeom>
          <a:noFill/>
          <a:ln w="9525">
            <a:noFill/>
          </a:ln>
        </p:spPr>
        <p:txBody>
          <a:bodyPr lIns="92876" tIns="46438" rIns="92876" bIns="46438" anchor="b"/>
          <a:lstStyle/>
          <a:p>
            <a:pPr marL="0" marR="0" lvl="0" indent="0" algn="r" defTabSz="929005" rtl="0" eaLnBrk="1" fontAlgn="base" latinLnBrk="0" hangingPunct="1">
              <a:lnSpc>
                <a:spcPct val="100000"/>
              </a:lnSpc>
              <a:spcBef>
                <a:spcPct val="0"/>
              </a:spcBef>
              <a:spcAft>
                <a:spcPct val="0"/>
              </a:spcAft>
              <a:buClrTx/>
              <a:buSzTx/>
              <a:buFontTx/>
              <a:buNone/>
              <a:defRPr/>
            </a:pPr>
            <a:fld id="{9A0DB2DC-4C9A-4742-B13C-FB6460FD3503}" type="slidenum">
              <a:rPr kumimoji="0" lang="en-US" altLang="zh-CN" sz="1200" b="0" i="0" u="none" strike="noStrike" kern="1200" cap="none" spc="0" normalizeH="0" baseline="0" noProof="0" dirty="0">
                <a:ln>
                  <a:noFill/>
                </a:ln>
                <a:solidFill>
                  <a:srgbClr val="000000"/>
                </a:solidFill>
                <a:effectLst/>
                <a:uLnTx/>
                <a:uFillTx/>
                <a:latin typeface="Times New Roman" panose="02020603050405020304" pitchFamily="18" charset="0"/>
                <a:ea typeface="MS PGothic" panose="020B0600070205080204" charset="-128"/>
                <a:cs typeface="+mn-cs"/>
              </a:rPr>
            </a:fld>
            <a:endParaRPr kumimoji="0" lang="en-US" altLang="zh-CN" sz="1200" b="0" i="0" u="none" strike="noStrike" kern="1200" cap="none" spc="0" normalizeH="0" baseline="0" noProof="0" dirty="0">
              <a:ln>
                <a:noFill/>
              </a:ln>
              <a:solidFill>
                <a:srgbClr val="000000"/>
              </a:solidFill>
              <a:effectLst/>
              <a:uLnTx/>
              <a:uFillTx/>
              <a:latin typeface="Times New Roman" panose="02020603050405020304" pitchFamily="18" charset="0"/>
              <a:ea typeface="MS PGothic" panose="020B0600070205080204" charset="-128"/>
              <a:cs typeface="+mn-cs"/>
            </a:endParaRPr>
          </a:p>
        </p:txBody>
      </p:sp>
      <p:sp>
        <p:nvSpPr>
          <p:cNvPr id="16387" name="Rectangle 2"/>
          <p:cNvSpPr>
            <a:spLocks noGrp="1" noRot="1" noChangeAspect="1" noTextEdit="1"/>
          </p:cNvSpPr>
          <p:nvPr>
            <p:ph type="sldImg"/>
          </p:nvPr>
        </p:nvSpPr>
        <p:spPr/>
      </p:sp>
      <p:sp>
        <p:nvSpPr>
          <p:cNvPr id="16388" name="Rectangle 3"/>
          <p:cNvSpPr>
            <a:spLocks noGrp="1"/>
          </p:cNvSpPr>
          <p:nvPr>
            <p:ph type="body" idx="1"/>
          </p:nvPr>
        </p:nvSpPr>
        <p:spPr/>
        <p:txBody>
          <a:bodyPr wrap="square" lIns="92876" tIns="46438" rIns="92876" bIns="46438" anchor="t"/>
          <a:lstStyle/>
          <a:p>
            <a:pPr lvl="0"/>
            <a:endParaRPr lang="en-US" altLang="x-non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BEA441D-139C-43BB-A47D-27955DA7CD48}" type="slidenum">
              <a:rPr lang="en-US" altLang="zh-CN"/>
            </a:fld>
            <a:endParaRPr lang="en-US" altLang="zh-CN"/>
          </a:p>
        </p:txBody>
      </p:sp>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a:xfrm>
            <a:off x="914400" y="4343400"/>
            <a:ext cx="5029200" cy="4114800"/>
          </a:xfrm>
        </p:spPr>
        <p:txBody>
          <a:bodyPr/>
          <a:lstStyle/>
          <a:p>
            <a:r>
              <a:rPr lang="zh-CN" altLang="en-US"/>
              <a:t>欢迎辞</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建立一种精确的、普适的科学语言，寻求一种推理演算，从而通过计算来解决辩论和意见不一致的问题。</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BEA441D-139C-43BB-A47D-27955DA7CD48}" type="slidenum">
              <a:rPr lang="en-US" altLang="zh-CN"/>
            </a:fld>
            <a:endParaRPr lang="en-US" altLang="zh-CN"/>
          </a:p>
        </p:txBody>
      </p:sp>
      <p:sp>
        <p:nvSpPr>
          <p:cNvPr id="7170" name="Rectangle 2"/>
          <p:cNvSpPr>
            <a:spLocks noGrp="1" noRot="1" noChangeAspect="1" noChangeArrowheads="1" noTextEdit="1"/>
          </p:cNvSpPr>
          <p:nvPr>
            <p:ph type="sldImg"/>
          </p:nvPr>
        </p:nvSpPr>
        <p:spPr/>
      </p:sp>
      <p:sp>
        <p:nvSpPr>
          <p:cNvPr id="7171" name="Rectangle 3"/>
          <p:cNvSpPr>
            <a:spLocks noGrp="1" noChangeArrowheads="1"/>
          </p:cNvSpPr>
          <p:nvPr>
            <p:ph type="body" idx="1"/>
          </p:nvPr>
        </p:nvSpPr>
        <p:spPr>
          <a:xfrm>
            <a:off x="914400" y="4343400"/>
            <a:ext cx="5029200" cy="4114800"/>
          </a:xfrm>
        </p:spPr>
        <p:txBody>
          <a:bodyPr/>
          <a:lstStyle/>
          <a:p>
            <a:r>
              <a:rPr lang="zh-CN" altLang="en-US"/>
              <a:t>欢迎辞</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列举事例</a:t>
            </a:r>
            <a:endParaRPr lang="zh-CN" altLang="en-US"/>
          </a:p>
          <a:p>
            <a:endParaRPr lang="zh-CN" altLang="en-US"/>
          </a:p>
          <a:p>
            <a:r>
              <a:rPr lang="zh-CN" altLang="en-US"/>
              <a:t>抽象解释</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30050" name="Line 2"/>
          <p:cNvSpPr>
            <a:spLocks noChangeShapeType="1"/>
          </p:cNvSpPr>
          <p:nvPr/>
        </p:nvSpPr>
        <p:spPr bwMode="auto">
          <a:xfrm>
            <a:off x="7315200" y="1066800"/>
            <a:ext cx="0" cy="449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051" name="Rectangle 3"/>
          <p:cNvSpPr>
            <a:spLocks noGrp="1" noChangeArrowheads="1"/>
          </p:cNvSpPr>
          <p:nvPr>
            <p:ph type="ctrTitle"/>
          </p:nvPr>
        </p:nvSpPr>
        <p:spPr>
          <a:xfrm>
            <a:off x="315913" y="466725"/>
            <a:ext cx="6781800" cy="2133600"/>
          </a:xfrm>
        </p:spPr>
        <p:txBody>
          <a:bodyPr/>
          <a:lstStyle>
            <a:lvl1pPr algn="r">
              <a:defRPr sz="5000"/>
            </a:lvl1pPr>
          </a:lstStyle>
          <a:p>
            <a:pPr lvl="0"/>
            <a:r>
              <a:rPr lang="zh-CN" altLang="en-US" noProof="0"/>
              <a:t>单击此处编辑母版标题样式</a:t>
            </a:r>
            <a:endParaRPr lang="zh-CN" altLang="en-US" noProof="0"/>
          </a:p>
        </p:txBody>
      </p:sp>
      <p:sp>
        <p:nvSpPr>
          <p:cNvPr id="130052"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2600"/>
            </a:lvl1pPr>
          </a:lstStyle>
          <a:p>
            <a:pPr lvl="0"/>
            <a:r>
              <a:rPr lang="zh-CN" altLang="en-US" noProof="0"/>
              <a:t>单击此处编辑母版副标题样式</a:t>
            </a:r>
            <a:endParaRPr lang="zh-CN" altLang="en-US" noProof="0"/>
          </a:p>
        </p:txBody>
      </p:sp>
      <p:sp>
        <p:nvSpPr>
          <p:cNvPr id="130053" name="Rectangle 5"/>
          <p:cNvSpPr>
            <a:spLocks noGrp="1" noChangeArrowheads="1"/>
          </p:cNvSpPr>
          <p:nvPr>
            <p:ph type="dt" sz="half" idx="2"/>
          </p:nvPr>
        </p:nvSpPr>
        <p:spPr/>
        <p:txBody>
          <a:bodyPr/>
          <a:lstStyle>
            <a:lvl1pPr>
              <a:defRPr/>
            </a:lvl1pPr>
          </a:lstStyle>
          <a:p>
            <a:fld id="{8DD114A9-8194-4615-A16D-18113C74EC62}" type="datetime1">
              <a:rPr lang="zh-CN" altLang="en-US"/>
            </a:fld>
            <a:endParaRPr lang="en-US" altLang="zh-CN"/>
          </a:p>
        </p:txBody>
      </p:sp>
      <p:sp>
        <p:nvSpPr>
          <p:cNvPr id="130054" name="Rectangle 6"/>
          <p:cNvSpPr>
            <a:spLocks noGrp="1" noChangeArrowheads="1"/>
          </p:cNvSpPr>
          <p:nvPr>
            <p:ph type="ftr" sz="quarter" idx="3"/>
          </p:nvPr>
        </p:nvSpPr>
        <p:spPr/>
        <p:txBody>
          <a:bodyPr/>
          <a:lstStyle>
            <a:lvl1pPr>
              <a:defRPr/>
            </a:lvl1pPr>
          </a:lstStyle>
          <a:p>
            <a:endParaRPr lang="en-US" altLang="zh-CN"/>
          </a:p>
        </p:txBody>
      </p:sp>
      <p:sp>
        <p:nvSpPr>
          <p:cNvPr id="130055" name="Rectangle 7"/>
          <p:cNvSpPr>
            <a:spLocks noGrp="1" noChangeArrowheads="1"/>
          </p:cNvSpPr>
          <p:nvPr>
            <p:ph type="sldNum" sz="quarter" idx="4"/>
          </p:nvPr>
        </p:nvSpPr>
        <p:spPr/>
        <p:txBody>
          <a:bodyPr/>
          <a:lstStyle>
            <a:lvl1pPr>
              <a:defRPr/>
            </a:lvl1pPr>
          </a:lstStyle>
          <a:p>
            <a:fld id="{02B6DC34-D9EA-4B54-AC79-CDB5E12EBF2B}" type="slidenum">
              <a:rPr lang="en-US" altLang="zh-CN"/>
            </a:fld>
            <a:endParaRPr lang="en-US" altLang="zh-CN"/>
          </a:p>
        </p:txBody>
      </p:sp>
      <p:grpSp>
        <p:nvGrpSpPr>
          <p:cNvPr id="130056" name="Group 8"/>
          <p:cNvGrpSpPr/>
          <p:nvPr/>
        </p:nvGrpSpPr>
        <p:grpSpPr bwMode="auto">
          <a:xfrm>
            <a:off x="7493000" y="2992438"/>
            <a:ext cx="1338263" cy="2189162"/>
            <a:chOff x="4704" y="1885"/>
            <a:chExt cx="843" cy="1379"/>
          </a:xfrm>
        </p:grpSpPr>
        <p:sp>
          <p:nvSpPr>
            <p:cNvPr id="130057" name="Oval 9"/>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8" name="Oval 10"/>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59" name="Oval 11"/>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0" name="Oval 12"/>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1" name="Oval 13"/>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2" name="Oval 14"/>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3" name="Oval 15"/>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4" name="Oval 16"/>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5" name="Oval 17"/>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6" name="Oval 18"/>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7" name="Oval 19"/>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8" name="Oval 20"/>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69" name="Oval 21"/>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0" name="Oval 22"/>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1" name="Oval 23"/>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2" name="Oval 24"/>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3" name="Oval 25"/>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4" name="Oval 26"/>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5" name="Oval 27"/>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6" name="Oval 28"/>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7" name="Oval 29"/>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8" name="Oval 30"/>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79" name="Oval 31"/>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0" name="Oval 32"/>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1" name="Oval 33"/>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2" name="Oval 34"/>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3" name="Oval 35"/>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4" name="Oval 36"/>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5" name="Oval 37"/>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6" name="Oval 38"/>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0087" name="Oval 39"/>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0088" name="Line 40"/>
          <p:cNvSpPr>
            <a:spLocks noChangeShapeType="1"/>
          </p:cNvSpPr>
          <p:nvPr/>
        </p:nvSpPr>
        <p:spPr bwMode="auto">
          <a:xfrm>
            <a:off x="304800" y="2819400"/>
            <a:ext cx="8229600" cy="0"/>
          </a:xfrm>
          <a:prstGeom prst="line">
            <a:avLst/>
          </a:prstGeom>
          <a:noFill/>
          <a:ln w="63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30090" name="Picture 42" descr="NJU-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2590800" cy="1049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19E53EF0-F8CD-4709-AD7C-33C5E03F2478}"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7A228D4C-7E40-436E-A6D2-B7BA9E31F67A}"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597376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22238"/>
            <a:ext cx="6019800" cy="597376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44090016-3078-4669-9365-34F41EDDF279}"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8C390950-5B1E-40FD-99A1-38F551746FCC}"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fld id="{A271FDC6-2101-43A4-8D63-D36F9858016E}"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827A55A8-80A8-4423-9E8E-DCF163C705BE}"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fld id="{431C3529-F40D-4CD1-8AF2-05A534851B02}" type="datetime1">
              <a:rPr lang="zh-CN" altLang="en-US"/>
            </a:fld>
            <a:endParaRPr lang="en-US" altLang="zh-CN"/>
          </a:p>
        </p:txBody>
      </p:sp>
      <p:sp>
        <p:nvSpPr>
          <p:cNvPr id="5" name="页脚占位符 4"/>
          <p:cNvSpPr>
            <a:spLocks noGrp="1"/>
          </p:cNvSpPr>
          <p:nvPr>
            <p:ph type="ftr" sz="quarter" idx="11"/>
          </p:nvPr>
        </p:nvSpPr>
        <p:spPr/>
        <p:txBody>
          <a:bodyPr/>
          <a:lstStyle>
            <a:lvl1pPr>
              <a:defRPr/>
            </a:lvl1pPr>
          </a:lstStyle>
          <a:p>
            <a:endParaRPr lang="zh-CN" altLang="zh-CN"/>
          </a:p>
        </p:txBody>
      </p:sp>
      <p:sp>
        <p:nvSpPr>
          <p:cNvPr id="6" name="灯片编号占位符 5"/>
          <p:cNvSpPr>
            <a:spLocks noGrp="1"/>
          </p:cNvSpPr>
          <p:nvPr>
            <p:ph type="sldNum" sz="quarter" idx="12"/>
          </p:nvPr>
        </p:nvSpPr>
        <p:spPr/>
        <p:txBody>
          <a:bodyPr/>
          <a:lstStyle>
            <a:lvl1pPr>
              <a:defRPr/>
            </a:lvl1pPr>
          </a:lstStyle>
          <a:p>
            <a:fld id="{60E213D0-4A4E-4963-9BAA-5F8E110DB99F}"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19200"/>
            <a:ext cx="4038600" cy="4876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19200"/>
            <a:ext cx="4038600" cy="48768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fld id="{AAE2D4A9-E04C-482E-B624-F26A84521E0D}" type="datetime1">
              <a:rPr lang="zh-CN" altLang="en-US"/>
            </a:fld>
            <a:endParaRPr lang="en-US"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F0CD66CA-CCA6-44F7-96E2-50DB8DF1ACFE}"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fld id="{91286D70-6D5D-4D58-883A-24285CFBD1D4}" type="datetime1">
              <a:rPr lang="zh-CN" altLang="en-US"/>
            </a:fld>
            <a:endParaRPr lang="en-US" altLang="zh-CN"/>
          </a:p>
        </p:txBody>
      </p:sp>
      <p:sp>
        <p:nvSpPr>
          <p:cNvPr id="8" name="页脚占位符 7"/>
          <p:cNvSpPr>
            <a:spLocks noGrp="1"/>
          </p:cNvSpPr>
          <p:nvPr>
            <p:ph type="ftr" sz="quarter" idx="11"/>
          </p:nvPr>
        </p:nvSpPr>
        <p:spPr/>
        <p:txBody>
          <a:bodyPr/>
          <a:lstStyle>
            <a:lvl1pPr>
              <a:defRPr/>
            </a:lvl1pPr>
          </a:lstStyle>
          <a:p>
            <a:endParaRPr lang="zh-CN" altLang="zh-CN"/>
          </a:p>
        </p:txBody>
      </p:sp>
      <p:sp>
        <p:nvSpPr>
          <p:cNvPr id="9" name="灯片编号占位符 8"/>
          <p:cNvSpPr>
            <a:spLocks noGrp="1"/>
          </p:cNvSpPr>
          <p:nvPr>
            <p:ph type="sldNum" sz="quarter" idx="12"/>
          </p:nvPr>
        </p:nvSpPr>
        <p:spPr/>
        <p:txBody>
          <a:bodyPr/>
          <a:lstStyle>
            <a:lvl1pPr>
              <a:defRPr/>
            </a:lvl1pPr>
          </a:lstStyle>
          <a:p>
            <a:fld id="{829C2FDF-A278-4115-AEDB-D1336454973A}"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35A1593C-CC38-477B-B1F8-D329D56FF316}" type="datetime1">
              <a:rPr lang="zh-CN" altLang="en-US"/>
            </a:fld>
            <a:endParaRPr lang="en-US" altLang="zh-CN"/>
          </a:p>
        </p:txBody>
      </p:sp>
      <p:sp>
        <p:nvSpPr>
          <p:cNvPr id="4" name="页脚占位符 3"/>
          <p:cNvSpPr>
            <a:spLocks noGrp="1"/>
          </p:cNvSpPr>
          <p:nvPr>
            <p:ph type="ftr" sz="quarter" idx="11"/>
          </p:nvPr>
        </p:nvSpPr>
        <p:spPr/>
        <p:txBody>
          <a:bodyPr/>
          <a:lstStyle>
            <a:lvl1pPr>
              <a:defRPr/>
            </a:lvl1pPr>
          </a:lstStyle>
          <a:p>
            <a:endParaRPr lang="zh-CN" altLang="zh-CN"/>
          </a:p>
        </p:txBody>
      </p:sp>
      <p:sp>
        <p:nvSpPr>
          <p:cNvPr id="5" name="灯片编号占位符 4"/>
          <p:cNvSpPr>
            <a:spLocks noGrp="1"/>
          </p:cNvSpPr>
          <p:nvPr>
            <p:ph type="sldNum" sz="quarter" idx="12"/>
          </p:nvPr>
        </p:nvSpPr>
        <p:spPr/>
        <p:txBody>
          <a:bodyPr/>
          <a:lstStyle>
            <a:lvl1pPr>
              <a:defRPr/>
            </a:lvl1pPr>
          </a:lstStyle>
          <a:p>
            <a:fld id="{C43CE814-F4AB-4903-8603-E2B144E27001}"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57E4DB73-6BAD-4768-9B01-4ED08F4AEEEE}" type="datetime1">
              <a:rPr lang="zh-CN" altLang="en-US"/>
            </a:fld>
            <a:endParaRPr lang="en-US" altLang="zh-CN"/>
          </a:p>
        </p:txBody>
      </p:sp>
      <p:sp>
        <p:nvSpPr>
          <p:cNvPr id="3" name="页脚占位符 2"/>
          <p:cNvSpPr>
            <a:spLocks noGrp="1"/>
          </p:cNvSpPr>
          <p:nvPr>
            <p:ph type="ftr" sz="quarter" idx="11"/>
          </p:nvPr>
        </p:nvSpPr>
        <p:spPr/>
        <p:txBody>
          <a:bodyPr/>
          <a:lstStyle>
            <a:lvl1pPr>
              <a:defRPr/>
            </a:lvl1pPr>
          </a:lstStyle>
          <a:p>
            <a:endParaRPr lang="zh-CN" altLang="zh-CN"/>
          </a:p>
        </p:txBody>
      </p:sp>
      <p:sp>
        <p:nvSpPr>
          <p:cNvPr id="4" name="灯片编号占位符 3"/>
          <p:cNvSpPr>
            <a:spLocks noGrp="1"/>
          </p:cNvSpPr>
          <p:nvPr>
            <p:ph type="sldNum" sz="quarter" idx="12"/>
          </p:nvPr>
        </p:nvSpPr>
        <p:spPr/>
        <p:txBody>
          <a:bodyPr/>
          <a:lstStyle>
            <a:lvl1pPr>
              <a:defRPr/>
            </a:lvl1pPr>
          </a:lstStyle>
          <a:p>
            <a:fld id="{70C62C57-2193-4A51-917B-0446124D0B0A}"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EC6B9652-4F23-4801-9EA5-00653018274F}" type="datetime1">
              <a:rPr lang="zh-CN" altLang="en-US"/>
            </a:fld>
            <a:endParaRPr lang="en-US"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AB088F82-B92D-4396-8DDB-4FDD58602FE7}"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fld id="{B9978D15-86A1-4C37-AB28-1D5B3BCB09C4}" type="datetime1">
              <a:rPr lang="zh-CN" altLang="en-US"/>
            </a:fld>
            <a:endParaRPr lang="en-US" altLang="zh-CN"/>
          </a:p>
        </p:txBody>
      </p:sp>
      <p:sp>
        <p:nvSpPr>
          <p:cNvPr id="6" name="页脚占位符 5"/>
          <p:cNvSpPr>
            <a:spLocks noGrp="1"/>
          </p:cNvSpPr>
          <p:nvPr>
            <p:ph type="ftr" sz="quarter" idx="11"/>
          </p:nvPr>
        </p:nvSpPr>
        <p:spPr/>
        <p:txBody>
          <a:bodyPr/>
          <a:lstStyle>
            <a:lvl1pPr>
              <a:defRPr/>
            </a:lvl1pPr>
          </a:lstStyle>
          <a:p>
            <a:endParaRPr lang="zh-CN" altLang="zh-CN"/>
          </a:p>
        </p:txBody>
      </p:sp>
      <p:sp>
        <p:nvSpPr>
          <p:cNvPr id="7" name="灯片编号占位符 6"/>
          <p:cNvSpPr>
            <a:spLocks noGrp="1"/>
          </p:cNvSpPr>
          <p:nvPr>
            <p:ph type="sldNum" sz="quarter" idx="12"/>
          </p:nvPr>
        </p:nvSpPr>
        <p:spPr/>
        <p:txBody>
          <a:bodyPr/>
          <a:lstStyle>
            <a:lvl1pPr>
              <a:defRPr/>
            </a:lvl1pPr>
          </a:lstStyle>
          <a:p>
            <a:fld id="{7186F6C8-0C9E-4B18-BB48-C7D302FB2C62}"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7" name="Rectangle 3"/>
          <p:cNvSpPr>
            <a:spLocks noGrp="1" noChangeArrowheads="1"/>
          </p:cNvSpPr>
          <p:nvPr>
            <p:ph type="title"/>
          </p:nvPr>
        </p:nvSpPr>
        <p:spPr bwMode="auto">
          <a:xfrm>
            <a:off x="457200" y="122238"/>
            <a:ext cx="7543800" cy="94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129028" name="Rectangle 4"/>
          <p:cNvSpPr>
            <a:spLocks noGrp="1" noChangeArrowheads="1"/>
          </p:cNvSpPr>
          <p:nvPr>
            <p:ph type="body" idx="1"/>
          </p:nvPr>
        </p:nvSpPr>
        <p:spPr bwMode="auto">
          <a:xfrm>
            <a:off x="457200" y="1219200"/>
            <a:ext cx="82296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29029" name="Rectangle 5"/>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latin typeface="+mn-lt"/>
                <a:ea typeface="宋体" panose="02010600030101010101" pitchFamily="2" charset="-122"/>
              </a:defRPr>
            </a:lvl1pPr>
          </a:lstStyle>
          <a:p>
            <a:fld id="{A02EC1B3-1343-46EA-8A02-E90DE70DD832}" type="datetime1">
              <a:rPr lang="zh-CN" altLang="en-US"/>
            </a:fld>
            <a:endParaRPr lang="en-US" altLang="zh-CN"/>
          </a:p>
        </p:txBody>
      </p:sp>
      <p:sp>
        <p:nvSpPr>
          <p:cNvPr id="129030" name="Rectangle 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00">
                <a:latin typeface="+mn-lt"/>
                <a:ea typeface="宋体" panose="02010600030101010101" pitchFamily="2" charset="-122"/>
              </a:defRPr>
            </a:lvl1pPr>
          </a:lstStyle>
          <a:p>
            <a:endParaRPr lang="zh-CN" altLang="zh-CN"/>
          </a:p>
        </p:txBody>
      </p:sp>
      <p:sp>
        <p:nvSpPr>
          <p:cNvPr id="129031" name="Rectangle 7"/>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latin typeface="+mn-lt"/>
                <a:ea typeface="宋体" panose="02010600030101010101" pitchFamily="2" charset="-122"/>
              </a:defRPr>
            </a:lvl1pPr>
          </a:lstStyle>
          <a:p>
            <a:fld id="{DB797AA1-9143-4D5A-B607-C9300FFBBA5B}" type="slidenum">
              <a:rPr lang="en-US" altLang="zh-CN"/>
            </a:fld>
            <a:endParaRPr lang="en-US" altLang="zh-CN"/>
          </a:p>
        </p:txBody>
      </p:sp>
      <p:pic>
        <p:nvPicPr>
          <p:cNvPr id="129065" name="Picture 41" descr="nju_badge"/>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53400" y="228600"/>
            <a:ext cx="785813" cy="9207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rtl="0" fontAlgn="base">
        <a:spcBef>
          <a:spcPct val="0"/>
        </a:spcBef>
        <a:spcAft>
          <a:spcPct val="0"/>
        </a:spcAft>
        <a:defRPr sz="3600" b="1" kern="1200">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panose="020B0604020202020204" pitchFamily="34" charset="0"/>
          <a:ea typeface="黑体" panose="02010609060101010101" pitchFamily="49" charset="-122"/>
          <a:cs typeface="宋体" panose="02010600030101010101" pitchFamily="2" charset="-122"/>
        </a:defRPr>
      </a:lvl2pPr>
      <a:lvl3pPr algn="l" rtl="0" fontAlgn="base">
        <a:spcBef>
          <a:spcPct val="0"/>
        </a:spcBef>
        <a:spcAft>
          <a:spcPct val="0"/>
        </a:spcAft>
        <a:defRPr sz="3600" b="1">
          <a:solidFill>
            <a:schemeClr val="tx2"/>
          </a:solidFill>
          <a:latin typeface="Arial" panose="020B0604020202020204" pitchFamily="34" charset="0"/>
          <a:ea typeface="黑体" panose="02010609060101010101" pitchFamily="49" charset="-122"/>
          <a:cs typeface="宋体" panose="02010600030101010101" pitchFamily="2" charset="-122"/>
        </a:defRPr>
      </a:lvl3pPr>
      <a:lvl4pPr algn="l" rtl="0" fontAlgn="base">
        <a:spcBef>
          <a:spcPct val="0"/>
        </a:spcBef>
        <a:spcAft>
          <a:spcPct val="0"/>
        </a:spcAft>
        <a:defRPr sz="3600" b="1">
          <a:solidFill>
            <a:schemeClr val="tx2"/>
          </a:solidFill>
          <a:latin typeface="Arial" panose="020B0604020202020204" pitchFamily="34" charset="0"/>
          <a:ea typeface="黑体" panose="02010609060101010101" pitchFamily="49" charset="-122"/>
          <a:cs typeface="宋体" panose="02010600030101010101" pitchFamily="2" charset="-122"/>
        </a:defRPr>
      </a:lvl4pPr>
      <a:lvl5pPr algn="l" rtl="0" fontAlgn="base">
        <a:spcBef>
          <a:spcPct val="0"/>
        </a:spcBef>
        <a:spcAft>
          <a:spcPct val="0"/>
        </a:spcAft>
        <a:defRPr sz="3600" b="1">
          <a:solidFill>
            <a:schemeClr val="tx2"/>
          </a:solidFill>
          <a:latin typeface="Arial" panose="020B0604020202020204" pitchFamily="34" charset="0"/>
          <a:ea typeface="黑体" panose="02010609060101010101" pitchFamily="49" charset="-122"/>
          <a:cs typeface="宋体" panose="02010600030101010101" pitchFamily="2" charset="-122"/>
        </a:defRPr>
      </a:lvl5pPr>
      <a:lvl6pPr marL="457200" algn="l" rtl="0" fontAlgn="base">
        <a:spcBef>
          <a:spcPct val="0"/>
        </a:spcBef>
        <a:spcAft>
          <a:spcPct val="0"/>
        </a:spcAft>
        <a:defRPr sz="3600" b="1">
          <a:solidFill>
            <a:schemeClr val="tx2"/>
          </a:solidFill>
          <a:latin typeface="Arial" panose="020B0604020202020204" pitchFamily="34" charset="0"/>
          <a:ea typeface="黑体" panose="02010609060101010101" pitchFamily="49" charset="-122"/>
          <a:cs typeface="宋体" panose="02010600030101010101" pitchFamily="2" charset="-122"/>
        </a:defRPr>
      </a:lvl6pPr>
      <a:lvl7pPr marL="914400" algn="l" rtl="0" fontAlgn="base">
        <a:spcBef>
          <a:spcPct val="0"/>
        </a:spcBef>
        <a:spcAft>
          <a:spcPct val="0"/>
        </a:spcAft>
        <a:defRPr sz="3600" b="1">
          <a:solidFill>
            <a:schemeClr val="tx2"/>
          </a:solidFill>
          <a:latin typeface="Arial" panose="020B0604020202020204" pitchFamily="34" charset="0"/>
          <a:ea typeface="黑体" panose="02010609060101010101" pitchFamily="49" charset="-122"/>
          <a:cs typeface="宋体" panose="02010600030101010101" pitchFamily="2" charset="-122"/>
        </a:defRPr>
      </a:lvl7pPr>
      <a:lvl8pPr marL="1371600" algn="l" rtl="0" fontAlgn="base">
        <a:spcBef>
          <a:spcPct val="0"/>
        </a:spcBef>
        <a:spcAft>
          <a:spcPct val="0"/>
        </a:spcAft>
        <a:defRPr sz="3600" b="1">
          <a:solidFill>
            <a:schemeClr val="tx2"/>
          </a:solidFill>
          <a:latin typeface="Arial" panose="020B0604020202020204" pitchFamily="34" charset="0"/>
          <a:ea typeface="黑体" panose="02010609060101010101" pitchFamily="49" charset="-122"/>
          <a:cs typeface="宋体" panose="02010600030101010101" pitchFamily="2" charset="-122"/>
        </a:defRPr>
      </a:lvl8pPr>
      <a:lvl9pPr marL="1828800" algn="l" rtl="0" fontAlgn="base">
        <a:spcBef>
          <a:spcPct val="0"/>
        </a:spcBef>
        <a:spcAft>
          <a:spcPct val="0"/>
        </a:spcAft>
        <a:defRPr sz="3600" b="1">
          <a:solidFill>
            <a:schemeClr val="tx2"/>
          </a:solidFill>
          <a:latin typeface="Arial" panose="020B0604020202020204" pitchFamily="34" charset="0"/>
          <a:ea typeface="黑体" panose="02010609060101010101" pitchFamily="49" charset="-122"/>
          <a:cs typeface="宋体" panose="02010600030101010101" pitchFamily="2" charset="-122"/>
        </a:defRPr>
      </a:lvl9pPr>
    </p:titleStyle>
    <p:bodyStyle>
      <a:lvl1pPr marL="342900" indent="-342900" algn="l" rtl="0" fontAlgn="base">
        <a:spcBef>
          <a:spcPct val="40000"/>
        </a:spcBef>
        <a:spcAft>
          <a:spcPct val="20000"/>
        </a:spcAft>
        <a:buClr>
          <a:schemeClr val="tx2"/>
        </a:buClr>
        <a:buSzPct val="70000"/>
        <a:buFont typeface="Wingdings" panose="05000000000000000000" pitchFamily="2" charset="2"/>
        <a:buChar char="l"/>
        <a:defRPr sz="2400" kern="1200">
          <a:solidFill>
            <a:schemeClr val="tx1"/>
          </a:solidFill>
          <a:latin typeface="+mn-lt"/>
          <a:ea typeface="+mn-ea"/>
          <a:cs typeface="+mn-cs"/>
        </a:defRPr>
      </a:lvl1pPr>
      <a:lvl2pPr marL="692150" indent="-347980" algn="l" rtl="0" fontAlgn="base">
        <a:spcBef>
          <a:spcPct val="20000"/>
        </a:spcBef>
        <a:spcAft>
          <a:spcPct val="0"/>
        </a:spcAft>
        <a:buClr>
          <a:schemeClr val="accent2"/>
        </a:buClr>
        <a:buFont typeface="Wingdings" panose="05000000000000000000" pitchFamily="2" charset="2"/>
        <a:buChar char="Ø"/>
        <a:defRPr sz="2000" kern="1200">
          <a:solidFill>
            <a:schemeClr val="tx1"/>
          </a:solidFill>
          <a:latin typeface="+mn-lt"/>
          <a:ea typeface="+mn-ea"/>
          <a:cs typeface="+mn-cs"/>
        </a:defRPr>
      </a:lvl2pPr>
      <a:lvl3pPr marL="987425" indent="-294005" algn="l" rtl="0" fontAlgn="base">
        <a:spcBef>
          <a:spcPct val="20000"/>
        </a:spcBef>
        <a:spcAft>
          <a:spcPct val="0"/>
        </a:spcAft>
        <a:buClr>
          <a:schemeClr val="accent1"/>
        </a:buClr>
        <a:buFont typeface="Wingdings" panose="05000000000000000000" pitchFamily="2" charset="2"/>
        <a:buChar char="Ø"/>
        <a:defRPr sz="1600" kern="1200">
          <a:solidFill>
            <a:schemeClr val="tx1"/>
          </a:solidFill>
          <a:latin typeface="+mn-lt"/>
          <a:ea typeface="+mn-ea"/>
          <a:cs typeface="+mn-cs"/>
        </a:defRPr>
      </a:lvl3pPr>
      <a:lvl4pPr marL="1281430" indent="-292100" algn="l" rtl="0" fontAlgn="base">
        <a:spcBef>
          <a:spcPct val="20000"/>
        </a:spcBef>
        <a:spcAft>
          <a:spcPct val="0"/>
        </a:spcAft>
        <a:buClr>
          <a:schemeClr val="tx2"/>
        </a:buClr>
        <a:buFont typeface="Wingdings" panose="05000000000000000000" pitchFamily="2" charset="2"/>
        <a:buChar char="Ø"/>
        <a:defRPr sz="1200" kern="1200">
          <a:solidFill>
            <a:schemeClr val="tx1"/>
          </a:solidFill>
          <a:latin typeface="+mn-lt"/>
          <a:ea typeface="+mn-ea"/>
          <a:cs typeface="+mn-cs"/>
        </a:defRPr>
      </a:lvl4pPr>
      <a:lvl5pPr marL="1598930" indent="-316230" algn="l" rtl="0" fontAlgn="base">
        <a:spcBef>
          <a:spcPct val="20000"/>
        </a:spcBef>
        <a:spcAft>
          <a:spcPct val="0"/>
        </a:spcAft>
        <a:buClr>
          <a:schemeClr val="folHlink"/>
        </a:buClr>
        <a:buFont typeface="Wingdings" panose="05000000000000000000" pitchFamily="2" charset="2"/>
        <a:buChar char="Ø"/>
        <a:defRPr sz="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png"/><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image" Target="../media/image9.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jpeg"/><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jpe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tags" Target="../tags/tag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8.jpeg"/><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image" Target="../media/image25.jpeg"/></Relationships>
</file>

<file path=ppt/slides/_rels/slide42.xml.rels><?xml version="1.0" encoding="UTF-8" standalone="yes"?>
<Relationships xmlns="http://schemas.openxmlformats.org/package/2006/relationships"><Relationship Id="rId9" Type="http://schemas.openxmlformats.org/officeDocument/2006/relationships/image" Target="../media/image37.png"/><Relationship Id="rId8" Type="http://schemas.openxmlformats.org/officeDocument/2006/relationships/image" Target="../media/image36.png"/><Relationship Id="rId7" Type="http://schemas.openxmlformats.org/officeDocument/2006/relationships/image" Target="../media/image35.png"/><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2" Type="http://schemas.openxmlformats.org/officeDocument/2006/relationships/slideLayout" Target="../slideLayouts/slideLayout2.xml"/><Relationship Id="rId21" Type="http://schemas.openxmlformats.org/officeDocument/2006/relationships/image" Target="../media/image49.png"/><Relationship Id="rId20" Type="http://schemas.openxmlformats.org/officeDocument/2006/relationships/image" Target="../media/image48.png"/><Relationship Id="rId2" Type="http://schemas.openxmlformats.org/officeDocument/2006/relationships/image" Target="../media/image30.png"/><Relationship Id="rId19" Type="http://schemas.openxmlformats.org/officeDocument/2006/relationships/image" Target="../media/image47.png"/><Relationship Id="rId18" Type="http://schemas.openxmlformats.org/officeDocument/2006/relationships/image" Target="../media/image46.png"/><Relationship Id="rId17" Type="http://schemas.openxmlformats.org/officeDocument/2006/relationships/image" Target="../media/image45.png"/><Relationship Id="rId16" Type="http://schemas.openxmlformats.org/officeDocument/2006/relationships/image" Target="../media/image44.png"/><Relationship Id="rId15" Type="http://schemas.openxmlformats.org/officeDocument/2006/relationships/image" Target="../media/image43.png"/><Relationship Id="rId14" Type="http://schemas.openxmlformats.org/officeDocument/2006/relationships/image" Target="../media/image42.png"/><Relationship Id="rId13" Type="http://schemas.openxmlformats.org/officeDocument/2006/relationships/image" Target="../media/image41.png"/><Relationship Id="rId12" Type="http://schemas.openxmlformats.org/officeDocument/2006/relationships/image" Target="../media/image40.png"/><Relationship Id="rId11" Type="http://schemas.openxmlformats.org/officeDocument/2006/relationships/image" Target="../media/image39.png"/><Relationship Id="rId10" Type="http://schemas.openxmlformats.org/officeDocument/2006/relationships/image" Target="../media/image38.png"/><Relationship Id="rId1" Type="http://schemas.openxmlformats.org/officeDocument/2006/relationships/image" Target="../media/image29.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0.png"/></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1.png"/><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image" Target="../media/image52.png"/><Relationship Id="rId2" Type="http://schemas.openxmlformats.org/officeDocument/2006/relationships/tags" Target="../tags/tag8.xml"/><Relationship Id="rId1" Type="http://schemas.openxmlformats.org/officeDocument/2006/relationships/tags" Target="../tags/tag7.xml"/></Relationships>
</file>

<file path=ppt/slides/_rels/slide5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image" Target="../media/image52.png"/><Relationship Id="rId2" Type="http://schemas.openxmlformats.org/officeDocument/2006/relationships/tags" Target="../tags/tag12.xml"/><Relationship Id="rId1" Type="http://schemas.openxmlformats.org/officeDocument/2006/relationships/tags" Target="../tags/tag11.xml"/></Relationships>
</file>

<file path=ppt/slides/_rels/slide5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0.png"/><Relationship Id="rId2" Type="http://schemas.openxmlformats.org/officeDocument/2006/relationships/tags" Target="../tags/tag16.xml"/><Relationship Id="rId1" Type="http://schemas.openxmlformats.org/officeDocument/2006/relationships/tags" Target="../tags/tag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p:cNvSpPr>
          <p:nvPr>
            <p:ph type="ctrTitle"/>
          </p:nvPr>
        </p:nvSpPr>
        <p:spPr>
          <a:xfrm>
            <a:off x="789506" y="1699801"/>
            <a:ext cx="6525694" cy="1469607"/>
          </a:xfrm>
        </p:spPr>
        <p:txBody>
          <a:bodyPr vert="horz" wrap="square" lIns="91440" tIns="45720" rIns="91440" bIns="45720" anchor="ctr"/>
          <a:lstStyle/>
          <a:p>
            <a:pPr algn="ctr">
              <a:buClrTx/>
              <a:buSzTx/>
              <a:buFontTx/>
            </a:pPr>
            <a:r>
              <a:rPr lang="zh-CN" altLang="en-US" dirty="0">
                <a:latin typeface="微软雅黑" panose="020B0503020204020204" pitchFamily="34" charset="-122"/>
                <a:ea typeface="微软雅黑" panose="020B0503020204020204" pitchFamily="34" charset="-122"/>
              </a:rPr>
              <a:t>数理逻辑</a:t>
            </a:r>
            <a:endParaRPr lang="en-US" altLang="zh-CN" dirty="0">
              <a:latin typeface="微软雅黑" panose="020B0503020204020204" pitchFamily="34" charset="-122"/>
              <a:ea typeface="微软雅黑" panose="020B0503020204020204" pitchFamily="34" charset="-122"/>
            </a:endParaRPr>
          </a:p>
        </p:txBody>
      </p:sp>
      <p:sp>
        <p:nvSpPr>
          <p:cNvPr id="15363" name="Rectangle 5"/>
          <p:cNvSpPr>
            <a:spLocks noGrp="1"/>
          </p:cNvSpPr>
          <p:nvPr>
            <p:ph type="subTitle" idx="1"/>
          </p:nvPr>
        </p:nvSpPr>
        <p:spPr>
          <a:xfrm>
            <a:off x="1295400" y="3349610"/>
            <a:ext cx="5562600" cy="2466866"/>
          </a:xfrm>
        </p:spPr>
        <p:txBody>
          <a:bodyPr vert="horz" wrap="square" lIns="91440" tIns="45720" rIns="91440" bIns="45720" anchor="t"/>
          <a:lstStyle/>
          <a:p>
            <a:pPr>
              <a:spcBef>
                <a:spcPct val="0"/>
              </a:spcBef>
              <a:spcAft>
                <a:spcPct val="0"/>
              </a:spcAft>
              <a:buClr>
                <a:srgbClr val="006F6C"/>
              </a:buClr>
              <a:buSzPct val="120000"/>
            </a:pPr>
            <a:endParaRPr lang="en-US" altLang="zh-CN" b="1" dirty="0">
              <a:ea typeface="MS PGothic" panose="020B0600070205080204" charset="-128"/>
            </a:endParaRPr>
          </a:p>
          <a:p>
            <a:pPr>
              <a:spcBef>
                <a:spcPct val="0"/>
              </a:spcBef>
              <a:spcAft>
                <a:spcPct val="0"/>
              </a:spcAft>
              <a:buClr>
                <a:srgbClr val="006F6C"/>
              </a:buClr>
              <a:buSzPct val="120000"/>
            </a:pPr>
            <a:r>
              <a:rPr lang="zh-CN" altLang="en-US" sz="2800" dirty="0">
                <a:solidFill>
                  <a:schemeClr val="bg2"/>
                </a:solidFill>
                <a:latin typeface="微软雅黑" panose="020B0503020204020204" pitchFamily="34" charset="-122"/>
                <a:ea typeface="微软雅黑" panose="020B0503020204020204" pitchFamily="34" charset="-122"/>
              </a:rPr>
              <a:t>葛存菁</a:t>
            </a:r>
            <a:endParaRPr lang="en-US" altLang="zh-CN" sz="2800" dirty="0">
              <a:solidFill>
                <a:schemeClr val="bg2"/>
              </a:solidFill>
              <a:latin typeface="微软雅黑" panose="020B0503020204020204" pitchFamily="34" charset="-122"/>
              <a:ea typeface="微软雅黑" panose="020B0503020204020204" pitchFamily="34" charset="-122"/>
            </a:endParaRPr>
          </a:p>
          <a:p>
            <a:pPr>
              <a:spcBef>
                <a:spcPct val="0"/>
              </a:spcBef>
              <a:spcAft>
                <a:spcPct val="0"/>
              </a:spcAft>
              <a:buClr>
                <a:srgbClr val="006F6C"/>
              </a:buClr>
              <a:buSzPct val="120000"/>
            </a:pPr>
            <a:endParaRPr lang="en-US" altLang="zh-CN" sz="2800" dirty="0">
              <a:solidFill>
                <a:schemeClr val="bg2"/>
              </a:solidFill>
              <a:latin typeface="微软雅黑" panose="020B0503020204020204" pitchFamily="34" charset="-122"/>
              <a:ea typeface="微软雅黑" panose="020B0503020204020204" pitchFamily="34" charset="-122"/>
            </a:endParaRPr>
          </a:p>
          <a:p>
            <a:pPr>
              <a:spcBef>
                <a:spcPct val="0"/>
              </a:spcBef>
              <a:spcAft>
                <a:spcPct val="0"/>
              </a:spcAft>
              <a:buClr>
                <a:srgbClr val="006F6C"/>
              </a:buClr>
              <a:buSzPct val="120000"/>
            </a:pPr>
            <a:r>
              <a:rPr lang="zh-CN" altLang="en-US" sz="2800" dirty="0">
                <a:solidFill>
                  <a:schemeClr val="bg2"/>
                </a:solidFill>
                <a:latin typeface="微软雅黑" panose="020B0503020204020204" pitchFamily="34" charset="-122"/>
                <a:ea typeface="微软雅黑" panose="020B0503020204020204" pitchFamily="34" charset="-122"/>
              </a:rPr>
              <a:t>南京大学人工智能学院</a:t>
            </a:r>
            <a:endParaRPr lang="en-US" altLang="zh-CN" sz="2800" dirty="0">
              <a:solidFill>
                <a:schemeClr val="bg2"/>
              </a:solidFill>
              <a:latin typeface="微软雅黑" panose="020B0503020204020204" pitchFamily="34" charset="-122"/>
              <a:ea typeface="微软雅黑" panose="020B0503020204020204" pitchFamily="34" charset="-122"/>
            </a:endParaRPr>
          </a:p>
          <a:p>
            <a:pPr algn="l">
              <a:spcBef>
                <a:spcPct val="0"/>
              </a:spcBef>
              <a:spcAft>
                <a:spcPct val="0"/>
              </a:spcAft>
              <a:buClr>
                <a:srgbClr val="006F6C"/>
              </a:buClr>
              <a:buSzPct val="120000"/>
            </a:pPr>
            <a:endParaRPr lang="en-US" altLang="zh-CN" dirty="0">
              <a:latin typeface="+mn-lt"/>
              <a:ea typeface="MS PGothic" panose="020B0600070205080204" charset="-128"/>
              <a:cs typeface="MS PGothic" panose="020B0600070205080204" charset="-128"/>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三段论</a:t>
            </a:r>
            <a:endParaRPr lang="zh-CN" altLang="en-US" dirty="0"/>
          </a:p>
        </p:txBody>
      </p:sp>
      <p:sp>
        <p:nvSpPr>
          <p:cNvPr id="3" name="内容占位符 2"/>
          <p:cNvSpPr>
            <a:spLocks noGrp="1"/>
          </p:cNvSpPr>
          <p:nvPr>
            <p:ph idx="1"/>
          </p:nvPr>
        </p:nvSpPr>
        <p:spPr>
          <a:xfrm>
            <a:off x="457200" y="1219200"/>
            <a:ext cx="6475666" cy="4876800"/>
          </a:xfrm>
        </p:spPr>
        <p:txBody>
          <a:bodyPr/>
          <a:lstStyle/>
          <a:p>
            <a:r>
              <a:rPr lang="zh-CN" altLang="en-US" dirty="0">
                <a:latin typeface="Comic Sans MS" panose="030F0702030302020204" pitchFamily="66" charset="0"/>
              </a:rPr>
              <a:t>历史上可追溯到亚里士多德</a:t>
            </a:r>
            <a:endParaRPr lang="en-US" altLang="zh-CN" b="1" dirty="0">
              <a:latin typeface="Comic Sans MS" panose="030F0702030302020204" pitchFamily="66" charset="0"/>
            </a:endParaRPr>
          </a:p>
          <a:p>
            <a:pPr>
              <a:spcBef>
                <a:spcPts val="600"/>
              </a:spcBef>
            </a:pPr>
            <a:r>
              <a:rPr lang="en-US" altLang="zh-CN" dirty="0">
                <a:latin typeface="Comic Sans MS" panose="030F0702030302020204" pitchFamily="66" charset="0"/>
                <a:sym typeface="+mn-ea"/>
              </a:rPr>
              <a:t>All men are mortal</a:t>
            </a:r>
            <a:endParaRPr lang="en-US" altLang="zh-CN" dirty="0">
              <a:latin typeface="Comic Sans MS" panose="030F0702030302020204" pitchFamily="66" charset="0"/>
            </a:endParaRPr>
          </a:p>
          <a:p>
            <a:pPr marL="0" indent="0">
              <a:spcBef>
                <a:spcPts val="300"/>
              </a:spcBef>
              <a:buNone/>
            </a:pPr>
            <a:r>
              <a:rPr lang="en-US" altLang="zh-CN" dirty="0">
                <a:latin typeface="Comic Sans MS" panose="030F0702030302020204" pitchFamily="66" charset="0"/>
                <a:sym typeface="+mn-ea"/>
              </a:rPr>
              <a:t>    Socrates is a man</a:t>
            </a:r>
            <a:endParaRPr lang="en-US" altLang="zh-CN" dirty="0">
              <a:latin typeface="Comic Sans MS" panose="030F0702030302020204" pitchFamily="66" charset="0"/>
            </a:endParaRPr>
          </a:p>
          <a:p>
            <a:pPr marL="0" indent="0">
              <a:spcBef>
                <a:spcPts val="300"/>
              </a:spcBef>
              <a:buNone/>
            </a:pPr>
            <a:r>
              <a:rPr lang="en-US" altLang="zh-CN" dirty="0">
                <a:latin typeface="Comic Sans MS" panose="030F0702030302020204" pitchFamily="66" charset="0"/>
                <a:sym typeface="+mn-ea"/>
              </a:rPr>
              <a:t>    Therefore, Socrates is mortal</a:t>
            </a:r>
            <a:endParaRPr lang="en-US" altLang="zh-CN" dirty="0">
              <a:latin typeface="Comic Sans MS" panose="030F0702030302020204" pitchFamily="66" charset="0"/>
              <a:sym typeface="+mn-ea"/>
            </a:endParaRPr>
          </a:p>
          <a:p>
            <a:pPr>
              <a:spcBef>
                <a:spcPts val="1800"/>
              </a:spcBef>
            </a:pPr>
            <a:r>
              <a:rPr lang="zh-CN" altLang="en-US" dirty="0">
                <a:latin typeface="+mn-ea"/>
              </a:rPr>
              <a:t>基本形式</a:t>
            </a:r>
            <a:endParaRPr lang="en-US" altLang="zh-CN" dirty="0">
              <a:latin typeface="+mn-ea"/>
            </a:endParaRPr>
          </a:p>
          <a:p>
            <a:pPr marL="0" indent="0">
              <a:spcBef>
                <a:spcPts val="600"/>
              </a:spcBef>
              <a:buNone/>
            </a:pPr>
            <a:r>
              <a:rPr lang="en-US" altLang="zh-CN" sz="2200" dirty="0">
                <a:latin typeface="Comic Sans MS" panose="030F0702030302020204" pitchFamily="66" charset="0"/>
              </a:rPr>
              <a:t>    </a:t>
            </a:r>
            <a:r>
              <a:rPr lang="zh-CN" altLang="en-US" sz="2200" dirty="0">
                <a:latin typeface="Comic Sans MS" panose="030F0702030302020204" pitchFamily="66" charset="0"/>
              </a:rPr>
              <a:t>大前提：</a:t>
            </a:r>
            <a:r>
              <a:rPr lang="en-US" altLang="zh-CN" sz="2200" dirty="0">
                <a:latin typeface="Comic Sans MS" panose="030F0702030302020204" pitchFamily="66" charset="0"/>
              </a:rPr>
              <a:t> </a:t>
            </a:r>
            <a:r>
              <a:rPr lang="en-US" altLang="zh-CN" sz="2200" b="1" dirty="0">
                <a:solidFill>
                  <a:srgbClr val="FF0000"/>
                </a:solidFill>
                <a:latin typeface="Comic Sans MS" panose="030F0702030302020204" pitchFamily="66" charset="0"/>
              </a:rPr>
              <a:t>All</a:t>
            </a:r>
            <a:r>
              <a:rPr lang="en-US" altLang="zh-CN" sz="2200" dirty="0">
                <a:latin typeface="Comic Sans MS" panose="030F0702030302020204" pitchFamily="66" charset="0"/>
              </a:rPr>
              <a:t> </a:t>
            </a:r>
            <a:r>
              <a:rPr lang="en-US" altLang="zh-CN" sz="2200" b="1" dirty="0">
                <a:solidFill>
                  <a:srgbClr val="00B050"/>
                </a:solidFill>
                <a:latin typeface="Comic Sans MS" panose="030F0702030302020204" pitchFamily="66" charset="0"/>
              </a:rPr>
              <a:t>M</a:t>
            </a:r>
            <a:r>
              <a:rPr lang="en-US" altLang="zh-CN" sz="2200" dirty="0">
                <a:latin typeface="Comic Sans MS" panose="030F0702030302020204" pitchFamily="66" charset="0"/>
              </a:rPr>
              <a:t> </a:t>
            </a:r>
            <a:r>
              <a:rPr lang="en-US" altLang="zh-CN" sz="2200" b="1" dirty="0">
                <a:solidFill>
                  <a:srgbClr val="FF0000"/>
                </a:solidFill>
                <a:latin typeface="Comic Sans MS" panose="030F0702030302020204" pitchFamily="66" charset="0"/>
              </a:rPr>
              <a:t>are</a:t>
            </a:r>
            <a:r>
              <a:rPr lang="en-US" altLang="zh-CN" sz="2200" dirty="0">
                <a:latin typeface="Comic Sans MS" panose="030F0702030302020204" pitchFamily="66" charset="0"/>
              </a:rPr>
              <a:t> P</a:t>
            </a:r>
            <a:endParaRPr lang="en-US" altLang="zh-CN" sz="2200" dirty="0">
              <a:latin typeface="Comic Sans MS" panose="030F0702030302020204" pitchFamily="66" charset="0"/>
            </a:endParaRPr>
          </a:p>
          <a:p>
            <a:pPr marL="0" indent="0">
              <a:spcBef>
                <a:spcPts val="600"/>
              </a:spcBef>
              <a:buNone/>
            </a:pPr>
            <a:r>
              <a:rPr lang="en-US" altLang="zh-CN" sz="2200" dirty="0">
                <a:latin typeface="Comic Sans MS" panose="030F0702030302020204" pitchFamily="66" charset="0"/>
              </a:rPr>
              <a:t>    </a:t>
            </a:r>
            <a:r>
              <a:rPr lang="zh-CN" altLang="en-US" sz="2200" dirty="0">
                <a:latin typeface="Comic Sans MS" panose="030F0702030302020204" pitchFamily="66" charset="0"/>
              </a:rPr>
              <a:t>小前提：</a:t>
            </a:r>
            <a:r>
              <a:rPr lang="en-US" altLang="zh-CN" sz="2200" b="1" dirty="0">
                <a:solidFill>
                  <a:srgbClr val="FF0000"/>
                </a:solidFill>
                <a:latin typeface="Comic Sans MS" panose="030F0702030302020204" pitchFamily="66" charset="0"/>
              </a:rPr>
              <a:t>All</a:t>
            </a:r>
            <a:r>
              <a:rPr lang="en-US" altLang="zh-CN" sz="2200" dirty="0">
                <a:latin typeface="Comic Sans MS" panose="030F0702030302020204" pitchFamily="66" charset="0"/>
              </a:rPr>
              <a:t> S </a:t>
            </a:r>
            <a:r>
              <a:rPr lang="en-US" altLang="zh-CN" sz="2200" b="1" dirty="0">
                <a:solidFill>
                  <a:srgbClr val="FF0000"/>
                </a:solidFill>
                <a:latin typeface="Comic Sans MS" panose="030F0702030302020204" pitchFamily="66" charset="0"/>
              </a:rPr>
              <a:t>are</a:t>
            </a:r>
            <a:r>
              <a:rPr lang="en-US" altLang="zh-CN" sz="2200" dirty="0">
                <a:latin typeface="Comic Sans MS" panose="030F0702030302020204" pitchFamily="66" charset="0"/>
              </a:rPr>
              <a:t> </a:t>
            </a:r>
            <a:r>
              <a:rPr lang="en-US" altLang="zh-CN" sz="2200" b="1" dirty="0">
                <a:solidFill>
                  <a:srgbClr val="00B050"/>
                </a:solidFill>
                <a:latin typeface="Comic Sans MS" panose="030F0702030302020204" pitchFamily="66" charset="0"/>
              </a:rPr>
              <a:t>M</a:t>
            </a:r>
            <a:endParaRPr lang="en-US" altLang="zh-CN" sz="2200" b="1" dirty="0">
              <a:solidFill>
                <a:srgbClr val="00B050"/>
              </a:solidFill>
              <a:latin typeface="Comic Sans MS" panose="030F0702030302020204" pitchFamily="66" charset="0"/>
            </a:endParaRPr>
          </a:p>
          <a:p>
            <a:pPr marL="0" indent="0">
              <a:spcBef>
                <a:spcPts val="600"/>
              </a:spcBef>
              <a:buNone/>
            </a:pPr>
            <a:r>
              <a:rPr lang="en-US" altLang="zh-CN" sz="2200" dirty="0">
                <a:latin typeface="Comic Sans MS" panose="030F0702030302020204" pitchFamily="66" charset="0"/>
              </a:rPr>
              <a:t>    </a:t>
            </a:r>
            <a:r>
              <a:rPr lang="zh-CN" altLang="en-US" sz="2200" dirty="0">
                <a:latin typeface="Comic Sans MS" panose="030F0702030302020204" pitchFamily="66" charset="0"/>
              </a:rPr>
              <a:t>结论：</a:t>
            </a:r>
            <a:r>
              <a:rPr lang="en-US" altLang="zh-CN" sz="2200" b="1" dirty="0">
                <a:solidFill>
                  <a:srgbClr val="FF0000"/>
                </a:solidFill>
                <a:latin typeface="Comic Sans MS" panose="030F0702030302020204" pitchFamily="66" charset="0"/>
              </a:rPr>
              <a:t>All</a:t>
            </a:r>
            <a:r>
              <a:rPr lang="en-US" altLang="zh-CN" sz="2200" dirty="0">
                <a:solidFill>
                  <a:srgbClr val="FF0000"/>
                </a:solidFill>
                <a:latin typeface="Comic Sans MS" panose="030F0702030302020204" pitchFamily="66" charset="0"/>
              </a:rPr>
              <a:t> </a:t>
            </a:r>
            <a:r>
              <a:rPr lang="en-US" altLang="zh-CN" sz="2200" dirty="0">
                <a:latin typeface="Comic Sans MS" panose="030F0702030302020204" pitchFamily="66" charset="0"/>
              </a:rPr>
              <a:t>S </a:t>
            </a:r>
            <a:r>
              <a:rPr lang="en-US" altLang="zh-CN" sz="2200" b="1" dirty="0">
                <a:solidFill>
                  <a:srgbClr val="FF0000"/>
                </a:solidFill>
                <a:latin typeface="Comic Sans MS" panose="030F0702030302020204" pitchFamily="66" charset="0"/>
              </a:rPr>
              <a:t>are</a:t>
            </a:r>
            <a:r>
              <a:rPr lang="en-US" altLang="zh-CN" sz="2200" dirty="0">
                <a:latin typeface="Comic Sans MS" panose="030F0702030302020204" pitchFamily="66" charset="0"/>
              </a:rPr>
              <a:t> P</a:t>
            </a:r>
            <a:endParaRPr lang="en-US" altLang="zh-CN" sz="2200" dirty="0">
              <a:latin typeface="Comic Sans MS" panose="030F0702030302020204" pitchFamily="66" charset="0"/>
            </a:endParaRPr>
          </a:p>
          <a:p>
            <a:pPr>
              <a:spcBef>
                <a:spcPts val="1800"/>
              </a:spcBef>
            </a:pPr>
            <a:endParaRPr lang="zh-CN" altLang="en-US" sz="2200" dirty="0">
              <a:latin typeface="Comic Sans MS" panose="030F0702030302020204" pitchFamily="66" charset="0"/>
            </a:endParaRPr>
          </a:p>
        </p:txBody>
      </p:sp>
      <p:sp>
        <p:nvSpPr>
          <p:cNvPr id="4" name="日期占位符 3"/>
          <p:cNvSpPr>
            <a:spLocks noGrp="1"/>
          </p:cNvSpPr>
          <p:nvPr>
            <p:ph type="dt" sz="half" idx="10"/>
          </p:nvPr>
        </p:nvSpPr>
        <p:spPr/>
        <p:txBody>
          <a:bodyPr/>
          <a:lstStyle/>
          <a:p>
            <a:fld id="{A271FDC6-2101-43A4-8D63-D36F9858016E}" type="datetime1">
              <a:rPr lang="zh-CN" altLang="en-US" smtClean="0"/>
            </a:fld>
            <a:endParaRPr lang="en-US" altLang="zh-CN"/>
          </a:p>
        </p:txBody>
      </p:sp>
      <p:sp>
        <p:nvSpPr>
          <p:cNvPr id="5" name="灯片编号占位符 4"/>
          <p:cNvSpPr>
            <a:spLocks noGrp="1"/>
          </p:cNvSpPr>
          <p:nvPr>
            <p:ph type="sldNum" sz="quarter" idx="12"/>
          </p:nvPr>
        </p:nvSpPr>
        <p:spPr/>
        <p:txBody>
          <a:bodyPr/>
          <a:lstStyle/>
          <a:p>
            <a:fld id="{827A55A8-80A8-4423-9E8E-DCF163C705BE}" type="slidenum">
              <a:rPr lang="en-US" altLang="zh-CN" smtClean="0"/>
            </a:fld>
            <a:endParaRPr lang="en-US" altLang="zh-CN"/>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093265" y="762000"/>
            <a:ext cx="1530859" cy="2133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0192" y="3498272"/>
            <a:ext cx="2005446" cy="26739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6093265" y="2876490"/>
            <a:ext cx="1530859" cy="553998"/>
          </a:xfrm>
          <a:prstGeom prst="rect">
            <a:avLst/>
          </a:prstGeom>
        </p:spPr>
        <p:txBody>
          <a:bodyPr wrap="square">
            <a:spAutoFit/>
          </a:bodyPr>
          <a:lstStyle/>
          <a:p>
            <a:pPr algn="ctr"/>
            <a:r>
              <a:rPr lang="en-US" altLang="zh-CN" sz="1600" b="1" dirty="0">
                <a:latin typeface="+mn-lt"/>
              </a:rPr>
              <a:t>Aristotle</a:t>
            </a:r>
            <a:endParaRPr lang="en-US" altLang="zh-CN" sz="1600" b="1" dirty="0">
              <a:latin typeface="+mn-lt"/>
            </a:endParaRPr>
          </a:p>
          <a:p>
            <a:pPr algn="ctr"/>
            <a:r>
              <a:rPr lang="en-US" altLang="zh-CN" sz="1400" dirty="0">
                <a:latin typeface="+mn-lt"/>
              </a:rPr>
              <a:t>(384BC - 324BC)</a:t>
            </a:r>
            <a:endParaRPr lang="zh-CN" altLang="en-US" sz="1400" dirty="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endParaRPr lang="zh-CN" altLang="en-US"/>
          </a:p>
        </p:txBody>
      </p:sp>
      <p:sp>
        <p:nvSpPr>
          <p:cNvPr id="3" name="内容占位符 2"/>
          <p:cNvSpPr>
            <a:spLocks noGrp="1"/>
          </p:cNvSpPr>
          <p:nvPr>
            <p:ph idx="1"/>
          </p:nvPr>
        </p:nvSpPr>
        <p:spPr/>
        <p:txBody>
          <a:bodyPr/>
          <a:p>
            <a:pPr>
              <a:spcBef>
                <a:spcPts val="1800"/>
              </a:spcBef>
            </a:pPr>
            <a:r>
              <a:rPr lang="zh-CN" altLang="en-US" sz="2000" dirty="0">
                <a:sym typeface="+mn-ea"/>
              </a:rPr>
              <a:t>所有的牛都有角</a:t>
            </a:r>
            <a:r>
              <a:rPr lang="zh-CN" altLang="en-US" sz="2000">
                <a:sym typeface="+mn-ea"/>
              </a:rPr>
              <a:t>（前提）</a:t>
            </a:r>
            <a:endParaRPr lang="en-US" altLang="zh-CN" sz="2000" dirty="0"/>
          </a:p>
          <a:p>
            <a:pPr marL="0" indent="0">
              <a:spcBef>
                <a:spcPts val="300"/>
              </a:spcBef>
              <a:buNone/>
            </a:pPr>
            <a:r>
              <a:rPr lang="en-US" altLang="zh-CN" sz="2000" dirty="0">
                <a:sym typeface="+mn-ea"/>
              </a:rPr>
              <a:t>    </a:t>
            </a:r>
            <a:r>
              <a:rPr lang="zh-CN" altLang="en-US" sz="2000" dirty="0">
                <a:sym typeface="+mn-ea"/>
              </a:rPr>
              <a:t>有些动物是牛</a:t>
            </a:r>
            <a:r>
              <a:rPr lang="zh-CN" altLang="en-US" sz="2000">
                <a:sym typeface="+mn-ea"/>
              </a:rPr>
              <a:t>（前提）</a:t>
            </a:r>
            <a:endParaRPr lang="en-US" altLang="zh-CN" sz="2000" dirty="0"/>
          </a:p>
          <a:p>
            <a:pPr marL="0" indent="0">
              <a:spcBef>
                <a:spcPts val="300"/>
              </a:spcBef>
              <a:buNone/>
            </a:pPr>
            <a:r>
              <a:rPr lang="en-US" altLang="zh-CN" sz="2000" dirty="0">
                <a:sym typeface="+mn-ea"/>
              </a:rPr>
              <a:t>    </a:t>
            </a:r>
            <a:r>
              <a:rPr lang="zh-CN" altLang="en-US" sz="2000" dirty="0">
                <a:sym typeface="+mn-ea"/>
              </a:rPr>
              <a:t>因此，所有动物有角</a:t>
            </a:r>
            <a:r>
              <a:rPr lang="zh-CN" altLang="en-US" sz="2000">
                <a:sym typeface="+mn-ea"/>
              </a:rPr>
              <a:t>（结论）</a:t>
            </a:r>
            <a:endParaRPr lang="en-US" altLang="zh-CN" sz="2000" dirty="0">
              <a:latin typeface="Comic Sans MS" panose="030F0702030302020204" pitchFamily="66" charset="0"/>
              <a:sym typeface="+mn-ea"/>
            </a:endParaRPr>
          </a:p>
          <a:p>
            <a:r>
              <a:rPr lang="zh-CN" altLang="en-US" sz="2000">
                <a:sym typeface="+mn-ea"/>
              </a:rPr>
              <a:t>推理</a:t>
            </a:r>
            <a:r>
              <a:rPr lang="zh-CN" altLang="en-US" sz="2000">
                <a:sym typeface="+mn-ea"/>
              </a:rPr>
              <a:t>不正确</a:t>
            </a:r>
            <a:endParaRPr lang="zh-CN" altLang="en-US" sz="2000"/>
          </a:p>
          <a:p>
            <a:endParaRPr lang="zh-CN" altLang="en-US" sz="2000"/>
          </a:p>
          <a:p>
            <a:endParaRPr lang="zh-CN" altLang="en-US" sz="2000"/>
          </a:p>
          <a:p>
            <a:endParaRPr lang="zh-CN" altLang="en-US" sz="2000"/>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endParaRPr lang="zh-CN" altLang="en-US"/>
          </a:p>
        </p:txBody>
      </p:sp>
      <p:sp>
        <p:nvSpPr>
          <p:cNvPr id="3" name="内容占位符 2"/>
          <p:cNvSpPr>
            <a:spLocks noGrp="1"/>
          </p:cNvSpPr>
          <p:nvPr>
            <p:ph idx="1"/>
          </p:nvPr>
        </p:nvSpPr>
        <p:spPr/>
        <p:txBody>
          <a:bodyPr/>
          <a:p>
            <a:pPr>
              <a:spcBef>
                <a:spcPts val="1800"/>
              </a:spcBef>
            </a:pPr>
            <a:r>
              <a:rPr lang="zh-CN" altLang="en-US" sz="2000" dirty="0">
                <a:sym typeface="+mn-ea"/>
              </a:rPr>
              <a:t>所有的牛都有角</a:t>
            </a:r>
            <a:r>
              <a:rPr lang="zh-CN" altLang="en-US" sz="2000">
                <a:sym typeface="+mn-ea"/>
              </a:rPr>
              <a:t>（前提）</a:t>
            </a:r>
            <a:endParaRPr lang="en-US" altLang="zh-CN" sz="2000" dirty="0"/>
          </a:p>
          <a:p>
            <a:pPr marL="0" indent="0">
              <a:spcBef>
                <a:spcPts val="300"/>
              </a:spcBef>
              <a:buNone/>
            </a:pPr>
            <a:r>
              <a:rPr lang="en-US" altLang="zh-CN" sz="2000" dirty="0">
                <a:sym typeface="+mn-ea"/>
              </a:rPr>
              <a:t>    </a:t>
            </a:r>
            <a:r>
              <a:rPr lang="zh-CN" altLang="en-US" sz="2000" dirty="0">
                <a:sym typeface="+mn-ea"/>
              </a:rPr>
              <a:t>有些动物是牛</a:t>
            </a:r>
            <a:r>
              <a:rPr lang="zh-CN" altLang="en-US" sz="2000">
                <a:sym typeface="+mn-ea"/>
              </a:rPr>
              <a:t>（前提）</a:t>
            </a:r>
            <a:endParaRPr lang="en-US" altLang="zh-CN" sz="2000" dirty="0"/>
          </a:p>
          <a:p>
            <a:pPr marL="0" indent="0">
              <a:spcBef>
                <a:spcPts val="300"/>
              </a:spcBef>
              <a:buNone/>
            </a:pPr>
            <a:r>
              <a:rPr lang="en-US" altLang="zh-CN" sz="2000" dirty="0">
                <a:sym typeface="+mn-ea"/>
              </a:rPr>
              <a:t>    </a:t>
            </a:r>
            <a:r>
              <a:rPr lang="zh-CN" altLang="en-US" sz="2000" dirty="0">
                <a:sym typeface="+mn-ea"/>
              </a:rPr>
              <a:t>因此，</a:t>
            </a:r>
            <a:r>
              <a:rPr lang="zh-CN" altLang="en-US" sz="2000" dirty="0">
                <a:sym typeface="+mn-ea"/>
              </a:rPr>
              <a:t>所有</a:t>
            </a:r>
            <a:r>
              <a:rPr lang="zh-CN" altLang="en-US" sz="2000" dirty="0">
                <a:sym typeface="+mn-ea"/>
              </a:rPr>
              <a:t>动物有角</a:t>
            </a:r>
            <a:r>
              <a:rPr lang="zh-CN" altLang="en-US" sz="2000">
                <a:sym typeface="+mn-ea"/>
              </a:rPr>
              <a:t>（结论）</a:t>
            </a:r>
            <a:endParaRPr lang="en-US" altLang="zh-CN" sz="2000" dirty="0">
              <a:latin typeface="Comic Sans MS" panose="030F0702030302020204" pitchFamily="66" charset="0"/>
              <a:sym typeface="+mn-ea"/>
            </a:endParaRPr>
          </a:p>
          <a:p>
            <a:r>
              <a:rPr lang="zh-CN" altLang="en-US" sz="2000">
                <a:sym typeface="+mn-ea"/>
              </a:rPr>
              <a:t>推理</a:t>
            </a:r>
            <a:r>
              <a:rPr lang="zh-CN" altLang="en-US" sz="2000">
                <a:sym typeface="+mn-ea"/>
              </a:rPr>
              <a:t>不正确</a:t>
            </a:r>
            <a:endParaRPr lang="zh-CN" altLang="en-US" sz="2000"/>
          </a:p>
          <a:p>
            <a:endParaRPr lang="zh-CN" altLang="en-US" sz="2000"/>
          </a:p>
          <a:p>
            <a:r>
              <a:rPr lang="zh-CN" altLang="en-US" sz="2000"/>
              <a:t>推理方法的正确性</a:t>
            </a:r>
            <a:endParaRPr lang="zh-CN" altLang="en-US" sz="2000"/>
          </a:p>
          <a:p>
            <a:r>
              <a:rPr lang="zh-CN" altLang="en-US" sz="2000"/>
              <a:t>前提与结论的真假</a:t>
            </a:r>
            <a:endParaRPr lang="zh-CN" altLang="en-US" sz="2000"/>
          </a:p>
          <a:p>
            <a:endParaRPr lang="zh-CN" altLang="en-US" sz="2000"/>
          </a:p>
          <a:p>
            <a:endParaRPr lang="zh-CN" altLang="en-US" sz="2000"/>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
        <p:nvSpPr>
          <p:cNvPr id="6" name="文本框 5"/>
          <p:cNvSpPr txBox="1"/>
          <p:nvPr/>
        </p:nvSpPr>
        <p:spPr>
          <a:xfrm>
            <a:off x="3200400" y="3810000"/>
            <a:ext cx="1256030" cy="356235"/>
          </a:xfrm>
          <a:prstGeom prst="rect">
            <a:avLst/>
          </a:prstGeom>
          <a:ln w="9525">
            <a:solidFill>
              <a:srgbClr val="292988"/>
            </a:solidFill>
          </a:ln>
        </p:spPr>
        <p:txBody>
          <a:bodyPr vert="horz" wrap="square" lIns="0" tIns="0" rIns="0" bIns="0" rtlCol="0">
            <a:noAutofit/>
          </a:bodyPr>
          <a:p>
            <a:pPr marL="91440" marR="82550" algn="ctr">
              <a:lnSpc>
                <a:spcPts val="2880"/>
              </a:lnSpc>
            </a:pPr>
            <a:r>
              <a:rPr lang="zh-CN" altLang="en-US" sz="2400" spc="-110" dirty="0">
                <a:latin typeface="Arial" panose="020B0604020202020204"/>
                <a:cs typeface="Arial" panose="020B0604020202020204"/>
              </a:rPr>
              <a:t>两件事</a:t>
            </a:r>
            <a:endParaRPr lang="zh-CN" altLang="en-US" sz="2400" spc="-110" dirty="0">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endParaRPr lang="zh-CN" altLang="en-US"/>
          </a:p>
        </p:txBody>
      </p:sp>
      <p:sp>
        <p:nvSpPr>
          <p:cNvPr id="3" name="内容占位符 2"/>
          <p:cNvSpPr>
            <a:spLocks noGrp="1"/>
          </p:cNvSpPr>
          <p:nvPr>
            <p:ph idx="1"/>
          </p:nvPr>
        </p:nvSpPr>
        <p:spPr/>
        <p:txBody>
          <a:bodyPr/>
          <a:p>
            <a:r>
              <a:rPr lang="zh-CN" altLang="en-US" sz="2000" dirty="0">
                <a:sym typeface="+mn-ea"/>
              </a:rPr>
              <a:t>白头翁是一种鸟</a:t>
            </a:r>
            <a:endParaRPr lang="en-US" altLang="zh-CN" sz="2000" dirty="0"/>
          </a:p>
          <a:p>
            <a:pPr marL="0" indent="0">
              <a:spcBef>
                <a:spcPts val="300"/>
              </a:spcBef>
              <a:buNone/>
            </a:pPr>
            <a:r>
              <a:rPr lang="en-US" altLang="zh-CN" sz="2000" dirty="0">
                <a:effectLst/>
                <a:sym typeface="+mn-ea"/>
              </a:rPr>
              <a:t>    </a:t>
            </a:r>
            <a:r>
              <a:rPr lang="zh-CN" altLang="en-US" sz="2000" dirty="0">
                <a:effectLst/>
                <a:sym typeface="+mn-ea"/>
              </a:rPr>
              <a:t>老李是一个白头翁</a:t>
            </a:r>
            <a:endParaRPr lang="en-US" altLang="zh-CN" sz="2000" dirty="0">
              <a:effectLst/>
            </a:endParaRPr>
          </a:p>
          <a:p>
            <a:pPr marL="0" indent="0">
              <a:spcBef>
                <a:spcPts val="300"/>
              </a:spcBef>
              <a:spcAft>
                <a:spcPts val="800"/>
              </a:spcAft>
              <a:buNone/>
            </a:pPr>
            <a:r>
              <a:rPr lang="en-US" altLang="zh-CN" sz="2000" dirty="0">
                <a:sym typeface="+mn-ea"/>
              </a:rPr>
              <a:t>    </a:t>
            </a:r>
            <a:r>
              <a:rPr lang="zh-CN" altLang="en-US" sz="2000" dirty="0">
                <a:sym typeface="+mn-ea"/>
              </a:rPr>
              <a:t>因此，老李是一个鸟</a:t>
            </a:r>
            <a:endParaRPr lang="zh-CN" altLang="en-US" sz="2000"/>
          </a:p>
          <a:p>
            <a:endParaRPr lang="zh-CN" altLang="en-US" sz="2000"/>
          </a:p>
          <a:p>
            <a:endParaRPr lang="zh-CN" altLang="en-US" sz="2000"/>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endParaRPr lang="zh-CN" altLang="en-US"/>
          </a:p>
        </p:txBody>
      </p:sp>
      <p:sp>
        <p:nvSpPr>
          <p:cNvPr id="3" name="内容占位符 2"/>
          <p:cNvSpPr>
            <a:spLocks noGrp="1"/>
          </p:cNvSpPr>
          <p:nvPr>
            <p:ph idx="1"/>
          </p:nvPr>
        </p:nvSpPr>
        <p:spPr/>
        <p:txBody>
          <a:bodyPr/>
          <a:p>
            <a:r>
              <a:rPr lang="zh-CN" altLang="en-US" sz="2000" dirty="0">
                <a:sym typeface="+mn-ea"/>
              </a:rPr>
              <a:t>白头翁是一种鸟</a:t>
            </a:r>
            <a:endParaRPr lang="en-US" altLang="zh-CN" sz="2000" dirty="0"/>
          </a:p>
          <a:p>
            <a:pPr marL="0" indent="0">
              <a:spcBef>
                <a:spcPts val="300"/>
              </a:spcBef>
              <a:buNone/>
            </a:pPr>
            <a:r>
              <a:rPr lang="en-US" altLang="zh-CN" sz="2000" dirty="0">
                <a:effectLst/>
                <a:sym typeface="+mn-ea"/>
              </a:rPr>
              <a:t>    </a:t>
            </a:r>
            <a:r>
              <a:rPr lang="zh-CN" altLang="en-US" sz="2000" dirty="0">
                <a:effectLst/>
                <a:sym typeface="+mn-ea"/>
              </a:rPr>
              <a:t>老李是一个白头翁</a:t>
            </a:r>
            <a:endParaRPr lang="en-US" altLang="zh-CN" sz="2000" dirty="0">
              <a:effectLst/>
            </a:endParaRPr>
          </a:p>
          <a:p>
            <a:pPr marL="0" indent="0">
              <a:spcBef>
                <a:spcPts val="300"/>
              </a:spcBef>
              <a:spcAft>
                <a:spcPts val="800"/>
              </a:spcAft>
              <a:buNone/>
            </a:pPr>
            <a:r>
              <a:rPr lang="en-US" altLang="zh-CN" sz="2000" dirty="0">
                <a:sym typeface="+mn-ea"/>
              </a:rPr>
              <a:t>    </a:t>
            </a:r>
            <a:r>
              <a:rPr lang="zh-CN" altLang="en-US" sz="2000" dirty="0">
                <a:sym typeface="+mn-ea"/>
              </a:rPr>
              <a:t>因此，老李是一个鸟</a:t>
            </a:r>
            <a:endParaRPr lang="zh-CN" altLang="en-US" sz="2000"/>
          </a:p>
          <a:p>
            <a:r>
              <a:rPr lang="zh-CN" altLang="en-US" sz="2000">
                <a:sym typeface="+mn-ea"/>
              </a:rPr>
              <a:t>推理</a:t>
            </a:r>
            <a:r>
              <a:rPr lang="zh-CN" altLang="en-US" sz="2000">
                <a:sym typeface="+mn-ea"/>
              </a:rPr>
              <a:t>不正确</a:t>
            </a:r>
            <a:r>
              <a:rPr lang="zh-CN" altLang="en-US" sz="2000">
                <a:sym typeface="+mn-ea"/>
              </a:rPr>
              <a:t>（自然语言相似不保证逻辑形式上相同）</a:t>
            </a:r>
            <a:endParaRPr lang="zh-CN" altLang="en-US" sz="2000"/>
          </a:p>
          <a:p>
            <a:endParaRPr lang="zh-CN" altLang="en-US" sz="2000"/>
          </a:p>
          <a:p>
            <a:endParaRPr lang="zh-CN" altLang="en-US" sz="2000"/>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endParaRPr lang="zh-CN" altLang="en-US"/>
          </a:p>
        </p:txBody>
      </p:sp>
      <p:sp>
        <p:nvSpPr>
          <p:cNvPr id="3" name="内容占位符 2"/>
          <p:cNvSpPr>
            <a:spLocks noGrp="1"/>
          </p:cNvSpPr>
          <p:nvPr>
            <p:ph idx="1"/>
          </p:nvPr>
        </p:nvSpPr>
        <p:spPr/>
        <p:txBody>
          <a:bodyPr/>
          <a:p>
            <a:r>
              <a:rPr lang="zh-CN" altLang="en-US" sz="2000" dirty="0">
                <a:sym typeface="+mn-ea"/>
              </a:rPr>
              <a:t>白头翁是一种鸟</a:t>
            </a:r>
            <a:endParaRPr lang="en-US" altLang="zh-CN" sz="2000" dirty="0"/>
          </a:p>
          <a:p>
            <a:pPr marL="0" indent="0">
              <a:spcBef>
                <a:spcPts val="300"/>
              </a:spcBef>
              <a:buNone/>
            </a:pPr>
            <a:r>
              <a:rPr lang="en-US" altLang="zh-CN" sz="2000" dirty="0">
                <a:effectLst/>
                <a:sym typeface="+mn-ea"/>
              </a:rPr>
              <a:t>    </a:t>
            </a:r>
            <a:r>
              <a:rPr lang="zh-CN" altLang="en-US" sz="2000" dirty="0">
                <a:effectLst/>
                <a:sym typeface="+mn-ea"/>
              </a:rPr>
              <a:t>老李是一个白头翁</a:t>
            </a:r>
            <a:endParaRPr lang="en-US" altLang="zh-CN" sz="2000" dirty="0">
              <a:effectLst/>
            </a:endParaRPr>
          </a:p>
          <a:p>
            <a:pPr marL="0" indent="0">
              <a:spcBef>
                <a:spcPts val="300"/>
              </a:spcBef>
              <a:spcAft>
                <a:spcPts val="800"/>
              </a:spcAft>
              <a:buNone/>
            </a:pPr>
            <a:r>
              <a:rPr lang="en-US" altLang="zh-CN" sz="2000" dirty="0">
                <a:sym typeface="+mn-ea"/>
              </a:rPr>
              <a:t>    </a:t>
            </a:r>
            <a:r>
              <a:rPr lang="zh-CN" altLang="en-US" sz="2000" dirty="0">
                <a:sym typeface="+mn-ea"/>
              </a:rPr>
              <a:t>因此，老李是一个鸟</a:t>
            </a:r>
            <a:endParaRPr lang="zh-CN" altLang="en-US" sz="2000"/>
          </a:p>
          <a:p>
            <a:r>
              <a:rPr lang="zh-CN" altLang="en-US" sz="2000">
                <a:sym typeface="+mn-ea"/>
              </a:rPr>
              <a:t>推理</a:t>
            </a:r>
            <a:r>
              <a:rPr lang="zh-CN" altLang="en-US" sz="2000">
                <a:sym typeface="+mn-ea"/>
              </a:rPr>
              <a:t>不正确</a:t>
            </a:r>
            <a:r>
              <a:rPr lang="zh-CN" altLang="en-US" sz="2000">
                <a:sym typeface="+mn-ea"/>
              </a:rPr>
              <a:t>（自然语言相似不保证逻辑形式上相同）</a:t>
            </a:r>
            <a:endParaRPr lang="zh-CN" altLang="en-US" sz="2000"/>
          </a:p>
          <a:p>
            <a:endParaRPr lang="zh-CN" altLang="en-US" sz="2000"/>
          </a:p>
          <a:p>
            <a:r>
              <a:rPr lang="zh-CN" altLang="en-US" sz="2000"/>
              <a:t>两套语言</a:t>
            </a:r>
            <a:endParaRPr lang="zh-CN" altLang="en-US" sz="2000"/>
          </a:p>
          <a:p>
            <a:pPr lvl="1"/>
            <a:r>
              <a:rPr lang="zh-CN" altLang="en-US" sz="1665"/>
              <a:t>被讨论的语言，称为</a:t>
            </a:r>
            <a:r>
              <a:rPr lang="zh-CN" altLang="en-US" sz="1665" b="1"/>
              <a:t>对象语言</a:t>
            </a:r>
            <a:endParaRPr lang="zh-CN" altLang="en-US" sz="1665"/>
          </a:p>
          <a:p>
            <a:pPr lvl="1"/>
            <a:r>
              <a:rPr lang="zh-CN" altLang="en-US" sz="1665"/>
              <a:t>讨论对象语言所用的语言，称为</a:t>
            </a:r>
            <a:r>
              <a:rPr lang="zh-CN" altLang="en-US" sz="1665" b="1"/>
              <a:t>元语言</a:t>
            </a:r>
            <a:endParaRPr lang="zh-CN" altLang="en-US" sz="1665"/>
          </a:p>
          <a:p>
            <a:endParaRPr lang="zh-CN" altLang="en-US" sz="2000"/>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mic Sans MS" panose="030F0702030302020204" pitchFamily="66" charset="0"/>
              </a:rPr>
              <a:t>符号逻辑</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r>
              <a:rPr lang="zh-CN" altLang="zh-CN" dirty="0">
                <a:latin typeface="Comic Sans MS" panose="030F0702030302020204" pitchFamily="66" charset="0"/>
              </a:rPr>
              <a:t>自然语言表达人的思想与情感，</a:t>
            </a:r>
            <a:endParaRPr lang="en-US" altLang="zh-CN" dirty="0">
              <a:latin typeface="Comic Sans MS" panose="030F0702030302020204" pitchFamily="66" charset="0"/>
            </a:endParaRPr>
          </a:p>
          <a:p>
            <a:pPr marL="0" indent="0">
              <a:buNone/>
            </a:pPr>
            <a:r>
              <a:rPr lang="en-US" altLang="zh-CN" dirty="0">
                <a:latin typeface="Comic Sans MS" panose="030F0702030302020204" pitchFamily="66" charset="0"/>
              </a:rPr>
              <a:t>    </a:t>
            </a:r>
            <a:r>
              <a:rPr lang="zh-CN" altLang="zh-CN" dirty="0">
                <a:latin typeface="Comic Sans MS" panose="030F0702030302020204" pitchFamily="66" charset="0"/>
              </a:rPr>
              <a:t>符号逻辑</a:t>
            </a:r>
            <a:r>
              <a:rPr lang="en-US" altLang="zh-CN" dirty="0">
                <a:latin typeface="Comic Sans MS" panose="030F0702030302020204" pitchFamily="66" charset="0"/>
              </a:rPr>
              <a:t> —— </a:t>
            </a:r>
            <a:r>
              <a:rPr lang="zh-CN" altLang="zh-CN" dirty="0">
                <a:latin typeface="Comic Sans MS" panose="030F0702030302020204" pitchFamily="66" charset="0"/>
              </a:rPr>
              <a:t>思想与推理的</a:t>
            </a:r>
            <a:r>
              <a:rPr lang="zh-CN" altLang="zh-CN" b="1" dirty="0">
                <a:solidFill>
                  <a:srgbClr val="00B050"/>
                </a:solidFill>
                <a:latin typeface="Comic Sans MS" panose="030F0702030302020204" pitchFamily="66" charset="0"/>
              </a:rPr>
              <a:t>形式语言</a:t>
            </a:r>
            <a:r>
              <a:rPr lang="zh-CN" altLang="zh-CN" dirty="0">
                <a:latin typeface="Comic Sans MS" panose="030F0702030302020204" pitchFamily="66" charset="0"/>
              </a:rPr>
              <a:t>。</a:t>
            </a:r>
            <a:endParaRPr lang="zh-CN" altLang="zh-CN" dirty="0">
              <a:latin typeface="Comic Sans MS" panose="030F0702030302020204" pitchFamily="66" charset="0"/>
            </a:endParaRPr>
          </a:p>
          <a:p>
            <a:pPr marL="457200" lvl="1" indent="457200">
              <a:buNone/>
            </a:pPr>
            <a:r>
              <a:rPr lang="zh-CN" altLang="zh-CN" dirty="0">
                <a:latin typeface="Comic Sans MS" panose="030F0702030302020204" pitchFamily="66" charset="0"/>
              </a:rPr>
              <a:t>符号构成公式，公式表示命题</a:t>
            </a:r>
            <a:r>
              <a:rPr lang="en-US" altLang="zh-CN" dirty="0">
                <a:latin typeface="Comic Sans MS" panose="030F0702030302020204" pitchFamily="66" charset="0"/>
              </a:rPr>
              <a:t>……</a:t>
            </a:r>
            <a:endParaRPr lang="en-US" altLang="zh-CN" sz="2200" dirty="0">
              <a:latin typeface="Comic Sans MS" panose="030F0702030302020204" pitchFamily="66" charset="0"/>
            </a:endParaRPr>
          </a:p>
          <a:p>
            <a:endParaRPr lang="zh-CN" altLang="en-US" sz="2200" dirty="0">
              <a:latin typeface="Comic Sans MS" panose="030F0702030302020204" pitchFamily="66" charset="0"/>
            </a:endParaRPr>
          </a:p>
          <a:p>
            <a:endParaRPr lang="zh-CN" altLang="en-US" sz="2200" dirty="0">
              <a:latin typeface="Comic Sans MS" panose="030F0702030302020204" pitchFamily="66" charset="0"/>
            </a:endParaRPr>
          </a:p>
        </p:txBody>
      </p:sp>
      <p:sp>
        <p:nvSpPr>
          <p:cNvPr id="4" name="日期占位符 3"/>
          <p:cNvSpPr>
            <a:spLocks noGrp="1"/>
          </p:cNvSpPr>
          <p:nvPr>
            <p:ph type="dt" sz="half" idx="10"/>
          </p:nvPr>
        </p:nvSpPr>
        <p:spPr/>
        <p:txBody>
          <a:bodyPr/>
          <a:lstStyle/>
          <a:p>
            <a:fld id="{A271FDC6-2101-43A4-8D63-D36F9858016E}" type="datetime1">
              <a:rPr lang="zh-CN" altLang="en-US" smtClean="0"/>
            </a:fld>
            <a:endParaRPr lang="en-US" altLang="zh-CN"/>
          </a:p>
        </p:txBody>
      </p:sp>
      <p:sp>
        <p:nvSpPr>
          <p:cNvPr id="5" name="灯片编号占位符 4"/>
          <p:cNvSpPr>
            <a:spLocks noGrp="1"/>
          </p:cNvSpPr>
          <p:nvPr>
            <p:ph type="sldNum" sz="quarter" idx="12"/>
          </p:nvPr>
        </p:nvSpPr>
        <p:spPr/>
        <p:txBody>
          <a:bodyPr/>
          <a:lstStyle/>
          <a:p>
            <a:fld id="{827A55A8-80A8-4423-9E8E-DCF163C705BE}" type="slidenum">
              <a:rPr lang="en-US" altLang="zh-CN" smtClean="0"/>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mic Sans MS" panose="030F0702030302020204" pitchFamily="66" charset="0"/>
              </a:rPr>
              <a:t>符号逻辑</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r>
              <a:rPr lang="zh-CN" altLang="zh-CN" dirty="0">
                <a:latin typeface="Comic Sans MS" panose="030F0702030302020204" pitchFamily="66" charset="0"/>
              </a:rPr>
              <a:t>自然语言表达人的思想与情感，</a:t>
            </a:r>
            <a:endParaRPr lang="en-US" altLang="zh-CN" dirty="0">
              <a:latin typeface="Comic Sans MS" panose="030F0702030302020204" pitchFamily="66" charset="0"/>
            </a:endParaRPr>
          </a:p>
          <a:p>
            <a:pPr marL="0" indent="0">
              <a:buNone/>
            </a:pPr>
            <a:r>
              <a:rPr lang="en-US" altLang="zh-CN" dirty="0">
                <a:latin typeface="Comic Sans MS" panose="030F0702030302020204" pitchFamily="66" charset="0"/>
              </a:rPr>
              <a:t>    </a:t>
            </a:r>
            <a:r>
              <a:rPr lang="zh-CN" altLang="zh-CN" dirty="0">
                <a:latin typeface="Comic Sans MS" panose="030F0702030302020204" pitchFamily="66" charset="0"/>
              </a:rPr>
              <a:t>符号逻辑</a:t>
            </a:r>
            <a:r>
              <a:rPr lang="en-US" altLang="zh-CN" dirty="0">
                <a:latin typeface="Comic Sans MS" panose="030F0702030302020204" pitchFamily="66" charset="0"/>
              </a:rPr>
              <a:t> —— </a:t>
            </a:r>
            <a:r>
              <a:rPr lang="zh-CN" altLang="zh-CN" dirty="0">
                <a:latin typeface="Comic Sans MS" panose="030F0702030302020204" pitchFamily="66" charset="0"/>
              </a:rPr>
              <a:t>思想与推理的</a:t>
            </a:r>
            <a:r>
              <a:rPr lang="zh-CN" altLang="zh-CN" b="1" dirty="0">
                <a:solidFill>
                  <a:srgbClr val="00B050"/>
                </a:solidFill>
                <a:latin typeface="Comic Sans MS" panose="030F0702030302020204" pitchFamily="66" charset="0"/>
              </a:rPr>
              <a:t>形式语言</a:t>
            </a:r>
            <a:r>
              <a:rPr lang="zh-CN" altLang="zh-CN" dirty="0">
                <a:latin typeface="Comic Sans MS" panose="030F0702030302020204" pitchFamily="66" charset="0"/>
              </a:rPr>
              <a:t>。</a:t>
            </a:r>
            <a:endParaRPr lang="zh-CN" altLang="zh-CN" dirty="0">
              <a:latin typeface="Comic Sans MS" panose="030F0702030302020204" pitchFamily="66" charset="0"/>
            </a:endParaRPr>
          </a:p>
          <a:p>
            <a:pPr marL="457200" lvl="1" indent="457200">
              <a:buNone/>
            </a:pPr>
            <a:r>
              <a:rPr lang="zh-CN" altLang="zh-CN" dirty="0">
                <a:latin typeface="Comic Sans MS" panose="030F0702030302020204" pitchFamily="66" charset="0"/>
              </a:rPr>
              <a:t>符号构成公式，公式表示命题</a:t>
            </a:r>
            <a:r>
              <a:rPr lang="en-US" altLang="zh-CN" dirty="0">
                <a:latin typeface="Comic Sans MS" panose="030F0702030302020204" pitchFamily="66" charset="0"/>
              </a:rPr>
              <a:t>……</a:t>
            </a:r>
            <a:endParaRPr lang="en-US" altLang="zh-CN" sz="2200" dirty="0">
              <a:latin typeface="Comic Sans MS" panose="030F0702030302020204" pitchFamily="66" charset="0"/>
            </a:endParaRPr>
          </a:p>
          <a:p>
            <a:endParaRPr lang="zh-CN" altLang="en-US" sz="2200" dirty="0">
              <a:latin typeface="Comic Sans MS" panose="030F0702030302020204" pitchFamily="66" charset="0"/>
            </a:endParaRPr>
          </a:p>
          <a:p>
            <a:r>
              <a:rPr lang="zh-CN" altLang="en-US" sz="2200" dirty="0">
                <a:latin typeface="Comic Sans MS" panose="030F0702030302020204" pitchFamily="66" charset="0"/>
                <a:sym typeface="+mn-ea"/>
              </a:rPr>
              <a:t>语法（</a:t>
            </a:r>
            <a:r>
              <a:rPr lang="en-US" altLang="zh-CN" sz="2200" dirty="0">
                <a:latin typeface="Comic Sans MS" panose="030F0702030302020204" pitchFamily="66" charset="0"/>
                <a:sym typeface="+mn-ea"/>
              </a:rPr>
              <a:t>Syntax</a:t>
            </a:r>
            <a:r>
              <a:rPr lang="zh-CN" altLang="en-US" sz="2200" dirty="0">
                <a:latin typeface="Comic Sans MS" panose="030F0702030302020204" pitchFamily="66" charset="0"/>
                <a:sym typeface="+mn-ea"/>
              </a:rPr>
              <a:t>）与语义（</a:t>
            </a:r>
            <a:r>
              <a:rPr lang="en-US" altLang="zh-CN" sz="2200" dirty="0">
                <a:latin typeface="Comic Sans MS" panose="030F0702030302020204" pitchFamily="66" charset="0"/>
                <a:sym typeface="+mn-ea"/>
              </a:rPr>
              <a:t>Semantics</a:t>
            </a:r>
            <a:r>
              <a:rPr lang="zh-CN" altLang="en-US" sz="2200" dirty="0">
                <a:latin typeface="Comic Sans MS" panose="030F0702030302020204" pitchFamily="66" charset="0"/>
                <a:sym typeface="+mn-ea"/>
              </a:rPr>
              <a:t>）的分离。</a:t>
            </a:r>
            <a:endParaRPr lang="en-US" altLang="zh-CN" sz="2200" dirty="0">
              <a:latin typeface="Comic Sans MS" panose="030F0702030302020204" pitchFamily="66" charset="0"/>
            </a:endParaRPr>
          </a:p>
          <a:p>
            <a:pPr lvl="1"/>
            <a:r>
              <a:rPr lang="zh-CN" altLang="en-US" sz="2200" dirty="0">
                <a:latin typeface="Comic Sans MS" panose="030F0702030302020204" pitchFamily="66" charset="0"/>
                <a:sym typeface="+mn-ea"/>
              </a:rPr>
              <a:t>语法：符号表达式的形式结构</a:t>
            </a:r>
            <a:endParaRPr lang="zh-CN" altLang="en-US" sz="2200" dirty="0">
              <a:latin typeface="Comic Sans MS" panose="030F0702030302020204" pitchFamily="66" charset="0"/>
            </a:endParaRPr>
          </a:p>
          <a:p>
            <a:pPr lvl="1"/>
            <a:r>
              <a:rPr lang="zh-CN" altLang="en-US" sz="2200" dirty="0">
                <a:latin typeface="Comic Sans MS" panose="030F0702030302020204" pitchFamily="66" charset="0"/>
                <a:sym typeface="+mn-ea"/>
              </a:rPr>
              <a:t>语义：符号和符号表达式的涵义</a:t>
            </a:r>
            <a:endParaRPr lang="en-US" altLang="zh-CN" sz="2200" dirty="0">
              <a:latin typeface="Comic Sans MS" panose="030F0702030302020204" pitchFamily="66" charset="0"/>
            </a:endParaRPr>
          </a:p>
          <a:p>
            <a:endParaRPr lang="zh-CN" altLang="en-US" sz="2200" dirty="0">
              <a:latin typeface="Comic Sans MS" panose="030F0702030302020204" pitchFamily="66" charset="0"/>
            </a:endParaRPr>
          </a:p>
          <a:p>
            <a:endParaRPr lang="zh-CN" altLang="en-US" sz="2200" dirty="0">
              <a:latin typeface="Comic Sans MS" panose="030F0702030302020204" pitchFamily="66" charset="0"/>
            </a:endParaRPr>
          </a:p>
        </p:txBody>
      </p:sp>
      <p:sp>
        <p:nvSpPr>
          <p:cNvPr id="4" name="日期占位符 3"/>
          <p:cNvSpPr>
            <a:spLocks noGrp="1"/>
          </p:cNvSpPr>
          <p:nvPr>
            <p:ph type="dt" sz="half" idx="10"/>
          </p:nvPr>
        </p:nvSpPr>
        <p:spPr/>
        <p:txBody>
          <a:bodyPr/>
          <a:lstStyle/>
          <a:p>
            <a:fld id="{A271FDC6-2101-43A4-8D63-D36F9858016E}" type="datetime1">
              <a:rPr lang="zh-CN" altLang="en-US" smtClean="0"/>
            </a:fld>
            <a:endParaRPr lang="en-US" altLang="zh-CN"/>
          </a:p>
        </p:txBody>
      </p:sp>
      <p:sp>
        <p:nvSpPr>
          <p:cNvPr id="5" name="灯片编号占位符 4"/>
          <p:cNvSpPr>
            <a:spLocks noGrp="1"/>
          </p:cNvSpPr>
          <p:nvPr>
            <p:ph type="sldNum" sz="quarter" idx="12"/>
          </p:nvPr>
        </p:nvSpPr>
        <p:spPr/>
        <p:txBody>
          <a:bodyPr/>
          <a:lstStyle/>
          <a:p>
            <a:fld id="{827A55A8-80A8-4423-9E8E-DCF163C705BE}" type="slidenum">
              <a:rPr lang="en-US" altLang="zh-CN" smtClean="0"/>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mic Sans MS" panose="030F0702030302020204" pitchFamily="66" charset="0"/>
              </a:rPr>
              <a:t>符号逻辑</a:t>
            </a:r>
            <a:endParaRPr lang="zh-CN" altLang="en-US" dirty="0">
              <a:latin typeface="Comic Sans MS" panose="030F0702030302020204" pitchFamily="66" charset="0"/>
            </a:endParaRPr>
          </a:p>
        </p:txBody>
      </p:sp>
      <p:sp>
        <p:nvSpPr>
          <p:cNvPr id="3" name="内容占位符 2"/>
          <p:cNvSpPr>
            <a:spLocks noGrp="1"/>
          </p:cNvSpPr>
          <p:nvPr>
            <p:ph idx="1"/>
          </p:nvPr>
        </p:nvSpPr>
        <p:spPr/>
        <p:txBody>
          <a:bodyPr/>
          <a:lstStyle/>
          <a:p>
            <a:r>
              <a:rPr lang="zh-CN" altLang="zh-CN" dirty="0">
                <a:latin typeface="Comic Sans MS" panose="030F0702030302020204" pitchFamily="66" charset="0"/>
              </a:rPr>
              <a:t>自然语言表达人的思想与情感，</a:t>
            </a:r>
            <a:endParaRPr lang="en-US" altLang="zh-CN" dirty="0">
              <a:latin typeface="Comic Sans MS" panose="030F0702030302020204" pitchFamily="66" charset="0"/>
            </a:endParaRPr>
          </a:p>
          <a:p>
            <a:pPr marL="0" indent="0">
              <a:buNone/>
            </a:pPr>
            <a:r>
              <a:rPr lang="en-US" altLang="zh-CN" dirty="0">
                <a:latin typeface="Comic Sans MS" panose="030F0702030302020204" pitchFamily="66" charset="0"/>
              </a:rPr>
              <a:t>    </a:t>
            </a:r>
            <a:r>
              <a:rPr lang="zh-CN" altLang="zh-CN" dirty="0">
                <a:latin typeface="Comic Sans MS" panose="030F0702030302020204" pitchFamily="66" charset="0"/>
              </a:rPr>
              <a:t>符号逻辑</a:t>
            </a:r>
            <a:r>
              <a:rPr lang="en-US" altLang="zh-CN" dirty="0">
                <a:latin typeface="Comic Sans MS" panose="030F0702030302020204" pitchFamily="66" charset="0"/>
              </a:rPr>
              <a:t> —— </a:t>
            </a:r>
            <a:r>
              <a:rPr lang="zh-CN" altLang="zh-CN" dirty="0">
                <a:latin typeface="Comic Sans MS" panose="030F0702030302020204" pitchFamily="66" charset="0"/>
              </a:rPr>
              <a:t>思想与推理的</a:t>
            </a:r>
            <a:r>
              <a:rPr lang="zh-CN" altLang="zh-CN" b="1" dirty="0">
                <a:solidFill>
                  <a:srgbClr val="00B050"/>
                </a:solidFill>
                <a:latin typeface="Comic Sans MS" panose="030F0702030302020204" pitchFamily="66" charset="0"/>
              </a:rPr>
              <a:t>形式语言</a:t>
            </a:r>
            <a:r>
              <a:rPr lang="zh-CN" altLang="zh-CN" dirty="0">
                <a:latin typeface="Comic Sans MS" panose="030F0702030302020204" pitchFamily="66" charset="0"/>
              </a:rPr>
              <a:t>。</a:t>
            </a:r>
            <a:endParaRPr lang="zh-CN" altLang="zh-CN" dirty="0">
              <a:latin typeface="Comic Sans MS" panose="030F0702030302020204" pitchFamily="66" charset="0"/>
            </a:endParaRPr>
          </a:p>
          <a:p>
            <a:pPr marL="457200" lvl="1" indent="457200">
              <a:buNone/>
            </a:pPr>
            <a:r>
              <a:rPr lang="zh-CN" altLang="zh-CN" dirty="0">
                <a:latin typeface="Comic Sans MS" panose="030F0702030302020204" pitchFamily="66" charset="0"/>
              </a:rPr>
              <a:t>符号构成公式，公式表示命题</a:t>
            </a:r>
            <a:r>
              <a:rPr lang="en-US" altLang="zh-CN" dirty="0">
                <a:latin typeface="Comic Sans MS" panose="030F0702030302020204" pitchFamily="66" charset="0"/>
              </a:rPr>
              <a:t>……</a:t>
            </a:r>
            <a:endParaRPr lang="en-US" altLang="zh-CN" sz="2200" dirty="0">
              <a:latin typeface="Comic Sans MS" panose="030F0702030302020204" pitchFamily="66" charset="0"/>
            </a:endParaRPr>
          </a:p>
          <a:p>
            <a:endParaRPr lang="zh-CN" altLang="en-US" sz="2200" dirty="0">
              <a:latin typeface="Comic Sans MS" panose="030F0702030302020204" pitchFamily="66" charset="0"/>
            </a:endParaRPr>
          </a:p>
          <a:p>
            <a:r>
              <a:rPr lang="zh-CN" altLang="en-US" sz="2200" dirty="0">
                <a:latin typeface="Comic Sans MS" panose="030F0702030302020204" pitchFamily="66" charset="0"/>
                <a:sym typeface="+mn-ea"/>
              </a:rPr>
              <a:t>语法（</a:t>
            </a:r>
            <a:r>
              <a:rPr lang="en-US" altLang="zh-CN" sz="2200" dirty="0">
                <a:latin typeface="Comic Sans MS" panose="030F0702030302020204" pitchFamily="66" charset="0"/>
                <a:sym typeface="+mn-ea"/>
              </a:rPr>
              <a:t>Syntax</a:t>
            </a:r>
            <a:r>
              <a:rPr lang="zh-CN" altLang="en-US" sz="2200" dirty="0">
                <a:latin typeface="Comic Sans MS" panose="030F0702030302020204" pitchFamily="66" charset="0"/>
                <a:sym typeface="+mn-ea"/>
              </a:rPr>
              <a:t>）与语义（</a:t>
            </a:r>
            <a:r>
              <a:rPr lang="en-US" altLang="zh-CN" sz="2200" dirty="0">
                <a:latin typeface="Comic Sans MS" panose="030F0702030302020204" pitchFamily="66" charset="0"/>
                <a:sym typeface="+mn-ea"/>
              </a:rPr>
              <a:t>Semantics</a:t>
            </a:r>
            <a:r>
              <a:rPr lang="zh-CN" altLang="en-US" sz="2200" dirty="0">
                <a:latin typeface="Comic Sans MS" panose="030F0702030302020204" pitchFamily="66" charset="0"/>
                <a:sym typeface="+mn-ea"/>
              </a:rPr>
              <a:t>）的分离。</a:t>
            </a:r>
            <a:endParaRPr lang="en-US" altLang="zh-CN" sz="2200" dirty="0">
              <a:latin typeface="Comic Sans MS" panose="030F0702030302020204" pitchFamily="66" charset="0"/>
            </a:endParaRPr>
          </a:p>
          <a:p>
            <a:pPr lvl="1"/>
            <a:r>
              <a:rPr lang="zh-CN" altLang="en-US" sz="2200" dirty="0">
                <a:latin typeface="Comic Sans MS" panose="030F0702030302020204" pitchFamily="66" charset="0"/>
                <a:sym typeface="+mn-ea"/>
              </a:rPr>
              <a:t>语法：符号表达式的形式结构</a:t>
            </a:r>
            <a:endParaRPr lang="zh-CN" altLang="en-US" sz="2200" dirty="0">
              <a:latin typeface="Comic Sans MS" panose="030F0702030302020204" pitchFamily="66" charset="0"/>
            </a:endParaRPr>
          </a:p>
          <a:p>
            <a:pPr lvl="1"/>
            <a:r>
              <a:rPr lang="zh-CN" altLang="en-US" sz="2200" dirty="0">
                <a:latin typeface="Comic Sans MS" panose="030F0702030302020204" pitchFamily="66" charset="0"/>
                <a:sym typeface="+mn-ea"/>
              </a:rPr>
              <a:t>语义：符号和符号表达式的涵义</a:t>
            </a:r>
            <a:endParaRPr lang="en-US" altLang="zh-CN" sz="2200" dirty="0">
              <a:latin typeface="Comic Sans MS" panose="030F0702030302020204" pitchFamily="66" charset="0"/>
            </a:endParaRPr>
          </a:p>
          <a:p>
            <a:endParaRPr lang="zh-CN" altLang="en-US" sz="2200" dirty="0">
              <a:latin typeface="Comic Sans MS" panose="030F0702030302020204" pitchFamily="66" charset="0"/>
            </a:endParaRPr>
          </a:p>
          <a:p>
            <a:r>
              <a:rPr lang="zh-CN" altLang="en-US" sz="2200" dirty="0">
                <a:latin typeface="Comic Sans MS" panose="030F0702030302020204" pitchFamily="66" charset="0"/>
                <a:sym typeface="+mn-ea"/>
              </a:rPr>
              <a:t>自然语言中命题的逻辑形式可以做到精确，但是不如形式语言方便</a:t>
            </a:r>
            <a:endParaRPr lang="zh-CN" altLang="en-US" sz="2200" dirty="0">
              <a:latin typeface="Comic Sans MS" panose="030F0702030302020204" pitchFamily="66" charset="0"/>
            </a:endParaRPr>
          </a:p>
        </p:txBody>
      </p:sp>
      <p:sp>
        <p:nvSpPr>
          <p:cNvPr id="4" name="日期占位符 3"/>
          <p:cNvSpPr>
            <a:spLocks noGrp="1"/>
          </p:cNvSpPr>
          <p:nvPr>
            <p:ph type="dt" sz="half" idx="10"/>
          </p:nvPr>
        </p:nvSpPr>
        <p:spPr/>
        <p:txBody>
          <a:bodyPr/>
          <a:lstStyle/>
          <a:p>
            <a:fld id="{A271FDC6-2101-43A4-8D63-D36F9858016E}" type="datetime1">
              <a:rPr lang="zh-CN" altLang="en-US" smtClean="0"/>
            </a:fld>
            <a:endParaRPr lang="en-US" altLang="zh-CN"/>
          </a:p>
        </p:txBody>
      </p:sp>
      <p:sp>
        <p:nvSpPr>
          <p:cNvPr id="5" name="灯片编号占位符 4"/>
          <p:cNvSpPr>
            <a:spLocks noGrp="1"/>
          </p:cNvSpPr>
          <p:nvPr>
            <p:ph type="sldNum" sz="quarter" idx="12"/>
          </p:nvPr>
        </p:nvSpPr>
        <p:spPr/>
        <p:txBody>
          <a:bodyPr/>
          <a:lstStyle/>
          <a:p>
            <a:fld id="{827A55A8-80A8-4423-9E8E-DCF163C705BE}" type="slidenum">
              <a:rPr lang="en-US" altLang="zh-CN" smtClean="0"/>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什么是数理逻辑？</a:t>
            </a:r>
            <a:endParaRPr lang="zh-CN" altLang="en-US"/>
          </a:p>
        </p:txBody>
      </p:sp>
      <p:sp>
        <p:nvSpPr>
          <p:cNvPr id="3" name="内容占位符 2"/>
          <p:cNvSpPr>
            <a:spLocks noGrp="1"/>
          </p:cNvSpPr>
          <p:nvPr>
            <p:ph idx="1"/>
          </p:nvPr>
        </p:nvSpPr>
        <p:spPr/>
        <p:txBody>
          <a:bodyPr/>
          <a:p>
            <a:r>
              <a:rPr lang="zh-CN" altLang="en-US"/>
              <a:t>用数学的方法研究逻辑问题的学科</a:t>
            </a:r>
            <a:endParaRPr lang="zh-CN" altLang="en-US"/>
          </a:p>
          <a:p>
            <a:pPr lvl="1"/>
            <a:r>
              <a:rPr lang="zh-CN" altLang="en-US"/>
              <a:t>研究如何正确的推理（推理方法、语言）</a:t>
            </a:r>
            <a:endParaRPr lang="zh-CN" altLang="en-US"/>
          </a:p>
          <a:p>
            <a:endParaRPr lang="zh-CN" altLang="en-US"/>
          </a:p>
          <a:p>
            <a:r>
              <a:rPr lang="zh-CN" altLang="en-US"/>
              <a:t>传统上，数学不把推理方法和语言作为研究的对象</a:t>
            </a:r>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课程信息</a:t>
            </a:r>
            <a:endParaRPr lang="zh-CN" altLang="en-US"/>
          </a:p>
        </p:txBody>
      </p:sp>
      <p:sp>
        <p:nvSpPr>
          <p:cNvPr id="3" name="内容占位符 2"/>
          <p:cNvSpPr>
            <a:spLocks noGrp="1"/>
          </p:cNvSpPr>
          <p:nvPr>
            <p:ph idx="1"/>
          </p:nvPr>
        </p:nvSpPr>
        <p:spPr/>
        <p:txBody>
          <a:bodyPr/>
          <a:p>
            <a:r>
              <a:rPr lang="zh-CN" altLang="en-US"/>
              <a:t>葛存菁</a:t>
            </a:r>
            <a:r>
              <a:rPr lang="en-US" altLang="zh-CN"/>
              <a:t> (gecunjing@nju.edu.cn)</a:t>
            </a:r>
            <a:endParaRPr lang="en-US" altLang="zh-CN"/>
          </a:p>
          <a:p>
            <a:r>
              <a:rPr lang="zh-CN" altLang="en-US"/>
              <a:t>王烨阳</a:t>
            </a:r>
            <a:r>
              <a:rPr lang="zh-CN" altLang="en-US">
                <a:sym typeface="+mn-ea"/>
              </a:rPr>
              <a:t>（助教</a:t>
            </a:r>
            <a:r>
              <a:rPr lang="en-US" altLang="zh-CN">
                <a:sym typeface="+mn-ea"/>
              </a:rPr>
              <a:t> 502024370036@smail.nju.edu.cn</a:t>
            </a:r>
            <a:r>
              <a:rPr lang="zh-CN" altLang="en-US">
                <a:sym typeface="+mn-ea"/>
              </a:rPr>
              <a:t>）</a:t>
            </a:r>
            <a:endParaRPr lang="zh-CN" altLang="en-US"/>
          </a:p>
          <a:p>
            <a:endParaRPr lang="zh-CN" altLang="en-US"/>
          </a:p>
          <a:p>
            <a:r>
              <a:rPr lang="zh-CN" altLang="en-US"/>
              <a:t>课件和作业链接</a:t>
            </a:r>
            <a:endParaRPr lang="zh-CN" altLang="en-US"/>
          </a:p>
          <a:p>
            <a:pPr lvl="1"/>
            <a:r>
              <a:rPr lang="en-US" altLang="zh-CN"/>
              <a:t>https://gecunjing.github.io/Logic/2025/</a:t>
            </a:r>
            <a:endParaRPr lang="en-US" altLang="zh-CN"/>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现代逻辑</a:t>
            </a:r>
            <a:r>
              <a:rPr lang="en-US" altLang="zh-CN" dirty="0"/>
              <a:t>-</a:t>
            </a:r>
            <a:r>
              <a:rPr lang="zh-CN" altLang="en-US" dirty="0"/>
              <a:t>萌芽时代</a:t>
            </a:r>
            <a:endParaRPr lang="zh-CN" altLang="en-US" dirty="0"/>
          </a:p>
        </p:txBody>
      </p:sp>
      <p:sp>
        <p:nvSpPr>
          <p:cNvPr id="3" name="内容占位符 2"/>
          <p:cNvSpPr>
            <a:spLocks noGrp="1"/>
          </p:cNvSpPr>
          <p:nvPr>
            <p:ph idx="1"/>
          </p:nvPr>
        </p:nvSpPr>
        <p:spPr>
          <a:xfrm>
            <a:off x="457200" y="1219200"/>
            <a:ext cx="6172200" cy="4876800"/>
          </a:xfrm>
        </p:spPr>
        <p:txBody>
          <a:bodyPr/>
          <a:lstStyle/>
          <a:p>
            <a:r>
              <a:rPr lang="zh-CN" altLang="en-US" sz="2000" dirty="0">
                <a:latin typeface="Comic Sans MS" panose="030F0702030302020204" pitchFamily="66" charset="0"/>
              </a:rPr>
              <a:t>  </a:t>
            </a:r>
            <a:r>
              <a:rPr lang="en-US" altLang="zh-CN" sz="2000" i="1" dirty="0">
                <a:latin typeface="Comic Sans MS" panose="030F0702030302020204" pitchFamily="66" charset="0"/>
              </a:rPr>
              <a:t>The only way to rectify our reasoning is to make them as tangible as those of the Mathematicians, so that we can find our error at a glance, and when there are disputes among persons, we can simply say: Let us calculate , without further ado, to see who is right.</a:t>
            </a:r>
            <a:r>
              <a:rPr lang="en-US" altLang="zh-CN" sz="2000" dirty="0">
                <a:latin typeface="Comic Sans MS" panose="030F0702030302020204" pitchFamily="66" charset="0"/>
              </a:rPr>
              <a:t>     </a:t>
            </a:r>
            <a:endParaRPr lang="en-US" altLang="zh-CN" sz="2000" dirty="0">
              <a:latin typeface="Comic Sans MS" panose="030F0702030302020204" pitchFamily="66" charset="0"/>
            </a:endParaRPr>
          </a:p>
          <a:p>
            <a:pPr marL="0" indent="0">
              <a:buNone/>
            </a:pPr>
            <a:r>
              <a:rPr lang="en-US" altLang="zh-CN" dirty="0">
                <a:latin typeface="Comic Sans MS" panose="030F0702030302020204" pitchFamily="66" charset="0"/>
              </a:rPr>
              <a:t> </a:t>
            </a:r>
            <a:r>
              <a:rPr lang="en-US" altLang="zh-CN" sz="1800" dirty="0">
                <a:latin typeface="Comic Sans MS" panose="030F0702030302020204" pitchFamily="66" charset="0"/>
              </a:rPr>
              <a:t>-- G. W. Leibniz, The Art of Discovery(1685)</a:t>
            </a:r>
            <a:endParaRPr lang="en-US" altLang="zh-CN" sz="1800" dirty="0">
              <a:latin typeface="Comic Sans MS" panose="030F0702030302020204" pitchFamily="66" charset="0"/>
            </a:endParaRPr>
          </a:p>
          <a:p>
            <a:endParaRPr lang="en-US" altLang="zh-CN" sz="1800" dirty="0">
              <a:latin typeface="Comic Sans MS" panose="030F0702030302020204" pitchFamily="66" charset="0"/>
            </a:endParaRPr>
          </a:p>
          <a:p>
            <a:r>
              <a:rPr lang="zh-CN" altLang="en-US" dirty="0">
                <a:latin typeface="Comic Sans MS" panose="030F0702030302020204" pitchFamily="66" charset="0"/>
              </a:rPr>
              <a:t>通用语言</a:t>
            </a:r>
            <a:r>
              <a:rPr lang="en-US" altLang="zh-CN" dirty="0">
                <a:latin typeface="Comic Sans MS" panose="030F0702030302020204" pitchFamily="66" charset="0"/>
              </a:rPr>
              <a:t>&amp;</a:t>
            </a:r>
            <a:r>
              <a:rPr lang="zh-CN" altLang="en-US" dirty="0">
                <a:latin typeface="Comic Sans MS" panose="030F0702030302020204" pitchFamily="66" charset="0"/>
              </a:rPr>
              <a:t>通用数学</a:t>
            </a:r>
            <a:endParaRPr lang="zh-CN" altLang="en-US" dirty="0">
              <a:latin typeface="Comic Sans MS" panose="030F0702030302020204" pitchFamily="66" charset="0"/>
            </a:endParaRPr>
          </a:p>
          <a:p>
            <a:endParaRPr lang="zh-CN" altLang="en-US" dirty="0"/>
          </a:p>
        </p:txBody>
      </p:sp>
      <p:sp>
        <p:nvSpPr>
          <p:cNvPr id="4" name="日期占位符 3"/>
          <p:cNvSpPr>
            <a:spLocks noGrp="1"/>
          </p:cNvSpPr>
          <p:nvPr>
            <p:ph type="dt" sz="half" idx="10"/>
          </p:nvPr>
        </p:nvSpPr>
        <p:spPr/>
        <p:txBody>
          <a:bodyPr/>
          <a:lstStyle/>
          <a:p>
            <a:fld id="{A271FDC6-2101-43A4-8D63-D36F9858016E}" type="datetime1">
              <a:rPr lang="zh-CN" altLang="en-US" smtClean="0"/>
            </a:fld>
            <a:endParaRPr lang="en-US" altLang="zh-CN"/>
          </a:p>
        </p:txBody>
      </p:sp>
      <p:sp>
        <p:nvSpPr>
          <p:cNvPr id="5" name="灯片编号占位符 4"/>
          <p:cNvSpPr>
            <a:spLocks noGrp="1"/>
          </p:cNvSpPr>
          <p:nvPr>
            <p:ph type="sldNum" sz="quarter" idx="12"/>
          </p:nvPr>
        </p:nvSpPr>
        <p:spPr/>
        <p:txBody>
          <a:bodyPr/>
          <a:lstStyle/>
          <a:p>
            <a:fld id="{827A55A8-80A8-4423-9E8E-DCF163C705BE}" type="slidenum">
              <a:rPr lang="en-US" altLang="zh-CN" smtClean="0"/>
            </a:fld>
            <a:endParaRPr lang="en-US" altLang="zh-CN"/>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29400" y="1295400"/>
            <a:ext cx="2414587" cy="32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现代逻辑</a:t>
            </a:r>
            <a:r>
              <a:rPr lang="en-US" altLang="zh-CN" dirty="0"/>
              <a:t>-</a:t>
            </a:r>
            <a:r>
              <a:rPr lang="zh-CN" altLang="en-US" dirty="0"/>
              <a:t>代数时代</a:t>
            </a:r>
            <a:endParaRPr lang="zh-CN" altLang="en-US" dirty="0"/>
          </a:p>
        </p:txBody>
      </p:sp>
      <p:sp>
        <p:nvSpPr>
          <p:cNvPr id="3" name="内容占位符 2"/>
          <p:cNvSpPr>
            <a:spLocks noGrp="1"/>
          </p:cNvSpPr>
          <p:nvPr>
            <p:ph idx="1"/>
          </p:nvPr>
        </p:nvSpPr>
        <p:spPr>
          <a:xfrm>
            <a:off x="457200" y="1219200"/>
            <a:ext cx="6019800" cy="4876800"/>
          </a:xfrm>
        </p:spPr>
        <p:txBody>
          <a:bodyPr/>
          <a:lstStyle/>
          <a:p>
            <a:r>
              <a:rPr lang="zh-CN" altLang="en-US" dirty="0">
                <a:latin typeface="Comic Sans MS" panose="030F0702030302020204" pitchFamily="66" charset="0"/>
              </a:rPr>
              <a:t>建立人类思维的代数规律的系统，</a:t>
            </a:r>
            <a:r>
              <a:rPr lang="en-US" altLang="zh-CN" dirty="0" err="1">
                <a:latin typeface="Comic Sans MS" panose="030F0702030302020204" pitchFamily="66" charset="0"/>
              </a:rPr>
              <a:t>boolean</a:t>
            </a:r>
            <a:r>
              <a:rPr lang="en-US" altLang="zh-CN" dirty="0">
                <a:latin typeface="Comic Sans MS" panose="030F0702030302020204" pitchFamily="66" charset="0"/>
              </a:rPr>
              <a:t> algebra</a:t>
            </a:r>
            <a:r>
              <a:rPr lang="zh-CN" altLang="en-US" dirty="0">
                <a:latin typeface="Comic Sans MS" panose="030F0702030302020204" pitchFamily="66" charset="0"/>
              </a:rPr>
              <a:t>。</a:t>
            </a:r>
            <a:endParaRPr lang="zh-CN" altLang="en-US" dirty="0">
              <a:latin typeface="Comic Sans MS" panose="030F0702030302020204" pitchFamily="66" charset="0"/>
            </a:endParaRPr>
          </a:p>
        </p:txBody>
      </p:sp>
      <p:sp>
        <p:nvSpPr>
          <p:cNvPr id="4" name="日期占位符 3"/>
          <p:cNvSpPr>
            <a:spLocks noGrp="1"/>
          </p:cNvSpPr>
          <p:nvPr>
            <p:ph type="dt" sz="half" idx="10"/>
          </p:nvPr>
        </p:nvSpPr>
        <p:spPr/>
        <p:txBody>
          <a:bodyPr/>
          <a:lstStyle/>
          <a:p>
            <a:fld id="{A271FDC6-2101-43A4-8D63-D36F9858016E}" type="datetime1">
              <a:rPr lang="zh-CN" altLang="en-US" smtClean="0"/>
            </a:fld>
            <a:endParaRPr lang="en-US" altLang="zh-CN"/>
          </a:p>
        </p:txBody>
      </p:sp>
      <p:sp>
        <p:nvSpPr>
          <p:cNvPr id="5" name="灯片编号占位符 4"/>
          <p:cNvSpPr>
            <a:spLocks noGrp="1"/>
          </p:cNvSpPr>
          <p:nvPr>
            <p:ph type="sldNum" sz="quarter" idx="12"/>
          </p:nvPr>
        </p:nvSpPr>
        <p:spPr/>
        <p:txBody>
          <a:bodyPr/>
          <a:lstStyle/>
          <a:p>
            <a:fld id="{827A55A8-80A8-4423-9E8E-DCF163C705BE}" type="slidenum">
              <a:rPr lang="en-US" altLang="zh-CN" smtClean="0"/>
            </a:fld>
            <a:endParaRPr lang="en-US" altLang="zh-CN"/>
          </a:p>
        </p:txBody>
      </p:sp>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98673" y="1371600"/>
            <a:ext cx="209550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6378099" y="4419600"/>
            <a:ext cx="2736647" cy="369332"/>
          </a:xfrm>
          <a:prstGeom prst="rect">
            <a:avLst/>
          </a:prstGeom>
        </p:spPr>
        <p:txBody>
          <a:bodyPr wrap="none">
            <a:spAutoFit/>
          </a:bodyPr>
          <a:lstStyle/>
          <a:p>
            <a:r>
              <a:rPr lang="en-US" altLang="zh-CN" sz="1800" dirty="0" err="1">
                <a:solidFill>
                  <a:srgbClr val="000000"/>
                </a:solidFill>
                <a:latin typeface="Arial" panose="020B0604020202020204"/>
                <a:ea typeface="黑体" panose="02010609060101010101" pitchFamily="49" charset="-122"/>
              </a:rPr>
              <a:t>G.Boole</a:t>
            </a:r>
            <a:r>
              <a:rPr lang="zh-CN" altLang="en-US" sz="1800" dirty="0">
                <a:solidFill>
                  <a:srgbClr val="000000"/>
                </a:solidFill>
                <a:latin typeface="Arial" panose="020B0604020202020204"/>
                <a:ea typeface="黑体" panose="02010609060101010101" pitchFamily="49" charset="-122"/>
              </a:rPr>
              <a:t>（</a:t>
            </a:r>
            <a:r>
              <a:rPr lang="en-US" altLang="zh-CN" sz="1800" dirty="0">
                <a:solidFill>
                  <a:srgbClr val="000000"/>
                </a:solidFill>
                <a:latin typeface="Arial" panose="020B0604020202020204"/>
                <a:ea typeface="黑体" panose="02010609060101010101" pitchFamily="49" charset="-122"/>
              </a:rPr>
              <a:t>1815—1864</a:t>
            </a:r>
            <a:r>
              <a:rPr lang="zh-CN" altLang="en-US" sz="1800" dirty="0">
                <a:solidFill>
                  <a:srgbClr val="000000"/>
                </a:solidFill>
                <a:latin typeface="Arial" panose="020B0604020202020204"/>
                <a:ea typeface="黑体" panose="02010609060101010101" pitchFamily="49" charset="-122"/>
              </a:rPr>
              <a:t>）</a:t>
            </a:r>
            <a:endParaRPr lang="zh-CN" altLang="en-US" sz="1600"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3247841"/>
            <a:ext cx="4619625" cy="1323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现代逻辑</a:t>
            </a:r>
            <a:r>
              <a:rPr lang="en-US" altLang="zh-CN" dirty="0"/>
              <a:t>-</a:t>
            </a:r>
            <a:r>
              <a:rPr lang="zh-CN" altLang="en-US" dirty="0"/>
              <a:t>逻辑主义时代</a:t>
            </a:r>
            <a:endParaRPr lang="zh-CN" altLang="en-US" dirty="0"/>
          </a:p>
        </p:txBody>
      </p:sp>
      <p:sp>
        <p:nvSpPr>
          <p:cNvPr id="3" name="内容占位符 2"/>
          <p:cNvSpPr>
            <a:spLocks noGrp="1"/>
          </p:cNvSpPr>
          <p:nvPr>
            <p:ph idx="1"/>
          </p:nvPr>
        </p:nvSpPr>
        <p:spPr>
          <a:xfrm>
            <a:off x="457198" y="1219200"/>
            <a:ext cx="6629401" cy="5257800"/>
          </a:xfrm>
        </p:spPr>
        <p:txBody>
          <a:bodyPr/>
          <a:lstStyle/>
          <a:p>
            <a:r>
              <a:rPr lang="en-US" altLang="zh-CN" sz="2000" dirty="0" err="1">
                <a:latin typeface="Comic Sans MS" panose="030F0702030302020204" pitchFamily="66" charset="0"/>
              </a:rPr>
              <a:t>Gottlob</a:t>
            </a:r>
            <a:r>
              <a:rPr lang="en-US" altLang="zh-CN" sz="2000" dirty="0">
                <a:latin typeface="Comic Sans MS" panose="030F0702030302020204" pitchFamily="66" charset="0"/>
              </a:rPr>
              <a:t> </a:t>
            </a:r>
            <a:r>
              <a:rPr lang="en-US" altLang="zh-CN" sz="2000" dirty="0" err="1">
                <a:latin typeface="Comic Sans MS" panose="030F0702030302020204" pitchFamily="66" charset="0"/>
              </a:rPr>
              <a:t>Frege</a:t>
            </a:r>
            <a:r>
              <a:rPr lang="zh-CN" altLang="en-US" sz="2000" dirty="0">
                <a:latin typeface="Comic Sans MS" panose="030F0702030302020204" pitchFamily="66" charset="0"/>
              </a:rPr>
              <a:t>（</a:t>
            </a:r>
            <a:r>
              <a:rPr lang="en-US" altLang="zh-CN" sz="2000" dirty="0">
                <a:latin typeface="Comic Sans MS" panose="030F0702030302020204" pitchFamily="66" charset="0"/>
              </a:rPr>
              <a:t>1848—1925</a:t>
            </a:r>
            <a:r>
              <a:rPr lang="zh-CN" altLang="en-US" sz="2000" dirty="0">
                <a:latin typeface="Comic Sans MS" panose="030F0702030302020204" pitchFamily="66" charset="0"/>
              </a:rPr>
              <a:t>）</a:t>
            </a:r>
            <a:r>
              <a:rPr lang="en-US" altLang="zh-CN" sz="2000" dirty="0">
                <a:latin typeface="Comic Sans MS" panose="030F0702030302020204" pitchFamily="66" charset="0"/>
              </a:rPr>
              <a:t>1879</a:t>
            </a:r>
            <a:r>
              <a:rPr lang="zh-CN" altLang="en-US" sz="2000" dirty="0">
                <a:latin typeface="Comic Sans MS" panose="030F0702030302020204" pitchFamily="66" charset="0"/>
              </a:rPr>
              <a:t>出版</a:t>
            </a:r>
            <a:r>
              <a:rPr lang="en-US" altLang="zh-CN" sz="2000" dirty="0" err="1">
                <a:latin typeface="Comic Sans MS" panose="030F0702030302020204" pitchFamily="66" charset="0"/>
              </a:rPr>
              <a:t>Begriffsschrift</a:t>
            </a:r>
            <a:r>
              <a:rPr lang="zh-CN" altLang="en-US" sz="2000" dirty="0">
                <a:latin typeface="Comic Sans MS" panose="030F0702030302020204" pitchFamily="66" charset="0"/>
              </a:rPr>
              <a:t>（概念文字），严格建立人类第一个人工的形式语言</a:t>
            </a:r>
            <a:r>
              <a:rPr lang="en-US" altLang="zh-CN" sz="2000" dirty="0">
                <a:latin typeface="Comic Sans MS" panose="030F0702030302020204" pitchFamily="66" charset="0"/>
              </a:rPr>
              <a:t>PK</a:t>
            </a:r>
            <a:r>
              <a:rPr lang="zh-CN" altLang="en-US" sz="2000" dirty="0">
                <a:latin typeface="Comic Sans MS" panose="030F0702030302020204" pitchFamily="66" charset="0"/>
              </a:rPr>
              <a:t>。</a:t>
            </a:r>
            <a:endParaRPr lang="zh-CN" altLang="en-US" sz="2000" dirty="0">
              <a:latin typeface="Comic Sans MS" panose="030F0702030302020204" pitchFamily="66" charset="0"/>
            </a:endParaRPr>
          </a:p>
          <a:p>
            <a:pPr>
              <a:spcBef>
                <a:spcPts val="1800"/>
              </a:spcBef>
            </a:pPr>
            <a:r>
              <a:rPr lang="en-US" altLang="zh-CN" sz="2000" dirty="0">
                <a:latin typeface="Comic Sans MS" panose="030F0702030302020204" pitchFamily="66" charset="0"/>
              </a:rPr>
              <a:t>Giuseppe </a:t>
            </a:r>
            <a:r>
              <a:rPr lang="en-US" altLang="zh-CN" sz="2000" dirty="0" err="1">
                <a:latin typeface="Comic Sans MS" panose="030F0702030302020204" pitchFamily="66" charset="0"/>
              </a:rPr>
              <a:t>Peano</a:t>
            </a:r>
            <a:r>
              <a:rPr lang="zh-CN" altLang="en-US" sz="2000" dirty="0">
                <a:latin typeface="Comic Sans MS" panose="030F0702030302020204" pitchFamily="66" charset="0"/>
              </a:rPr>
              <a:t>（</a:t>
            </a:r>
            <a:r>
              <a:rPr lang="en-US" altLang="zh-CN" sz="2000" dirty="0">
                <a:latin typeface="Comic Sans MS" panose="030F0702030302020204" pitchFamily="66" charset="0"/>
              </a:rPr>
              <a:t>1858—1932</a:t>
            </a:r>
            <a:r>
              <a:rPr lang="zh-CN" altLang="en-US" sz="2000" dirty="0">
                <a:latin typeface="Comic Sans MS" panose="030F0702030302020204" pitchFamily="66" charset="0"/>
              </a:rPr>
              <a:t>）建立算术的形式语言</a:t>
            </a:r>
            <a:r>
              <a:rPr lang="en-US" altLang="zh-CN" sz="2000" dirty="0">
                <a:latin typeface="Comic Sans MS" panose="030F0702030302020204" pitchFamily="66" charset="0"/>
              </a:rPr>
              <a:t>PA</a:t>
            </a:r>
            <a:r>
              <a:rPr lang="zh-CN" altLang="en-US" sz="2000" dirty="0">
                <a:latin typeface="Comic Sans MS" panose="030F0702030302020204" pitchFamily="66" charset="0"/>
              </a:rPr>
              <a:t>（</a:t>
            </a:r>
            <a:r>
              <a:rPr lang="en-US" altLang="zh-CN" sz="2000" dirty="0" err="1">
                <a:latin typeface="Comic Sans MS" panose="030F0702030302020204" pitchFamily="66" charset="0"/>
              </a:rPr>
              <a:t>Peano’s</a:t>
            </a:r>
            <a:r>
              <a:rPr lang="en-US" altLang="zh-CN" sz="2000" dirty="0">
                <a:latin typeface="Comic Sans MS" panose="030F0702030302020204" pitchFamily="66" charset="0"/>
              </a:rPr>
              <a:t> </a:t>
            </a:r>
            <a:r>
              <a:rPr lang="en-US" altLang="zh-CN" sz="2000" dirty="0" err="1">
                <a:latin typeface="Comic Sans MS" panose="030F0702030302020204" pitchFamily="66" charset="0"/>
              </a:rPr>
              <a:t>Arithmatic</a:t>
            </a:r>
            <a:r>
              <a:rPr lang="zh-CN" altLang="en-US" sz="2000" dirty="0">
                <a:latin typeface="Comic Sans MS" panose="030F0702030302020204" pitchFamily="66" charset="0"/>
              </a:rPr>
              <a:t>）</a:t>
            </a:r>
            <a:endParaRPr lang="zh-CN" altLang="en-US" sz="2000" dirty="0">
              <a:latin typeface="Comic Sans MS" panose="030F0702030302020204" pitchFamily="66" charset="0"/>
            </a:endParaRPr>
          </a:p>
          <a:p>
            <a:pPr>
              <a:spcBef>
                <a:spcPts val="1800"/>
              </a:spcBef>
            </a:pPr>
            <a:r>
              <a:rPr lang="en-US" altLang="zh-CN" sz="2000" dirty="0">
                <a:latin typeface="Comic Sans MS" panose="030F0702030302020204" pitchFamily="66" charset="0"/>
              </a:rPr>
              <a:t>Georg Cantor</a:t>
            </a:r>
            <a:r>
              <a:rPr lang="zh-CN" altLang="en-US" sz="2000" dirty="0">
                <a:latin typeface="Comic Sans MS" panose="030F0702030302020204" pitchFamily="66" charset="0"/>
              </a:rPr>
              <a:t>（</a:t>
            </a:r>
            <a:r>
              <a:rPr lang="en-US" altLang="zh-CN" sz="2000" dirty="0">
                <a:latin typeface="Comic Sans MS" panose="030F0702030302020204" pitchFamily="66" charset="0"/>
              </a:rPr>
              <a:t>1845—1918</a:t>
            </a:r>
            <a:r>
              <a:rPr lang="zh-CN" altLang="en-US" sz="2000" dirty="0">
                <a:latin typeface="Comic Sans MS" panose="030F0702030302020204" pitchFamily="66" charset="0"/>
              </a:rPr>
              <a:t>）建立</a:t>
            </a:r>
            <a:r>
              <a:rPr lang="en-US" altLang="zh-CN" sz="2000" dirty="0">
                <a:latin typeface="Comic Sans MS" panose="030F0702030302020204" pitchFamily="66" charset="0"/>
              </a:rPr>
              <a:t>Set Theory</a:t>
            </a:r>
            <a:r>
              <a:rPr lang="zh-CN" altLang="en-US" sz="2000" dirty="0">
                <a:latin typeface="Comic Sans MS" panose="030F0702030302020204" pitchFamily="66" charset="0"/>
              </a:rPr>
              <a:t>，表达整个数学的形式语言</a:t>
            </a:r>
            <a:endParaRPr lang="en-US" altLang="zh-CN" sz="2000" dirty="0">
              <a:latin typeface="Comic Sans MS" panose="030F0702030302020204" pitchFamily="66" charset="0"/>
            </a:endParaRPr>
          </a:p>
          <a:p>
            <a:pPr>
              <a:spcBef>
                <a:spcPts val="1800"/>
              </a:spcBef>
            </a:pPr>
            <a:r>
              <a:rPr lang="en-US" altLang="zh-CN" sz="2000" dirty="0">
                <a:latin typeface="Comic Sans MS" panose="030F0702030302020204" pitchFamily="66" charset="0"/>
              </a:rPr>
              <a:t>Ernst </a:t>
            </a:r>
            <a:r>
              <a:rPr lang="en-US" altLang="zh-CN" sz="2000" dirty="0" err="1">
                <a:latin typeface="Comic Sans MS" panose="030F0702030302020204" pitchFamily="66" charset="0"/>
              </a:rPr>
              <a:t>Zermelo</a:t>
            </a:r>
            <a:r>
              <a:rPr lang="en-US" altLang="zh-CN" sz="2000" dirty="0">
                <a:latin typeface="Comic Sans MS" panose="030F0702030302020204" pitchFamily="66" charset="0"/>
              </a:rPr>
              <a:t>(1871-1953) </a:t>
            </a:r>
            <a:r>
              <a:rPr lang="zh-CN" altLang="en-US" sz="2000" dirty="0">
                <a:latin typeface="Comic Sans MS" panose="030F0702030302020204" pitchFamily="66" charset="0"/>
              </a:rPr>
              <a:t>创立第一个</a:t>
            </a:r>
            <a:r>
              <a:rPr lang="en-US" altLang="zh-CN" sz="2000" dirty="0">
                <a:latin typeface="Comic Sans MS" panose="030F0702030302020204" pitchFamily="66" charset="0"/>
              </a:rPr>
              <a:t>Axiomatic Set Theory</a:t>
            </a:r>
            <a:r>
              <a:rPr lang="zh-CN" altLang="en-US" sz="2000" dirty="0">
                <a:latin typeface="Comic Sans MS" panose="030F0702030302020204" pitchFamily="66" charset="0"/>
              </a:rPr>
              <a:t>。</a:t>
            </a:r>
            <a:endParaRPr lang="zh-CN" altLang="en-US" sz="2000" dirty="0">
              <a:latin typeface="Comic Sans MS" panose="030F0702030302020204" pitchFamily="66" charset="0"/>
            </a:endParaRPr>
          </a:p>
          <a:p>
            <a:pPr>
              <a:spcBef>
                <a:spcPts val="1800"/>
              </a:spcBef>
            </a:pPr>
            <a:r>
              <a:rPr lang="en-US" altLang="zh-CN" sz="2000" dirty="0">
                <a:latin typeface="Comic Sans MS" panose="030F0702030302020204" pitchFamily="66" charset="0"/>
              </a:rPr>
              <a:t>Bertrand  Russell</a:t>
            </a:r>
            <a:r>
              <a:rPr lang="zh-CN" altLang="en-US" sz="2000" dirty="0">
                <a:latin typeface="Comic Sans MS" panose="030F0702030302020204" pitchFamily="66" charset="0"/>
              </a:rPr>
              <a:t>（</a:t>
            </a:r>
            <a:r>
              <a:rPr lang="en-US" altLang="zh-CN" sz="2000" dirty="0">
                <a:latin typeface="Comic Sans MS" panose="030F0702030302020204" pitchFamily="66" charset="0"/>
              </a:rPr>
              <a:t>1872—1970</a:t>
            </a:r>
            <a:r>
              <a:rPr lang="zh-CN" altLang="en-US" sz="2000" dirty="0">
                <a:latin typeface="Comic Sans MS" panose="030F0702030302020204" pitchFamily="66" charset="0"/>
              </a:rPr>
              <a:t>）与他老师</a:t>
            </a:r>
            <a:r>
              <a:rPr lang="en-US" altLang="zh-CN" sz="2000" dirty="0">
                <a:latin typeface="Comic Sans MS" panose="030F0702030302020204" pitchFamily="66" charset="0"/>
              </a:rPr>
              <a:t>Whitehead</a:t>
            </a:r>
            <a:r>
              <a:rPr lang="zh-CN" altLang="en-US" sz="2000" dirty="0">
                <a:latin typeface="Comic Sans MS" panose="030F0702030302020204" pitchFamily="66" charset="0"/>
              </a:rPr>
              <a:t>合著</a:t>
            </a:r>
            <a:r>
              <a:rPr lang="en-US" altLang="zh-CN" sz="2000" dirty="0">
                <a:latin typeface="Comic Sans MS" panose="030F0702030302020204" pitchFamily="66" charset="0"/>
              </a:rPr>
              <a:t>Principia </a:t>
            </a:r>
            <a:r>
              <a:rPr lang="en-US" altLang="zh-CN" sz="2000" dirty="0" err="1">
                <a:latin typeface="Comic Sans MS" panose="030F0702030302020204" pitchFamily="66" charset="0"/>
              </a:rPr>
              <a:t>Mathematica</a:t>
            </a:r>
            <a:r>
              <a:rPr lang="zh-CN" altLang="en-US" sz="2000" dirty="0">
                <a:latin typeface="Comic Sans MS" panose="030F0702030302020204" pitchFamily="66" charset="0"/>
              </a:rPr>
              <a:t>（</a:t>
            </a:r>
            <a:r>
              <a:rPr lang="en-US" altLang="zh-CN" sz="2000" dirty="0">
                <a:latin typeface="Comic Sans MS" panose="030F0702030302020204" pitchFamily="66" charset="0"/>
              </a:rPr>
              <a:t>3</a:t>
            </a:r>
            <a:r>
              <a:rPr lang="zh-CN" altLang="en-US" sz="2000" dirty="0">
                <a:latin typeface="Comic Sans MS" panose="030F0702030302020204" pitchFamily="66" charset="0"/>
              </a:rPr>
              <a:t>卷）</a:t>
            </a:r>
            <a:endParaRPr lang="en-US" altLang="zh-CN" sz="2000" dirty="0">
              <a:latin typeface="Comic Sans MS" panose="030F0702030302020204" pitchFamily="66" charset="0"/>
            </a:endParaRPr>
          </a:p>
          <a:p>
            <a:pPr lvl="1">
              <a:spcBef>
                <a:spcPts val="600"/>
              </a:spcBef>
            </a:pPr>
            <a:r>
              <a:rPr lang="en-US" altLang="zh-CN" sz="1600" dirty="0">
                <a:latin typeface="Comic Sans MS" panose="030F0702030302020204" pitchFamily="66" charset="0"/>
              </a:rPr>
              <a:t>Russell’s Paradox</a:t>
            </a:r>
            <a:r>
              <a:rPr lang="zh-CN" altLang="en-US" sz="1600" dirty="0">
                <a:latin typeface="Comic Sans MS" panose="030F0702030302020204" pitchFamily="66" charset="0"/>
              </a:rPr>
              <a:t>曾使整个数学基础为之震动</a:t>
            </a:r>
            <a:r>
              <a:rPr lang="en-US" altLang="zh-CN" sz="1600" dirty="0">
                <a:latin typeface="Comic Sans MS" panose="030F0702030302020204" pitchFamily="66" charset="0"/>
              </a:rPr>
              <a:t>…</a:t>
            </a:r>
            <a:endParaRPr lang="zh-CN" altLang="en-US" sz="1600" dirty="0">
              <a:latin typeface="Comic Sans MS" panose="030F0702030302020204" pitchFamily="66" charset="0"/>
            </a:endParaRPr>
          </a:p>
          <a:p>
            <a:endParaRPr lang="zh-CN" altLang="en-US" dirty="0"/>
          </a:p>
        </p:txBody>
      </p:sp>
      <p:sp>
        <p:nvSpPr>
          <p:cNvPr id="4" name="日期占位符 3"/>
          <p:cNvSpPr>
            <a:spLocks noGrp="1"/>
          </p:cNvSpPr>
          <p:nvPr>
            <p:ph type="dt" sz="half" idx="10"/>
          </p:nvPr>
        </p:nvSpPr>
        <p:spPr/>
        <p:txBody>
          <a:bodyPr/>
          <a:lstStyle/>
          <a:p>
            <a:fld id="{A271FDC6-2101-43A4-8D63-D36F9858016E}" type="datetime1">
              <a:rPr lang="zh-CN" altLang="en-US" smtClean="0"/>
            </a:fld>
            <a:endParaRPr lang="en-US" altLang="zh-CN"/>
          </a:p>
        </p:txBody>
      </p:sp>
      <p:sp>
        <p:nvSpPr>
          <p:cNvPr id="5" name="灯片编号占位符 4"/>
          <p:cNvSpPr>
            <a:spLocks noGrp="1"/>
          </p:cNvSpPr>
          <p:nvPr>
            <p:ph type="sldNum" sz="quarter" idx="12"/>
          </p:nvPr>
        </p:nvSpPr>
        <p:spPr/>
        <p:txBody>
          <a:bodyPr/>
          <a:lstStyle/>
          <a:p>
            <a:fld id="{827A55A8-80A8-4423-9E8E-DCF163C705BE}" type="slidenum">
              <a:rPr lang="en-US" altLang="zh-CN" smtClean="0"/>
            </a:fld>
            <a:endParaRPr lang="en-US" altLang="zh-CN"/>
          </a:p>
        </p:txBody>
      </p:sp>
      <p:pic>
        <p:nvPicPr>
          <p:cNvPr id="1126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83280" y="3968463"/>
            <a:ext cx="795839" cy="1099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6554" y="1052945"/>
            <a:ext cx="1141378"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9613" y="2133600"/>
            <a:ext cx="839558" cy="1060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6243" y="3030875"/>
            <a:ext cx="762000" cy="999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图册"/>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9392" y="5013233"/>
            <a:ext cx="949813" cy="11872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罗素悖论</a:t>
            </a:r>
            <a:endParaRPr lang="zh-CN" altLang="en-US"/>
          </a:p>
        </p:txBody>
      </p:sp>
      <p:sp>
        <p:nvSpPr>
          <p:cNvPr id="3" name="内容占位符 2"/>
          <p:cNvSpPr>
            <a:spLocks noGrp="1"/>
          </p:cNvSpPr>
          <p:nvPr>
            <p:ph idx="1"/>
          </p:nvPr>
        </p:nvSpPr>
        <p:spPr/>
        <p:txBody>
          <a:bodyPr/>
          <a:p>
            <a:r>
              <a:rPr lang="zh-CN" altLang="en-US"/>
              <a:t>一位理发师：</a:t>
            </a:r>
            <a:r>
              <a:rPr lang="en-US" altLang="zh-CN"/>
              <a:t>“</a:t>
            </a:r>
            <a:r>
              <a:rPr lang="zh-CN" altLang="en-US"/>
              <a:t>我给所有不给自己刮胡子的人刮胡子，也只给这些人刮胡子。</a:t>
            </a:r>
            <a:r>
              <a:rPr lang="en-US" altLang="zh-CN"/>
              <a:t>”</a:t>
            </a:r>
            <a:endParaRPr lang="en-US" altLang="zh-CN"/>
          </a:p>
          <a:p>
            <a:r>
              <a:rPr lang="zh-CN" altLang="en-US"/>
              <a:t>那么，他能不能给自己刮胡子呢？</a:t>
            </a:r>
            <a:endParaRPr lang="en-US" altLang="zh-CN"/>
          </a:p>
          <a:p>
            <a:endParaRPr lang="en-US" altLang="zh-CN"/>
          </a:p>
          <a:p>
            <a:endParaRPr lang="en-US" altLang="zh-CN"/>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罗素悖论</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p>
                <a:r>
                  <a:rPr lang="zh-CN" altLang="en-US"/>
                  <a:t>一位理发师：</a:t>
                </a:r>
                <a:r>
                  <a:rPr lang="en-US" altLang="zh-CN"/>
                  <a:t>“</a:t>
                </a:r>
                <a:r>
                  <a:rPr lang="zh-CN" altLang="en-US"/>
                  <a:t>我给所有不给自己刮胡子的人刮胡子，也只给这些人刮胡子。</a:t>
                </a:r>
                <a:r>
                  <a:rPr lang="en-US" altLang="zh-CN"/>
                  <a:t>”</a:t>
                </a:r>
                <a:endParaRPr lang="en-US" altLang="zh-CN"/>
              </a:p>
              <a:p>
                <a:r>
                  <a:rPr lang="zh-CN" altLang="en-US"/>
                  <a:t>那么，他能不能给自己刮胡子呢？</a:t>
                </a:r>
                <a:endParaRPr lang="en-US" altLang="zh-CN"/>
              </a:p>
              <a:p>
                <a:endParaRPr lang="en-US" altLang="zh-CN"/>
              </a:p>
              <a:p>
                <a:r>
                  <a:rPr lang="zh-CN" altLang="en-US">
                    <a:latin typeface="Cambria Math" panose="02040503050406030204" charset="0"/>
                    <a:cs typeface="Cambria Math" panose="02040503050406030204" charset="0"/>
                  </a:rPr>
                  <a:t>将所有不包含自身元素的集合构成一个集合</a:t>
                </a:r>
                <a:r>
                  <a:rPr lang="en-US" altLang="zh-CN">
                    <a:latin typeface="Cambria Math" panose="02040503050406030204" charset="0"/>
                    <a:cs typeface="Cambria Math" panose="02040503050406030204" charset="0"/>
                  </a:rPr>
                  <a:t>S</a:t>
                </a:r>
                <a:r>
                  <a:rPr lang="zh-CN" altLang="en-US">
                    <a:latin typeface="Cambria Math" panose="02040503050406030204" charset="0"/>
                    <a:cs typeface="Cambria Math" panose="02040503050406030204" charset="0"/>
                  </a:rPr>
                  <a:t>，即</a:t>
                </a:r>
                <a14:m>
                  <m:oMath xmlns:m="http://schemas.openxmlformats.org/officeDocument/2006/math">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𝑋</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𝑋</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𝑋</m:t>
                    </m:r>
                    <m:r>
                      <a:rPr lang="en-US" altLang="zh-CN" i="1">
                        <a:latin typeface="Cambria Math" panose="02040503050406030204" charset="0"/>
                        <a:cs typeface="Cambria Math" panose="02040503050406030204" charset="0"/>
                      </a:rPr>
                      <m:t>}</m:t>
                    </m:r>
                  </m:oMath>
                </a14:m>
                <a:r>
                  <a:rPr lang="zh-CN" altLang="en-US">
                    <a:latin typeface="Cambria Math" panose="02040503050406030204" charset="0"/>
                    <a:cs typeface="Cambria Math" panose="02040503050406030204" charset="0"/>
                  </a:rPr>
                  <a:t>，那么</a:t>
                </a:r>
                <a:r>
                  <a:rPr lang="en-US" altLang="zh-CN">
                    <a:latin typeface="Cambria Math" panose="02040503050406030204" charset="0"/>
                    <a:cs typeface="Cambria Math" panose="02040503050406030204" charset="0"/>
                  </a:rPr>
                  <a:t>S</a:t>
                </a:r>
                <a:r>
                  <a:rPr lang="zh-CN" altLang="en-US">
                    <a:latin typeface="Cambria Math" panose="02040503050406030204" charset="0"/>
                    <a:cs typeface="Cambria Math" panose="02040503050406030204" charset="0"/>
                  </a:rPr>
                  <a:t>是否属于</a:t>
                </a:r>
                <a:r>
                  <a:rPr lang="en-US" altLang="zh-CN">
                    <a:latin typeface="Cambria Math" panose="02040503050406030204" charset="0"/>
                    <a:cs typeface="Cambria Math" panose="02040503050406030204" charset="0"/>
                  </a:rPr>
                  <a:t>S</a:t>
                </a:r>
                <a:r>
                  <a:rPr lang="zh-CN" altLang="en-US">
                    <a:latin typeface="Cambria Math" panose="02040503050406030204" charset="0"/>
                    <a:cs typeface="Cambria Math" panose="02040503050406030204" charset="0"/>
                  </a:rPr>
                  <a:t>呢？</a:t>
                </a:r>
                <a:endParaRPr lang="zh-CN" altLang="en-US">
                  <a:latin typeface="Cambria Math" panose="02040503050406030204" charset="0"/>
                  <a:cs typeface="Cambria Math" panose="02040503050406030204" charset="0"/>
                </a:endParaRPr>
              </a:p>
              <a:p>
                <a:pPr lvl="1"/>
                <a:r>
                  <a:rPr lang="zh-CN" altLang="en-US">
                    <a:latin typeface="Cambria Math" panose="02040503050406030204" charset="0"/>
                    <a:cs typeface="Cambria Math" panose="02040503050406030204" charset="0"/>
                  </a:rPr>
                  <a:t>要么</a:t>
                </a:r>
                <a14:m>
                  <m:oMath xmlns:m="http://schemas.openxmlformats.org/officeDocument/2006/math">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m:t>
                    </m:r>
                  </m:oMath>
                </a14:m>
                <a:r>
                  <a:rPr lang="zh-CN" altLang="en-US">
                    <a:latin typeface="Cambria Math" panose="02040503050406030204" charset="0"/>
                    <a:cs typeface="Cambria Math" panose="02040503050406030204" charset="0"/>
                  </a:rPr>
                  <a:t>，要么</a:t>
                </a:r>
                <a14:m>
                  <m:oMath xmlns:m="http://schemas.openxmlformats.org/officeDocument/2006/math">
                    <m:r>
                      <a:rPr lang="en-US" altLang="zh-CN" i="1">
                        <a:latin typeface="Cambria Math" panose="02040503050406030204" charset="0"/>
                        <a:cs typeface="Cambria Math" panose="02040503050406030204" charset="0"/>
                      </a:rPr>
                      <m:t>𝑆</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𝑆</m:t>
                    </m:r>
                  </m:oMath>
                </a14:m>
                <a:r>
                  <a:rPr lang="zh-CN" altLang="en-US">
                    <a:latin typeface="Cambria Math" panose="02040503050406030204" charset="0"/>
                    <a:cs typeface="Cambria Math" panose="02040503050406030204" charset="0"/>
                  </a:rPr>
                  <a:t>，但此处无论怎样都存在矛盾。</a:t>
                </a:r>
                <a:endParaRPr lang="zh-CN" altLang="en-US">
                  <a:latin typeface="Cambria Math" panose="02040503050406030204" charset="0"/>
                  <a:cs typeface="Cambria Math" panose="0204050305040603020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a:stretch>
              </a:blipFill>
            </p:spPr>
            <p:txBody>
              <a:bodyPr/>
              <a:lstStyle/>
              <a:p>
                <a:r>
                  <a:rPr lang="zh-CN" altLang="en-US">
                    <a:noFill/>
                  </a:rPr>
                  <a:t> </a:t>
                </a:r>
              </a:p>
            </p:txBody>
          </p:sp>
        </mc:Fallback>
      </mc:AlternateContent>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现代逻辑</a:t>
            </a:r>
            <a:r>
              <a:rPr lang="en-US" altLang="zh-CN" dirty="0"/>
              <a:t>-</a:t>
            </a:r>
            <a:r>
              <a:rPr lang="zh-CN" altLang="en-US" dirty="0"/>
              <a:t>逻辑主义时代</a:t>
            </a:r>
            <a:endParaRPr lang="zh-CN" altLang="en-US" dirty="0"/>
          </a:p>
        </p:txBody>
      </p:sp>
      <p:sp>
        <p:nvSpPr>
          <p:cNvPr id="3" name="内容占位符 2"/>
          <p:cNvSpPr>
            <a:spLocks noGrp="1"/>
          </p:cNvSpPr>
          <p:nvPr>
            <p:ph idx="1"/>
          </p:nvPr>
        </p:nvSpPr>
        <p:spPr>
          <a:xfrm>
            <a:off x="457198" y="1219200"/>
            <a:ext cx="6629401" cy="5257800"/>
          </a:xfrm>
        </p:spPr>
        <p:txBody>
          <a:bodyPr/>
          <a:lstStyle/>
          <a:p>
            <a:r>
              <a:rPr lang="en-US" altLang="zh-CN" sz="2000" dirty="0" err="1">
                <a:latin typeface="Comic Sans MS" panose="030F0702030302020204" pitchFamily="66" charset="0"/>
              </a:rPr>
              <a:t>Gottlob</a:t>
            </a:r>
            <a:r>
              <a:rPr lang="en-US" altLang="zh-CN" sz="2000" dirty="0">
                <a:latin typeface="Comic Sans MS" panose="030F0702030302020204" pitchFamily="66" charset="0"/>
              </a:rPr>
              <a:t> </a:t>
            </a:r>
            <a:r>
              <a:rPr lang="en-US" altLang="zh-CN" sz="2000" dirty="0" err="1">
                <a:latin typeface="Comic Sans MS" panose="030F0702030302020204" pitchFamily="66" charset="0"/>
              </a:rPr>
              <a:t>Frege</a:t>
            </a:r>
            <a:r>
              <a:rPr lang="zh-CN" altLang="en-US" sz="2000" dirty="0">
                <a:latin typeface="Comic Sans MS" panose="030F0702030302020204" pitchFamily="66" charset="0"/>
              </a:rPr>
              <a:t>（</a:t>
            </a:r>
            <a:r>
              <a:rPr lang="en-US" altLang="zh-CN" sz="2000" dirty="0">
                <a:latin typeface="Comic Sans MS" panose="030F0702030302020204" pitchFamily="66" charset="0"/>
              </a:rPr>
              <a:t>1848—1925</a:t>
            </a:r>
            <a:r>
              <a:rPr lang="zh-CN" altLang="en-US" sz="2000" dirty="0">
                <a:latin typeface="Comic Sans MS" panose="030F0702030302020204" pitchFamily="66" charset="0"/>
              </a:rPr>
              <a:t>）</a:t>
            </a:r>
            <a:r>
              <a:rPr lang="en-US" altLang="zh-CN" sz="2000" dirty="0">
                <a:latin typeface="Comic Sans MS" panose="030F0702030302020204" pitchFamily="66" charset="0"/>
              </a:rPr>
              <a:t>1879</a:t>
            </a:r>
            <a:r>
              <a:rPr lang="zh-CN" altLang="en-US" sz="2000" dirty="0">
                <a:latin typeface="Comic Sans MS" panose="030F0702030302020204" pitchFamily="66" charset="0"/>
              </a:rPr>
              <a:t>出版</a:t>
            </a:r>
            <a:r>
              <a:rPr lang="en-US" altLang="zh-CN" sz="2000" dirty="0" err="1">
                <a:latin typeface="Comic Sans MS" panose="030F0702030302020204" pitchFamily="66" charset="0"/>
              </a:rPr>
              <a:t>Begriffsschrift</a:t>
            </a:r>
            <a:r>
              <a:rPr lang="zh-CN" altLang="en-US" sz="2000" dirty="0">
                <a:latin typeface="Comic Sans MS" panose="030F0702030302020204" pitchFamily="66" charset="0"/>
              </a:rPr>
              <a:t>（概念文字），严格建立人类第一个人工的形式语言</a:t>
            </a:r>
            <a:r>
              <a:rPr lang="en-US" altLang="zh-CN" sz="2000" dirty="0">
                <a:latin typeface="Comic Sans MS" panose="030F0702030302020204" pitchFamily="66" charset="0"/>
              </a:rPr>
              <a:t>PK</a:t>
            </a:r>
            <a:r>
              <a:rPr lang="zh-CN" altLang="en-US" sz="2000" dirty="0">
                <a:latin typeface="Comic Sans MS" panose="030F0702030302020204" pitchFamily="66" charset="0"/>
              </a:rPr>
              <a:t>。</a:t>
            </a:r>
            <a:endParaRPr lang="zh-CN" altLang="en-US" sz="2000" dirty="0">
              <a:latin typeface="Comic Sans MS" panose="030F0702030302020204" pitchFamily="66" charset="0"/>
            </a:endParaRPr>
          </a:p>
          <a:p>
            <a:pPr>
              <a:spcBef>
                <a:spcPts val="1800"/>
              </a:spcBef>
            </a:pPr>
            <a:r>
              <a:rPr lang="en-US" altLang="zh-CN" sz="2000" dirty="0">
                <a:latin typeface="Comic Sans MS" panose="030F0702030302020204" pitchFamily="66" charset="0"/>
              </a:rPr>
              <a:t>Giuseppe </a:t>
            </a:r>
            <a:r>
              <a:rPr lang="en-US" altLang="zh-CN" sz="2000" dirty="0" err="1">
                <a:latin typeface="Comic Sans MS" panose="030F0702030302020204" pitchFamily="66" charset="0"/>
              </a:rPr>
              <a:t>Peano</a:t>
            </a:r>
            <a:r>
              <a:rPr lang="zh-CN" altLang="en-US" sz="2000" dirty="0">
                <a:latin typeface="Comic Sans MS" panose="030F0702030302020204" pitchFamily="66" charset="0"/>
              </a:rPr>
              <a:t>（</a:t>
            </a:r>
            <a:r>
              <a:rPr lang="en-US" altLang="zh-CN" sz="2000" dirty="0">
                <a:latin typeface="Comic Sans MS" panose="030F0702030302020204" pitchFamily="66" charset="0"/>
              </a:rPr>
              <a:t>1858—1932</a:t>
            </a:r>
            <a:r>
              <a:rPr lang="zh-CN" altLang="en-US" sz="2000" dirty="0">
                <a:latin typeface="Comic Sans MS" panose="030F0702030302020204" pitchFamily="66" charset="0"/>
              </a:rPr>
              <a:t>）建立算术的形式语言</a:t>
            </a:r>
            <a:r>
              <a:rPr lang="en-US" altLang="zh-CN" sz="2000" dirty="0">
                <a:latin typeface="Comic Sans MS" panose="030F0702030302020204" pitchFamily="66" charset="0"/>
              </a:rPr>
              <a:t>PA</a:t>
            </a:r>
            <a:r>
              <a:rPr lang="zh-CN" altLang="en-US" sz="2000" dirty="0">
                <a:latin typeface="Comic Sans MS" panose="030F0702030302020204" pitchFamily="66" charset="0"/>
              </a:rPr>
              <a:t>（</a:t>
            </a:r>
            <a:r>
              <a:rPr lang="en-US" altLang="zh-CN" sz="2000" dirty="0" err="1">
                <a:latin typeface="Comic Sans MS" panose="030F0702030302020204" pitchFamily="66" charset="0"/>
              </a:rPr>
              <a:t>Peano’s</a:t>
            </a:r>
            <a:r>
              <a:rPr lang="en-US" altLang="zh-CN" sz="2000" dirty="0">
                <a:latin typeface="Comic Sans MS" panose="030F0702030302020204" pitchFamily="66" charset="0"/>
              </a:rPr>
              <a:t> </a:t>
            </a:r>
            <a:r>
              <a:rPr lang="en-US" altLang="zh-CN" sz="2000" dirty="0" err="1">
                <a:latin typeface="Comic Sans MS" panose="030F0702030302020204" pitchFamily="66" charset="0"/>
              </a:rPr>
              <a:t>Arithmatic</a:t>
            </a:r>
            <a:r>
              <a:rPr lang="zh-CN" altLang="en-US" sz="2000" dirty="0">
                <a:latin typeface="Comic Sans MS" panose="030F0702030302020204" pitchFamily="66" charset="0"/>
              </a:rPr>
              <a:t>）</a:t>
            </a:r>
            <a:endParaRPr lang="zh-CN" altLang="en-US" sz="2000" dirty="0">
              <a:latin typeface="Comic Sans MS" panose="030F0702030302020204" pitchFamily="66" charset="0"/>
            </a:endParaRPr>
          </a:p>
          <a:p>
            <a:pPr>
              <a:spcBef>
                <a:spcPts val="1800"/>
              </a:spcBef>
            </a:pPr>
            <a:r>
              <a:rPr lang="en-US" altLang="zh-CN" sz="2000" dirty="0">
                <a:latin typeface="Comic Sans MS" panose="030F0702030302020204" pitchFamily="66" charset="0"/>
              </a:rPr>
              <a:t>Georg Cantor</a:t>
            </a:r>
            <a:r>
              <a:rPr lang="zh-CN" altLang="en-US" sz="2000" dirty="0">
                <a:latin typeface="Comic Sans MS" panose="030F0702030302020204" pitchFamily="66" charset="0"/>
              </a:rPr>
              <a:t>（</a:t>
            </a:r>
            <a:r>
              <a:rPr lang="en-US" altLang="zh-CN" sz="2000" dirty="0">
                <a:latin typeface="Comic Sans MS" panose="030F0702030302020204" pitchFamily="66" charset="0"/>
              </a:rPr>
              <a:t>1845—1918</a:t>
            </a:r>
            <a:r>
              <a:rPr lang="zh-CN" altLang="en-US" sz="2000" dirty="0">
                <a:latin typeface="Comic Sans MS" panose="030F0702030302020204" pitchFamily="66" charset="0"/>
              </a:rPr>
              <a:t>）建立</a:t>
            </a:r>
            <a:r>
              <a:rPr lang="en-US" altLang="zh-CN" sz="2000" dirty="0">
                <a:latin typeface="Comic Sans MS" panose="030F0702030302020204" pitchFamily="66" charset="0"/>
              </a:rPr>
              <a:t>Set Theory</a:t>
            </a:r>
            <a:r>
              <a:rPr lang="zh-CN" altLang="en-US" sz="2000" dirty="0">
                <a:latin typeface="Comic Sans MS" panose="030F0702030302020204" pitchFamily="66" charset="0"/>
              </a:rPr>
              <a:t>，表达整个数学的形式语言</a:t>
            </a:r>
            <a:endParaRPr lang="en-US" altLang="zh-CN" sz="2000" dirty="0">
              <a:latin typeface="Comic Sans MS" panose="030F0702030302020204" pitchFamily="66" charset="0"/>
            </a:endParaRPr>
          </a:p>
          <a:p>
            <a:pPr>
              <a:spcBef>
                <a:spcPts val="1800"/>
              </a:spcBef>
            </a:pPr>
            <a:r>
              <a:rPr lang="en-US" altLang="zh-CN" sz="2000" dirty="0">
                <a:latin typeface="Comic Sans MS" panose="030F0702030302020204" pitchFamily="66" charset="0"/>
              </a:rPr>
              <a:t>Ernst </a:t>
            </a:r>
            <a:r>
              <a:rPr lang="en-US" altLang="zh-CN" sz="2000" dirty="0" err="1">
                <a:latin typeface="Comic Sans MS" panose="030F0702030302020204" pitchFamily="66" charset="0"/>
              </a:rPr>
              <a:t>Zermelo</a:t>
            </a:r>
            <a:r>
              <a:rPr lang="en-US" altLang="zh-CN" sz="2000" dirty="0">
                <a:latin typeface="Comic Sans MS" panose="030F0702030302020204" pitchFamily="66" charset="0"/>
              </a:rPr>
              <a:t>(1871-1953) </a:t>
            </a:r>
            <a:r>
              <a:rPr lang="zh-CN" altLang="en-US" sz="2000" dirty="0">
                <a:latin typeface="Comic Sans MS" panose="030F0702030302020204" pitchFamily="66" charset="0"/>
              </a:rPr>
              <a:t>创立第一个</a:t>
            </a:r>
            <a:r>
              <a:rPr lang="en-US" altLang="zh-CN" sz="2000" dirty="0">
                <a:latin typeface="Comic Sans MS" panose="030F0702030302020204" pitchFamily="66" charset="0"/>
              </a:rPr>
              <a:t>Axiomatic Set Theory</a:t>
            </a:r>
            <a:r>
              <a:rPr lang="zh-CN" altLang="en-US" sz="2000" dirty="0">
                <a:latin typeface="Comic Sans MS" panose="030F0702030302020204" pitchFamily="66" charset="0"/>
              </a:rPr>
              <a:t>。</a:t>
            </a:r>
            <a:endParaRPr lang="zh-CN" altLang="en-US" sz="2000" dirty="0">
              <a:latin typeface="Comic Sans MS" panose="030F0702030302020204" pitchFamily="66" charset="0"/>
            </a:endParaRPr>
          </a:p>
          <a:p>
            <a:pPr>
              <a:spcBef>
                <a:spcPts val="1800"/>
              </a:spcBef>
            </a:pPr>
            <a:r>
              <a:rPr lang="en-US" altLang="zh-CN" sz="2000" dirty="0">
                <a:latin typeface="Comic Sans MS" panose="030F0702030302020204" pitchFamily="66" charset="0"/>
              </a:rPr>
              <a:t>Bertrand  Russell</a:t>
            </a:r>
            <a:r>
              <a:rPr lang="zh-CN" altLang="en-US" sz="2000" dirty="0">
                <a:latin typeface="Comic Sans MS" panose="030F0702030302020204" pitchFamily="66" charset="0"/>
              </a:rPr>
              <a:t>（</a:t>
            </a:r>
            <a:r>
              <a:rPr lang="en-US" altLang="zh-CN" sz="2000" dirty="0">
                <a:latin typeface="Comic Sans MS" panose="030F0702030302020204" pitchFamily="66" charset="0"/>
              </a:rPr>
              <a:t>1872—1970</a:t>
            </a:r>
            <a:r>
              <a:rPr lang="zh-CN" altLang="en-US" sz="2000" dirty="0">
                <a:latin typeface="Comic Sans MS" panose="030F0702030302020204" pitchFamily="66" charset="0"/>
              </a:rPr>
              <a:t>）与他老师</a:t>
            </a:r>
            <a:r>
              <a:rPr lang="en-US" altLang="zh-CN" sz="2000" dirty="0">
                <a:latin typeface="Comic Sans MS" panose="030F0702030302020204" pitchFamily="66" charset="0"/>
              </a:rPr>
              <a:t>Whitehead</a:t>
            </a:r>
            <a:r>
              <a:rPr lang="zh-CN" altLang="en-US" sz="2000" dirty="0">
                <a:latin typeface="Comic Sans MS" panose="030F0702030302020204" pitchFamily="66" charset="0"/>
              </a:rPr>
              <a:t>合著</a:t>
            </a:r>
            <a:r>
              <a:rPr lang="en-US" altLang="zh-CN" sz="2000" dirty="0">
                <a:latin typeface="Comic Sans MS" panose="030F0702030302020204" pitchFamily="66" charset="0"/>
              </a:rPr>
              <a:t>Principia </a:t>
            </a:r>
            <a:r>
              <a:rPr lang="en-US" altLang="zh-CN" sz="2000" dirty="0" err="1">
                <a:latin typeface="Comic Sans MS" panose="030F0702030302020204" pitchFamily="66" charset="0"/>
              </a:rPr>
              <a:t>Mathematica</a:t>
            </a:r>
            <a:r>
              <a:rPr lang="zh-CN" altLang="en-US" sz="2000" dirty="0">
                <a:latin typeface="Comic Sans MS" panose="030F0702030302020204" pitchFamily="66" charset="0"/>
              </a:rPr>
              <a:t>（</a:t>
            </a:r>
            <a:r>
              <a:rPr lang="en-US" altLang="zh-CN" sz="2000" dirty="0">
                <a:latin typeface="Comic Sans MS" panose="030F0702030302020204" pitchFamily="66" charset="0"/>
              </a:rPr>
              <a:t>3</a:t>
            </a:r>
            <a:r>
              <a:rPr lang="zh-CN" altLang="en-US" sz="2000" dirty="0">
                <a:latin typeface="Comic Sans MS" panose="030F0702030302020204" pitchFamily="66" charset="0"/>
              </a:rPr>
              <a:t>卷）</a:t>
            </a:r>
            <a:endParaRPr lang="en-US" altLang="zh-CN" sz="2000" dirty="0">
              <a:latin typeface="Comic Sans MS" panose="030F0702030302020204" pitchFamily="66" charset="0"/>
            </a:endParaRPr>
          </a:p>
          <a:p>
            <a:pPr lvl="1">
              <a:spcBef>
                <a:spcPts val="600"/>
              </a:spcBef>
            </a:pPr>
            <a:r>
              <a:rPr lang="en-US" altLang="zh-CN" sz="1600" dirty="0">
                <a:latin typeface="Comic Sans MS" panose="030F0702030302020204" pitchFamily="66" charset="0"/>
              </a:rPr>
              <a:t>Russell’s Paradox</a:t>
            </a:r>
            <a:r>
              <a:rPr lang="zh-CN" altLang="en-US" sz="1600" dirty="0">
                <a:latin typeface="Comic Sans MS" panose="030F0702030302020204" pitchFamily="66" charset="0"/>
              </a:rPr>
              <a:t>曾使整个数学基础为之震动</a:t>
            </a:r>
            <a:r>
              <a:rPr lang="en-US" altLang="zh-CN" sz="1600" dirty="0">
                <a:latin typeface="Comic Sans MS" panose="030F0702030302020204" pitchFamily="66" charset="0"/>
              </a:rPr>
              <a:t>…</a:t>
            </a:r>
            <a:endParaRPr lang="zh-CN" altLang="en-US" sz="1600" dirty="0">
              <a:latin typeface="Comic Sans MS" panose="030F0702030302020204" pitchFamily="66" charset="0"/>
            </a:endParaRPr>
          </a:p>
          <a:p>
            <a:endParaRPr lang="zh-CN" altLang="en-US" dirty="0"/>
          </a:p>
        </p:txBody>
      </p:sp>
      <p:sp>
        <p:nvSpPr>
          <p:cNvPr id="4" name="日期占位符 3"/>
          <p:cNvSpPr>
            <a:spLocks noGrp="1"/>
          </p:cNvSpPr>
          <p:nvPr>
            <p:ph type="dt" sz="half" idx="10"/>
          </p:nvPr>
        </p:nvSpPr>
        <p:spPr/>
        <p:txBody>
          <a:bodyPr/>
          <a:lstStyle/>
          <a:p>
            <a:fld id="{A271FDC6-2101-43A4-8D63-D36F9858016E}" type="datetime1">
              <a:rPr lang="zh-CN" altLang="en-US" smtClean="0"/>
            </a:fld>
            <a:endParaRPr lang="en-US" altLang="zh-CN"/>
          </a:p>
        </p:txBody>
      </p:sp>
      <p:sp>
        <p:nvSpPr>
          <p:cNvPr id="5" name="灯片编号占位符 4"/>
          <p:cNvSpPr>
            <a:spLocks noGrp="1"/>
          </p:cNvSpPr>
          <p:nvPr>
            <p:ph type="sldNum" sz="quarter" idx="12"/>
          </p:nvPr>
        </p:nvSpPr>
        <p:spPr/>
        <p:txBody>
          <a:bodyPr/>
          <a:lstStyle/>
          <a:p>
            <a:fld id="{827A55A8-80A8-4423-9E8E-DCF163C705BE}" type="slidenum">
              <a:rPr lang="en-US" altLang="zh-CN" smtClean="0"/>
            </a:fld>
            <a:endParaRPr lang="en-US" altLang="zh-CN"/>
          </a:p>
        </p:txBody>
      </p:sp>
      <p:pic>
        <p:nvPicPr>
          <p:cNvPr id="1126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83280" y="3968463"/>
            <a:ext cx="795839" cy="10997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6554" y="1052945"/>
            <a:ext cx="1141378"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69613" y="2133600"/>
            <a:ext cx="839558" cy="1060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6243" y="3030875"/>
            <a:ext cx="762000" cy="999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图册"/>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9392" y="5013233"/>
            <a:ext cx="949813" cy="11872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现代逻辑</a:t>
            </a:r>
            <a:r>
              <a:rPr lang="en-US" altLang="zh-CN" dirty="0"/>
              <a:t>-</a:t>
            </a:r>
            <a:r>
              <a:rPr lang="zh-CN" altLang="en-US" dirty="0"/>
              <a:t>元数学时代</a:t>
            </a:r>
            <a:endParaRPr lang="zh-CN" altLang="en-US" dirty="0"/>
          </a:p>
        </p:txBody>
      </p:sp>
      <p:sp>
        <p:nvSpPr>
          <p:cNvPr id="3" name="内容占位符 2"/>
          <p:cNvSpPr>
            <a:spLocks noGrp="1"/>
          </p:cNvSpPr>
          <p:nvPr>
            <p:ph idx="1"/>
          </p:nvPr>
        </p:nvSpPr>
        <p:spPr>
          <a:xfrm>
            <a:off x="457200" y="1219200"/>
            <a:ext cx="6477000" cy="4876800"/>
          </a:xfrm>
        </p:spPr>
        <p:txBody>
          <a:bodyPr/>
          <a:lstStyle/>
          <a:p>
            <a:r>
              <a:rPr lang="en-US" altLang="zh-CN" sz="2000" dirty="0">
                <a:latin typeface="Comic Sans MS" panose="030F0702030302020204" pitchFamily="66" charset="0"/>
              </a:rPr>
              <a:t>David Hilbert</a:t>
            </a:r>
            <a:r>
              <a:rPr lang="zh-CN" altLang="en-US" sz="2000" dirty="0">
                <a:latin typeface="Comic Sans MS" panose="030F0702030302020204" pitchFamily="66" charset="0"/>
              </a:rPr>
              <a:t>（</a:t>
            </a:r>
            <a:r>
              <a:rPr lang="en-US" altLang="zh-CN" sz="2000" dirty="0">
                <a:latin typeface="Comic Sans MS" panose="030F0702030302020204" pitchFamily="66" charset="0"/>
              </a:rPr>
              <a:t>1862—1943</a:t>
            </a:r>
            <a:r>
              <a:rPr lang="zh-CN" altLang="en-US" sz="2000" dirty="0">
                <a:latin typeface="Comic Sans MS" panose="030F0702030302020204" pitchFamily="66" charset="0"/>
              </a:rPr>
              <a:t>）著作几何基础，数学基础，建立几何和数学的形式语言。</a:t>
            </a:r>
            <a:endParaRPr lang="zh-CN" altLang="en-US" sz="2000" dirty="0">
              <a:latin typeface="Comic Sans MS" panose="030F0702030302020204" pitchFamily="66" charset="0"/>
            </a:endParaRPr>
          </a:p>
          <a:p>
            <a:pPr>
              <a:spcBef>
                <a:spcPts val="4200"/>
              </a:spcBef>
            </a:pPr>
            <a:r>
              <a:rPr lang="en-US" altLang="zh-CN" sz="2000" dirty="0">
                <a:latin typeface="Comic Sans MS" panose="030F0702030302020204" pitchFamily="66" charset="0"/>
              </a:rPr>
              <a:t>Alan Turing</a:t>
            </a:r>
            <a:r>
              <a:rPr lang="zh-CN" altLang="en-US" sz="2000" dirty="0">
                <a:latin typeface="Comic Sans MS" panose="030F0702030302020204" pitchFamily="66" charset="0"/>
              </a:rPr>
              <a:t>（</a:t>
            </a:r>
            <a:r>
              <a:rPr lang="en-US" altLang="zh-CN" sz="2000" dirty="0">
                <a:latin typeface="Comic Sans MS" panose="030F0702030302020204" pitchFamily="66" charset="0"/>
              </a:rPr>
              <a:t>1913—1954</a:t>
            </a:r>
            <a:r>
              <a:rPr lang="zh-CN" altLang="en-US" sz="2000" dirty="0">
                <a:latin typeface="Comic Sans MS" panose="030F0702030302020204" pitchFamily="66" charset="0"/>
              </a:rPr>
              <a:t>）提出</a:t>
            </a:r>
            <a:r>
              <a:rPr lang="en-US" altLang="zh-CN" sz="2000" dirty="0">
                <a:latin typeface="Comic Sans MS" panose="030F0702030302020204" pitchFamily="66" charset="0"/>
              </a:rPr>
              <a:t>Turing Machine</a:t>
            </a:r>
            <a:r>
              <a:rPr lang="zh-CN" altLang="en-US" sz="2000" dirty="0">
                <a:latin typeface="Comic Sans MS" panose="030F0702030302020204" pitchFamily="66" charset="0"/>
              </a:rPr>
              <a:t>（算法的理想模型），建立</a:t>
            </a:r>
            <a:r>
              <a:rPr lang="en-US" altLang="zh-CN" sz="2000" dirty="0">
                <a:latin typeface="Comic Sans MS" panose="030F0702030302020204" pitchFamily="66" charset="0"/>
              </a:rPr>
              <a:t>Computation</a:t>
            </a:r>
            <a:r>
              <a:rPr lang="zh-CN" altLang="en-US" sz="2000" dirty="0">
                <a:latin typeface="Comic Sans MS" panose="030F0702030302020204" pitchFamily="66" charset="0"/>
              </a:rPr>
              <a:t>的形式语言</a:t>
            </a:r>
            <a:endParaRPr lang="en-US" altLang="zh-CN" sz="2000" dirty="0">
              <a:latin typeface="Comic Sans MS" panose="030F0702030302020204" pitchFamily="66" charset="0"/>
            </a:endParaRPr>
          </a:p>
          <a:p>
            <a:pPr>
              <a:spcBef>
                <a:spcPts val="4200"/>
              </a:spcBef>
            </a:pPr>
            <a:r>
              <a:rPr lang="en-US" altLang="zh-CN" sz="2000" dirty="0">
                <a:latin typeface="Comic Sans MS" panose="030F0702030302020204" pitchFamily="66" charset="0"/>
              </a:rPr>
              <a:t>Alfred  </a:t>
            </a:r>
            <a:r>
              <a:rPr lang="en-US" altLang="zh-CN" sz="2000" dirty="0" err="1">
                <a:latin typeface="Comic Sans MS" panose="030F0702030302020204" pitchFamily="66" charset="0"/>
              </a:rPr>
              <a:t>Tarski</a:t>
            </a:r>
            <a:r>
              <a:rPr lang="en-US" altLang="zh-CN" sz="2000" dirty="0">
                <a:latin typeface="Comic Sans MS" panose="030F0702030302020204" pitchFamily="66" charset="0"/>
              </a:rPr>
              <a:t> (1901-1983) </a:t>
            </a:r>
            <a:r>
              <a:rPr lang="zh-CN" altLang="en-US" sz="2000" dirty="0">
                <a:latin typeface="Comic Sans MS" panose="030F0702030302020204" pitchFamily="66" charset="0"/>
              </a:rPr>
              <a:t>定义</a:t>
            </a:r>
            <a:r>
              <a:rPr lang="en-US" altLang="zh-CN" sz="2000" dirty="0">
                <a:latin typeface="Comic Sans MS" panose="030F0702030302020204" pitchFamily="66" charset="0"/>
              </a:rPr>
              <a:t>Logical Consequence</a:t>
            </a:r>
            <a:r>
              <a:rPr lang="zh-CN" altLang="en-US" sz="2000" dirty="0">
                <a:latin typeface="Comic Sans MS" panose="030F0702030302020204" pitchFamily="66" charset="0"/>
              </a:rPr>
              <a:t>，创立语义学；</a:t>
            </a:r>
            <a:endParaRPr lang="zh-CN" altLang="en-US" sz="2000" dirty="0">
              <a:latin typeface="Comic Sans MS" panose="030F0702030302020204" pitchFamily="66" charset="0"/>
            </a:endParaRPr>
          </a:p>
          <a:p>
            <a:pPr>
              <a:spcBef>
                <a:spcPts val="4800"/>
              </a:spcBef>
            </a:pPr>
            <a:r>
              <a:rPr lang="en-US" altLang="zh-CN" sz="2000" dirty="0">
                <a:latin typeface="Comic Sans MS" panose="030F0702030302020204" pitchFamily="66" charset="0"/>
              </a:rPr>
              <a:t>Kurt Gödel</a:t>
            </a:r>
            <a:r>
              <a:rPr lang="zh-CN" altLang="en-US" sz="2000" dirty="0">
                <a:latin typeface="Comic Sans MS" panose="030F0702030302020204" pitchFamily="66" charset="0"/>
              </a:rPr>
              <a:t>（</a:t>
            </a:r>
            <a:r>
              <a:rPr lang="en-US" altLang="zh-CN" sz="2000" dirty="0">
                <a:latin typeface="Comic Sans MS" panose="030F0702030302020204" pitchFamily="66" charset="0"/>
              </a:rPr>
              <a:t>1906-1978</a:t>
            </a:r>
            <a:r>
              <a:rPr lang="zh-CN" altLang="en-US" sz="2000" dirty="0">
                <a:latin typeface="Comic Sans MS" panose="030F0702030302020204" pitchFamily="66" charset="0"/>
              </a:rPr>
              <a:t>）</a:t>
            </a:r>
            <a:r>
              <a:rPr lang="en-US" altLang="zh-CN" sz="2000" dirty="0">
                <a:latin typeface="Comic Sans MS" panose="030F0702030302020204" pitchFamily="66" charset="0"/>
              </a:rPr>
              <a:t>PK</a:t>
            </a:r>
            <a:r>
              <a:rPr lang="zh-CN" altLang="en-US" sz="2000" dirty="0">
                <a:latin typeface="Comic Sans MS" panose="030F0702030302020204" pitchFamily="66" charset="0"/>
              </a:rPr>
              <a:t>的完全性定理 </a:t>
            </a:r>
            <a:r>
              <a:rPr lang="en-US" altLang="zh-CN" sz="2000" dirty="0">
                <a:latin typeface="Comic Sans MS" panose="030F0702030302020204" pitchFamily="66" charset="0"/>
              </a:rPr>
              <a:t>PA</a:t>
            </a:r>
            <a:r>
              <a:rPr lang="zh-CN" altLang="en-US" sz="2000" dirty="0">
                <a:latin typeface="Comic Sans MS" panose="030F0702030302020204" pitchFamily="66" charset="0"/>
              </a:rPr>
              <a:t>的不完全性定理</a:t>
            </a:r>
            <a:endParaRPr lang="zh-CN" altLang="en-US" sz="2000" dirty="0">
              <a:latin typeface="Comic Sans MS" panose="030F0702030302020204" pitchFamily="66" charset="0"/>
            </a:endParaRPr>
          </a:p>
          <a:p>
            <a:endParaRPr lang="zh-CN" altLang="en-US" dirty="0"/>
          </a:p>
        </p:txBody>
      </p:sp>
      <p:sp>
        <p:nvSpPr>
          <p:cNvPr id="4" name="日期占位符 3"/>
          <p:cNvSpPr>
            <a:spLocks noGrp="1"/>
          </p:cNvSpPr>
          <p:nvPr>
            <p:ph type="dt" sz="half" idx="10"/>
          </p:nvPr>
        </p:nvSpPr>
        <p:spPr/>
        <p:txBody>
          <a:bodyPr/>
          <a:lstStyle/>
          <a:p>
            <a:fld id="{A271FDC6-2101-43A4-8D63-D36F9858016E}" type="datetime1">
              <a:rPr lang="zh-CN" altLang="en-US" smtClean="0"/>
            </a:fld>
            <a:endParaRPr lang="en-US" altLang="zh-CN"/>
          </a:p>
        </p:txBody>
      </p:sp>
      <p:sp>
        <p:nvSpPr>
          <p:cNvPr id="5" name="灯片编号占位符 4"/>
          <p:cNvSpPr>
            <a:spLocks noGrp="1"/>
          </p:cNvSpPr>
          <p:nvPr>
            <p:ph type="sldNum" sz="quarter" idx="12"/>
          </p:nvPr>
        </p:nvSpPr>
        <p:spPr/>
        <p:txBody>
          <a:bodyPr/>
          <a:lstStyle/>
          <a:p>
            <a:fld id="{827A55A8-80A8-4423-9E8E-DCF163C705BE}" type="slidenum">
              <a:rPr lang="en-US" altLang="zh-CN" smtClean="0"/>
            </a:fld>
            <a:endParaRPr lang="en-US" altLang="zh-CN"/>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96199" y="2056260"/>
            <a:ext cx="1213795" cy="1515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descr="E:\Users\JWu\Desktop\AlfredTarski196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3429000"/>
            <a:ext cx="2128195" cy="1441852"/>
          </a:xfrm>
          <a:prstGeom prst="rect">
            <a:avLst/>
          </a:prstGeom>
          <a:noFill/>
          <a:extLst>
            <a:ext uri="{909E8E84-426E-40DD-AFC4-6F175D3DCCD1}">
              <a14:hiddenFill xmlns:a14="http://schemas.microsoft.com/office/drawing/2010/main">
                <a:solidFill>
                  <a:srgbClr val="FFFFFF"/>
                </a:solidFill>
              </a14:hiddenFill>
            </a:ext>
          </a:extLst>
        </p:spPr>
      </p:pic>
      <p:pic>
        <p:nvPicPr>
          <p:cNvPr id="10245" name="Picture 5" descr="Hilber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6060" y="609601"/>
            <a:ext cx="1244727"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247" name="Picture 7" descr="Kurt göde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7670" y="4724400"/>
            <a:ext cx="1256453" cy="1600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现代逻辑</a:t>
            </a:r>
            <a:r>
              <a:rPr lang="en-US" altLang="zh-CN" dirty="0"/>
              <a:t>-</a:t>
            </a:r>
            <a:r>
              <a:rPr lang="zh-CN" altLang="en-US" dirty="0"/>
              <a:t>战后时代</a:t>
            </a:r>
            <a:endParaRPr lang="zh-CN" altLang="en-US" dirty="0"/>
          </a:p>
        </p:txBody>
      </p:sp>
      <p:sp>
        <p:nvSpPr>
          <p:cNvPr id="3" name="内容占位符 2"/>
          <p:cNvSpPr>
            <a:spLocks noGrp="1"/>
          </p:cNvSpPr>
          <p:nvPr>
            <p:ph idx="1"/>
          </p:nvPr>
        </p:nvSpPr>
        <p:spPr>
          <a:xfrm>
            <a:off x="457200" y="1219200"/>
            <a:ext cx="6553200" cy="4876800"/>
          </a:xfrm>
        </p:spPr>
        <p:txBody>
          <a:bodyPr/>
          <a:lstStyle/>
          <a:p>
            <a:r>
              <a:rPr lang="zh-CN" altLang="en-US" sz="2000" dirty="0">
                <a:latin typeface="Comic Sans MS" panose="030F0702030302020204" pitchFamily="66" charset="0"/>
              </a:rPr>
              <a:t>四论</a:t>
            </a:r>
            <a:endParaRPr lang="zh-CN" altLang="en-US" sz="2000" dirty="0">
              <a:latin typeface="Comic Sans MS" panose="030F0702030302020204" pitchFamily="66" charset="0"/>
            </a:endParaRPr>
          </a:p>
          <a:p>
            <a:pPr lvl="1"/>
            <a:r>
              <a:rPr lang="zh-CN" altLang="en-US" sz="1665" dirty="0">
                <a:latin typeface="Comic Sans MS" panose="030F0702030302020204" pitchFamily="66" charset="0"/>
              </a:rPr>
              <a:t>证明论</a:t>
            </a:r>
            <a:endParaRPr lang="zh-CN" altLang="en-US" sz="1665" dirty="0">
              <a:latin typeface="Comic Sans MS" panose="030F0702030302020204" pitchFamily="66" charset="0"/>
            </a:endParaRPr>
          </a:p>
          <a:p>
            <a:pPr lvl="1"/>
            <a:r>
              <a:rPr lang="zh-CN" altLang="en-US" sz="1665" dirty="0">
                <a:latin typeface="Comic Sans MS" panose="030F0702030302020204" pitchFamily="66" charset="0"/>
              </a:rPr>
              <a:t>模型论</a:t>
            </a:r>
            <a:endParaRPr lang="zh-CN" altLang="en-US" sz="1665" dirty="0">
              <a:latin typeface="Comic Sans MS" panose="030F0702030302020204" pitchFamily="66" charset="0"/>
            </a:endParaRPr>
          </a:p>
          <a:p>
            <a:pPr lvl="1"/>
            <a:r>
              <a:rPr lang="zh-CN" altLang="en-US" sz="1665" dirty="0">
                <a:latin typeface="Comic Sans MS" panose="030F0702030302020204" pitchFamily="66" charset="0"/>
              </a:rPr>
              <a:t>递归论</a:t>
            </a:r>
            <a:r>
              <a:rPr lang="zh-CN" altLang="en-US" sz="1665" dirty="0">
                <a:latin typeface="Comic Sans MS" panose="030F0702030302020204" pitchFamily="66" charset="0"/>
                <a:sym typeface="+mn-ea"/>
              </a:rPr>
              <a:t>（可计算性理论）</a:t>
            </a:r>
            <a:endParaRPr lang="zh-CN" altLang="en-US" sz="1665" dirty="0">
              <a:latin typeface="Comic Sans MS" panose="030F0702030302020204" pitchFamily="66" charset="0"/>
            </a:endParaRPr>
          </a:p>
          <a:p>
            <a:pPr lvl="1"/>
            <a:r>
              <a:rPr lang="zh-CN" altLang="en-US" sz="1665" dirty="0">
                <a:latin typeface="Comic Sans MS" panose="030F0702030302020204" pitchFamily="66" charset="0"/>
              </a:rPr>
              <a:t>公理化集合论</a:t>
            </a:r>
            <a:endParaRPr lang="zh-CN" altLang="en-US" sz="1665" dirty="0">
              <a:latin typeface="Comic Sans MS" panose="030F0702030302020204" pitchFamily="66" charset="0"/>
            </a:endParaRPr>
          </a:p>
          <a:p>
            <a:endParaRPr lang="en-US" altLang="zh-CN" sz="2000" dirty="0">
              <a:latin typeface="Comic Sans MS" panose="030F0702030302020204" pitchFamily="66" charset="0"/>
            </a:endParaRPr>
          </a:p>
          <a:p>
            <a:r>
              <a:rPr lang="en-US" altLang="zh-CN" sz="2000" dirty="0">
                <a:latin typeface="Comic Sans MS" panose="030F0702030302020204" pitchFamily="66" charset="0"/>
              </a:rPr>
              <a:t>Saul </a:t>
            </a:r>
            <a:r>
              <a:rPr lang="en-US" altLang="zh-CN" sz="2000" dirty="0" err="1">
                <a:latin typeface="Comic Sans MS" panose="030F0702030302020204" pitchFamily="66" charset="0"/>
              </a:rPr>
              <a:t>Kripke</a:t>
            </a:r>
            <a:endParaRPr lang="en-US" altLang="zh-CN" sz="2000" dirty="0">
              <a:latin typeface="Comic Sans MS" panose="030F0702030302020204" pitchFamily="66" charset="0"/>
            </a:endParaRPr>
          </a:p>
          <a:p>
            <a:r>
              <a:rPr lang="en-US" altLang="zh-CN" sz="2000" dirty="0">
                <a:latin typeface="Comic Sans MS" panose="030F0702030302020204" pitchFamily="66" charset="0"/>
              </a:rPr>
              <a:t>Jaakko </a:t>
            </a:r>
            <a:r>
              <a:rPr lang="en-US" altLang="zh-CN" sz="2000" dirty="0" err="1">
                <a:latin typeface="Comic Sans MS" panose="030F0702030302020204" pitchFamily="66" charset="0"/>
              </a:rPr>
              <a:t>Hintikka</a:t>
            </a:r>
            <a:endParaRPr lang="en-US" altLang="zh-CN" sz="2000" dirty="0">
              <a:latin typeface="Comic Sans MS" panose="030F0702030302020204" pitchFamily="66" charset="0"/>
            </a:endParaRPr>
          </a:p>
          <a:p>
            <a:r>
              <a:rPr lang="en-US" altLang="zh-CN" sz="2000" dirty="0">
                <a:latin typeface="Comic Sans MS" panose="030F0702030302020204" pitchFamily="66" charset="0"/>
              </a:rPr>
              <a:t>…</a:t>
            </a:r>
            <a:endParaRPr lang="zh-CN" altLang="en-US" sz="2000" dirty="0">
              <a:latin typeface="Comic Sans MS" panose="030F0702030302020204" pitchFamily="66" charset="0"/>
            </a:endParaRPr>
          </a:p>
        </p:txBody>
      </p:sp>
      <p:sp>
        <p:nvSpPr>
          <p:cNvPr id="4" name="日期占位符 3"/>
          <p:cNvSpPr>
            <a:spLocks noGrp="1"/>
          </p:cNvSpPr>
          <p:nvPr>
            <p:ph type="dt" sz="half" idx="10"/>
          </p:nvPr>
        </p:nvSpPr>
        <p:spPr/>
        <p:txBody>
          <a:bodyPr/>
          <a:lstStyle/>
          <a:p>
            <a:fld id="{A271FDC6-2101-43A4-8D63-D36F9858016E}" type="datetime1">
              <a:rPr lang="zh-CN" altLang="en-US" smtClean="0"/>
            </a:fld>
            <a:endParaRPr lang="en-US" altLang="zh-CN"/>
          </a:p>
        </p:txBody>
      </p:sp>
      <p:sp>
        <p:nvSpPr>
          <p:cNvPr id="5" name="灯片编号占位符 4"/>
          <p:cNvSpPr>
            <a:spLocks noGrp="1"/>
          </p:cNvSpPr>
          <p:nvPr>
            <p:ph type="sldNum" sz="quarter" idx="12"/>
          </p:nvPr>
        </p:nvSpPr>
        <p:spPr/>
        <p:txBody>
          <a:bodyPr/>
          <a:lstStyle/>
          <a:p>
            <a:fld id="{827A55A8-80A8-4423-9E8E-DCF163C705BE}" type="slidenum">
              <a:rPr lang="en-US" altLang="zh-CN" smtClean="0"/>
            </a:fld>
            <a:endParaRPr lang="en-US" altLang="zh-CN"/>
          </a:p>
        </p:txBody>
      </p:sp>
      <p:pic>
        <p:nvPicPr>
          <p:cNvPr id="7" name="Picture 21" descr="Kripk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10400" y="1524000"/>
            <a:ext cx="19050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228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2451" y="3505200"/>
            <a:ext cx="1571625" cy="22317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Comic Sans MS" panose="030F0702030302020204" pitchFamily="66" charset="0"/>
              </a:rPr>
              <a:t>现代逻辑的家族</a:t>
            </a:r>
            <a:endParaRPr lang="zh-CN" altLang="en-US" dirty="0">
              <a:latin typeface="Comic Sans MS" panose="030F0702030302020204" pitchFamily="66" charset="0"/>
            </a:endParaRPr>
          </a:p>
        </p:txBody>
      </p:sp>
      <p:sp>
        <p:nvSpPr>
          <p:cNvPr id="4" name="日期占位符 3"/>
          <p:cNvSpPr>
            <a:spLocks noGrp="1"/>
          </p:cNvSpPr>
          <p:nvPr>
            <p:ph type="dt" sz="half" idx="10"/>
          </p:nvPr>
        </p:nvSpPr>
        <p:spPr/>
        <p:txBody>
          <a:bodyPr/>
          <a:lstStyle/>
          <a:p>
            <a:fld id="{A271FDC6-2101-43A4-8D63-D36F9858016E}" type="datetime1">
              <a:rPr lang="zh-CN" altLang="en-US" smtClean="0"/>
            </a:fld>
            <a:endParaRPr lang="en-US" altLang="zh-CN"/>
          </a:p>
        </p:txBody>
      </p:sp>
      <p:sp>
        <p:nvSpPr>
          <p:cNvPr id="5" name="灯片编号占位符 4"/>
          <p:cNvSpPr>
            <a:spLocks noGrp="1"/>
          </p:cNvSpPr>
          <p:nvPr>
            <p:ph type="sldNum" sz="quarter" idx="12"/>
          </p:nvPr>
        </p:nvSpPr>
        <p:spPr/>
        <p:txBody>
          <a:bodyPr/>
          <a:lstStyle/>
          <a:p>
            <a:fld id="{827A55A8-80A8-4423-9E8E-DCF163C705BE}" type="slidenum">
              <a:rPr lang="en-US" altLang="zh-CN" smtClean="0"/>
            </a:fld>
            <a:endParaRPr lang="en-US" altLang="zh-CN"/>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1" y="1198422"/>
            <a:ext cx="2314575"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198422"/>
            <a:ext cx="1981200" cy="4962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198419"/>
            <a:ext cx="3248025" cy="476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4724400" y="6160947"/>
            <a:ext cx="3733800" cy="400110"/>
          </a:xfrm>
          <a:prstGeom prst="rect">
            <a:avLst/>
          </a:prstGeom>
          <a:noFill/>
        </p:spPr>
        <p:txBody>
          <a:bodyPr wrap="square" rtlCol="0">
            <a:spAutoFit/>
          </a:bodyPr>
          <a:lstStyle/>
          <a:p>
            <a:r>
              <a:rPr lang="en-US" altLang="zh-CN" dirty="0"/>
              <a:t>—— </a:t>
            </a:r>
            <a:r>
              <a:rPr lang="zh-CN" altLang="en-US" dirty="0"/>
              <a:t>维基百科</a:t>
            </a:r>
            <a:r>
              <a:rPr lang="en-US" altLang="zh-CN" dirty="0"/>
              <a:t>. </a:t>
            </a:r>
            <a:r>
              <a:rPr lang="zh-CN" altLang="en-US" dirty="0"/>
              <a:t>逻辑</a:t>
            </a:r>
            <a:r>
              <a:rPr lang="en-US" altLang="zh-CN" dirty="0"/>
              <a:t>. </a:t>
            </a:r>
            <a:r>
              <a:rPr lang="zh-CN" altLang="en-US" dirty="0"/>
              <a:t>逻辑架构</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数理逻辑与计算机科学</a:t>
            </a:r>
            <a:endParaRPr lang="zh-CN" altLang="en-US" dirty="0"/>
          </a:p>
        </p:txBody>
      </p:sp>
      <p:sp>
        <p:nvSpPr>
          <p:cNvPr id="3" name="内容占位符 2"/>
          <p:cNvSpPr>
            <a:spLocks noGrp="1"/>
          </p:cNvSpPr>
          <p:nvPr>
            <p:ph idx="1"/>
          </p:nvPr>
        </p:nvSpPr>
        <p:spPr/>
        <p:txBody>
          <a:bodyPr/>
          <a:lstStyle/>
          <a:p>
            <a:r>
              <a:rPr lang="zh-CN" altLang="en-US" dirty="0"/>
              <a:t>数理逻辑的研究孕育了计算机科学</a:t>
            </a:r>
            <a:r>
              <a:rPr lang="en-US" altLang="zh-CN" dirty="0"/>
              <a:t>…</a:t>
            </a:r>
            <a:endParaRPr lang="en-US" altLang="zh-CN" dirty="0"/>
          </a:p>
          <a:p>
            <a:pPr lvl="1"/>
            <a:r>
              <a:rPr lang="en-US" altLang="zh-CN" dirty="0">
                <a:latin typeface="Comic Sans MS" panose="030F0702030302020204" pitchFamily="66" charset="0"/>
              </a:rPr>
              <a:t> Alan Turing, “On computable numbers, with an application to the </a:t>
            </a:r>
            <a:r>
              <a:rPr lang="en-US" altLang="zh-CN" dirty="0" err="1">
                <a:latin typeface="Comic Sans MS" panose="030F0702030302020204" pitchFamily="66" charset="0"/>
              </a:rPr>
              <a:t>Entscheidungsproblem</a:t>
            </a:r>
            <a:r>
              <a:rPr lang="en-US" altLang="zh-CN" dirty="0">
                <a:latin typeface="Comic Sans MS" panose="030F0702030302020204" pitchFamily="66" charset="0"/>
              </a:rPr>
              <a:t>”, 1936   </a:t>
            </a:r>
            <a:r>
              <a:rPr lang="zh-CN" altLang="en-US" dirty="0">
                <a:latin typeface="Comic Sans MS" panose="030F0702030302020204" pitchFamily="66" charset="0"/>
              </a:rPr>
              <a:t>提出了</a:t>
            </a:r>
            <a:r>
              <a:rPr lang="en-US" altLang="zh-CN" dirty="0">
                <a:latin typeface="Comic Sans MS" panose="030F0702030302020204" pitchFamily="66" charset="0"/>
              </a:rPr>
              <a:t>Turing Machine — </a:t>
            </a:r>
            <a:r>
              <a:rPr lang="zh-CN" altLang="en-US" dirty="0">
                <a:latin typeface="Comic Sans MS" panose="030F0702030302020204" pitchFamily="66" charset="0"/>
              </a:rPr>
              <a:t>算法的通用模型</a:t>
            </a:r>
            <a:r>
              <a:rPr lang="en-US" altLang="zh-CN" dirty="0">
                <a:latin typeface="Comic Sans MS" panose="030F0702030302020204" pitchFamily="66" charset="0"/>
              </a:rPr>
              <a:t>;</a:t>
            </a:r>
            <a:endParaRPr lang="en-US" altLang="zh-CN" dirty="0">
              <a:latin typeface="Comic Sans MS" panose="030F0702030302020204" pitchFamily="66" charset="0"/>
            </a:endParaRPr>
          </a:p>
          <a:p>
            <a:pPr lvl="1"/>
            <a:r>
              <a:rPr lang="en-US" altLang="zh-CN" sz="2000" dirty="0">
                <a:latin typeface="Comic Sans MS" panose="030F0702030302020204" pitchFamily="66" charset="0"/>
              </a:rPr>
              <a:t>John von Neumann</a:t>
            </a:r>
            <a:r>
              <a:rPr lang="zh-CN" altLang="en-US" sz="2000" dirty="0">
                <a:latin typeface="Comic Sans MS" panose="030F0702030302020204" pitchFamily="66" charset="0"/>
              </a:rPr>
              <a:t>，</a:t>
            </a:r>
            <a:r>
              <a:rPr lang="en-US" altLang="zh-CN" dirty="0">
                <a:latin typeface="Comic Sans MS" panose="030F0702030302020204" pitchFamily="66" charset="0"/>
              </a:rPr>
              <a:t>Von Neumann architecture</a:t>
            </a:r>
            <a:endParaRPr lang="en-US" altLang="zh-CN" sz="2000" dirty="0">
              <a:latin typeface="Comic Sans MS" panose="030F0702030302020204" pitchFamily="66" charset="0"/>
            </a:endParaRPr>
          </a:p>
          <a:p>
            <a:pPr>
              <a:spcBef>
                <a:spcPts val="2400"/>
              </a:spcBef>
            </a:pPr>
            <a:r>
              <a:rPr lang="zh-CN" altLang="en-US" dirty="0">
                <a:latin typeface="Comic Sans MS" panose="030F0702030302020204" pitchFamily="66" charset="0"/>
              </a:rPr>
              <a:t>数理逻辑在计算机科学中有诸多应用</a:t>
            </a:r>
            <a:endParaRPr lang="en-US" altLang="zh-CN" dirty="0">
              <a:latin typeface="Comic Sans MS" panose="030F0702030302020204" pitchFamily="66" charset="0"/>
            </a:endParaRPr>
          </a:p>
          <a:p>
            <a:pPr lvl="1"/>
            <a:r>
              <a:rPr lang="zh-CN" altLang="en-US" dirty="0">
                <a:latin typeface="Comic Sans MS" panose="030F0702030302020204" pitchFamily="66" charset="0"/>
              </a:rPr>
              <a:t>数字逻辑电路</a:t>
            </a:r>
            <a:endParaRPr lang="en-US" altLang="zh-CN" dirty="0">
              <a:latin typeface="Comic Sans MS" panose="030F0702030302020204" pitchFamily="66" charset="0"/>
            </a:endParaRPr>
          </a:p>
          <a:p>
            <a:pPr lvl="1"/>
            <a:r>
              <a:rPr lang="zh-CN" altLang="en-US" dirty="0">
                <a:latin typeface="Comic Sans MS" panose="030F0702030302020204" pitchFamily="66" charset="0"/>
              </a:rPr>
              <a:t>程序设计语言</a:t>
            </a:r>
            <a:endParaRPr lang="en-US" altLang="zh-CN" dirty="0">
              <a:latin typeface="Comic Sans MS" panose="030F0702030302020204" pitchFamily="66" charset="0"/>
            </a:endParaRPr>
          </a:p>
          <a:p>
            <a:pPr lvl="1"/>
            <a:r>
              <a:rPr lang="zh-CN" altLang="en-US" dirty="0">
                <a:latin typeface="Comic Sans MS" panose="030F0702030302020204" pitchFamily="66" charset="0"/>
              </a:rPr>
              <a:t>时态逻辑与模型检测</a:t>
            </a:r>
            <a:endParaRPr lang="en-US" altLang="zh-CN" dirty="0">
              <a:latin typeface="Comic Sans MS" panose="030F0702030302020204" pitchFamily="66" charset="0"/>
            </a:endParaRPr>
          </a:p>
          <a:p>
            <a:pPr lvl="1"/>
            <a:r>
              <a:rPr lang="zh-CN" altLang="en-US" dirty="0">
                <a:latin typeface="Comic Sans MS" panose="030F0702030302020204" pitchFamily="66" charset="0"/>
              </a:rPr>
              <a:t>知识表示与推理</a:t>
            </a:r>
            <a:endParaRPr lang="en-US" altLang="zh-CN" dirty="0">
              <a:latin typeface="Comic Sans MS" panose="030F0702030302020204" pitchFamily="66" charset="0"/>
            </a:endParaRPr>
          </a:p>
          <a:p>
            <a:pPr lvl="1"/>
            <a:r>
              <a:rPr lang="en-US" altLang="zh-CN" dirty="0">
                <a:latin typeface="Comic Sans MS" panose="030F0702030302020204" pitchFamily="66" charset="0"/>
              </a:rPr>
              <a:t>……</a:t>
            </a:r>
            <a:endParaRPr lang="zh-CN" altLang="en-US" dirty="0">
              <a:latin typeface="Comic Sans MS" panose="030F0702030302020204" pitchFamily="66" charset="0"/>
            </a:endParaRPr>
          </a:p>
        </p:txBody>
      </p:sp>
      <p:sp>
        <p:nvSpPr>
          <p:cNvPr id="4" name="日期占位符 3"/>
          <p:cNvSpPr>
            <a:spLocks noGrp="1"/>
          </p:cNvSpPr>
          <p:nvPr>
            <p:ph type="dt" sz="half" idx="10"/>
          </p:nvPr>
        </p:nvSpPr>
        <p:spPr/>
        <p:txBody>
          <a:bodyPr/>
          <a:lstStyle/>
          <a:p>
            <a:fld id="{A271FDC6-2101-43A4-8D63-D36F9858016E}" type="datetime1">
              <a:rPr lang="zh-CN" altLang="en-US" smtClean="0"/>
            </a:fld>
            <a:endParaRPr lang="en-US" altLang="zh-CN"/>
          </a:p>
        </p:txBody>
      </p:sp>
      <p:sp>
        <p:nvSpPr>
          <p:cNvPr id="5" name="灯片编号占位符 4"/>
          <p:cNvSpPr>
            <a:spLocks noGrp="1"/>
          </p:cNvSpPr>
          <p:nvPr>
            <p:ph type="sldNum" sz="quarter" idx="12"/>
          </p:nvPr>
        </p:nvSpPr>
        <p:spPr/>
        <p:txBody>
          <a:bodyPr/>
          <a:lstStyle/>
          <a:p>
            <a:fld id="{827A55A8-80A8-4423-9E8E-DCF163C705BE}" type="slidenum">
              <a:rPr lang="en-US" altLang="zh-CN" smtClean="0"/>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课程信息</a:t>
            </a:r>
            <a:endParaRPr lang="zh-CN" altLang="en-US"/>
          </a:p>
        </p:txBody>
      </p:sp>
      <p:sp>
        <p:nvSpPr>
          <p:cNvPr id="3" name="内容占位符 2"/>
          <p:cNvSpPr>
            <a:spLocks noGrp="1"/>
          </p:cNvSpPr>
          <p:nvPr>
            <p:ph idx="1"/>
          </p:nvPr>
        </p:nvSpPr>
        <p:spPr/>
        <p:txBody>
          <a:bodyPr/>
          <a:p>
            <a:r>
              <a:rPr lang="zh-CN" altLang="en-US"/>
              <a:t>成绩：</a:t>
            </a:r>
            <a:endParaRPr lang="zh-CN" altLang="en-US"/>
          </a:p>
          <a:p>
            <a:pPr lvl="1"/>
            <a:r>
              <a:rPr lang="zh-CN" altLang="en-US"/>
              <a:t>作业（</a:t>
            </a:r>
            <a:r>
              <a:rPr lang="en-US" altLang="zh-CN"/>
              <a:t>30%</a:t>
            </a:r>
            <a:r>
              <a:rPr lang="zh-CN" altLang="en-US"/>
              <a:t>）</a:t>
            </a:r>
            <a:endParaRPr lang="zh-CN" altLang="en-US"/>
          </a:p>
          <a:p>
            <a:pPr lvl="1"/>
            <a:r>
              <a:rPr lang="zh-CN" altLang="en-US"/>
              <a:t>期中考试（</a:t>
            </a:r>
            <a:r>
              <a:rPr lang="en-US" altLang="zh-CN"/>
              <a:t>20%</a:t>
            </a:r>
            <a:r>
              <a:rPr lang="zh-CN" altLang="en-US"/>
              <a:t>）</a:t>
            </a:r>
            <a:endParaRPr lang="zh-CN" altLang="en-US"/>
          </a:p>
          <a:p>
            <a:pPr lvl="1"/>
            <a:r>
              <a:rPr lang="zh-CN" altLang="en-US"/>
              <a:t>期末考试（</a:t>
            </a:r>
            <a:r>
              <a:rPr lang="en-US" altLang="zh-CN"/>
              <a:t>50%</a:t>
            </a:r>
            <a:r>
              <a:rPr lang="zh-CN" altLang="en-US"/>
              <a:t>）</a:t>
            </a:r>
            <a:endParaRPr lang="zh-CN" altLang="en-US"/>
          </a:p>
          <a:p>
            <a:endParaRPr lang="zh-CN" altLang="en-US"/>
          </a:p>
          <a:p>
            <a:r>
              <a:rPr lang="zh-CN" altLang="en-US"/>
              <a:t>作业：</a:t>
            </a:r>
            <a:endParaRPr lang="zh-CN" altLang="en-US"/>
          </a:p>
          <a:p>
            <a:pPr lvl="1"/>
            <a:r>
              <a:rPr lang="zh-CN" altLang="en-US">
                <a:sym typeface="+mn-ea"/>
              </a:rPr>
              <a:t>交作业的日期会在布置作业时说明</a:t>
            </a:r>
            <a:endParaRPr lang="zh-CN" altLang="en-US"/>
          </a:p>
          <a:p>
            <a:pPr lvl="2"/>
            <a:r>
              <a:rPr lang="zh-CN" altLang="en-US"/>
              <a:t>每两周交一次作业</a:t>
            </a:r>
            <a:endParaRPr lang="zh-CN" altLang="en-US"/>
          </a:p>
          <a:p>
            <a:pPr lvl="1"/>
            <a:r>
              <a:rPr lang="zh-CN" altLang="en-US"/>
              <a:t>迟交至多得</a:t>
            </a:r>
            <a:r>
              <a:rPr lang="en-US" altLang="zh-CN"/>
              <a:t>70%</a:t>
            </a:r>
            <a:r>
              <a:rPr lang="zh-CN" altLang="en-US"/>
              <a:t>（特殊原因联系我或助教）</a:t>
            </a:r>
            <a:endParaRPr lang="zh-CN" altLang="en-US"/>
          </a:p>
          <a:p>
            <a:pPr lvl="1"/>
            <a:endParaRPr lang="zh-CN" altLang="en-US"/>
          </a:p>
          <a:p>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dt" sz="half" idx="2"/>
          </p:nvPr>
        </p:nvSpPr>
        <p:spPr/>
        <p:txBody>
          <a:bodyPr/>
          <a:lstStyle/>
          <a:p>
            <a:fld id="{C121441E-D649-40A1-8EB9-D2DA45108A4A}" type="datetime1">
              <a:rPr lang="zh-CN" altLang="en-US"/>
            </a:fld>
            <a:endParaRPr lang="en-US" altLang="zh-CN"/>
          </a:p>
        </p:txBody>
      </p:sp>
      <p:sp>
        <p:nvSpPr>
          <p:cNvPr id="7" name="Rectangle 7"/>
          <p:cNvSpPr>
            <a:spLocks noGrp="1" noChangeArrowheads="1"/>
          </p:cNvSpPr>
          <p:nvPr>
            <p:ph type="sldNum" sz="quarter" idx="4"/>
          </p:nvPr>
        </p:nvSpPr>
        <p:spPr/>
        <p:txBody>
          <a:bodyPr/>
          <a:lstStyle/>
          <a:p>
            <a:fld id="{E431D1EE-F8D4-4C8E-943E-51C6A46108D1}" type="slidenum">
              <a:rPr lang="en-US" altLang="zh-CN"/>
            </a:fld>
            <a:endParaRPr lang="en-US" altLang="zh-CN"/>
          </a:p>
        </p:txBody>
      </p:sp>
      <p:sp>
        <p:nvSpPr>
          <p:cNvPr id="5124" name="Rectangle 4"/>
          <p:cNvSpPr>
            <a:spLocks noGrp="1" noChangeArrowheads="1"/>
          </p:cNvSpPr>
          <p:nvPr>
            <p:ph type="ctrTitle"/>
          </p:nvPr>
        </p:nvSpPr>
        <p:spPr>
          <a:xfrm>
            <a:off x="533400" y="1828800"/>
            <a:ext cx="6792913" cy="1066800"/>
          </a:xfrm>
        </p:spPr>
        <p:txBody>
          <a:bodyPr/>
          <a:lstStyle/>
          <a:p>
            <a:pPr algn="ctr"/>
            <a:r>
              <a:rPr lang="zh-CN" altLang="en-US" sz="4600" dirty="0">
                <a:latin typeface="Comic Sans MS" panose="030F0702030302020204" pitchFamily="66" charset="0"/>
              </a:rPr>
              <a:t>与人工智能什么关系？</a:t>
            </a:r>
            <a:endParaRPr lang="zh-CN" altLang="en-US" sz="4600" dirty="0">
              <a:latin typeface="Comic Sans MS" panose="030F0702030302020204" pitchFamily="66"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事物的定义</a:t>
            </a:r>
            <a:endParaRPr lang="zh-CN" altLang="en-US"/>
          </a:p>
        </p:txBody>
      </p:sp>
      <p:sp>
        <p:nvSpPr>
          <p:cNvPr id="3" name="内容占位符 2"/>
          <p:cNvSpPr>
            <a:spLocks noGrp="1"/>
          </p:cNvSpPr>
          <p:nvPr>
            <p:ph idx="1"/>
          </p:nvPr>
        </p:nvSpPr>
        <p:spPr/>
        <p:txBody>
          <a:bodyPr/>
          <a:p>
            <a:r>
              <a:rPr lang="zh-CN" altLang="en-US"/>
              <a:t>外延定义</a:t>
            </a:r>
            <a:r>
              <a:rPr lang="en-US" altLang="zh-CN"/>
              <a:t> (Extensional definitions)</a:t>
            </a:r>
            <a:endParaRPr lang="en-US" altLang="zh-CN"/>
          </a:p>
          <a:p>
            <a:pPr lvl="1"/>
            <a:r>
              <a:rPr lang="zh-CN" altLang="en-US">
                <a:sym typeface="+mn-ea"/>
              </a:rPr>
              <a:t>通过列举词项的所指对象或某一概念范畴内的所有个体来表述语词的意义</a:t>
            </a:r>
            <a:endParaRPr lang="zh-CN" altLang="en-US"/>
          </a:p>
          <a:p>
            <a:pPr lvl="1"/>
            <a:r>
              <a:rPr lang="zh-CN" altLang="en-US"/>
              <a:t>例如，常任理事国</a:t>
            </a:r>
            <a:r>
              <a:rPr lang="en-US" altLang="zh-CN"/>
              <a:t> {China, France, Russia, UK, USA}</a:t>
            </a:r>
            <a:endParaRPr lang="zh-CN" altLang="en-US"/>
          </a:p>
          <a:p>
            <a:endParaRPr lang="zh-CN" altLang="en-US"/>
          </a:p>
          <a:p>
            <a:r>
              <a:rPr lang="zh-CN" altLang="en-US"/>
              <a:t>内涵</a:t>
            </a:r>
            <a:r>
              <a:rPr lang="zh-CN" altLang="en-US">
                <a:sym typeface="+mn-ea"/>
              </a:rPr>
              <a:t>定</a:t>
            </a:r>
            <a:r>
              <a:rPr lang="zh-CN" altLang="en-US">
                <a:sym typeface="+mn-ea"/>
              </a:rPr>
              <a:t>义</a:t>
            </a:r>
            <a:r>
              <a:rPr lang="en-US" altLang="zh-CN">
                <a:sym typeface="+mn-ea"/>
              </a:rPr>
              <a:t> (Intensional definitions)</a:t>
            </a:r>
            <a:endParaRPr lang="en-US" altLang="zh-CN">
              <a:sym typeface="+mn-ea"/>
            </a:endParaRPr>
          </a:p>
          <a:p>
            <a:pPr lvl="1"/>
            <a:r>
              <a:rPr lang="zh-CN" altLang="en-US">
                <a:sym typeface="+mn-ea"/>
              </a:rPr>
              <a:t>描述语词指称物所具有的属性集来解释语词含义，揭示并表述出被释义词的概念特征，即对概念内涵的描述</a:t>
            </a:r>
            <a:endParaRPr lang="zh-CN" altLang="en-US"/>
          </a:p>
          <a:p>
            <a:pPr lvl="1"/>
            <a:r>
              <a:rPr lang="zh-CN" altLang="en-US"/>
              <a:t>例如，母亲：有孩子的女性</a:t>
            </a:r>
            <a:endParaRPr lang="zh-CN" altLang="en-US"/>
          </a:p>
          <a:p>
            <a:pPr marL="801370" lvl="2" indent="457200">
              <a:buNone/>
            </a:pPr>
            <a:endParaRPr lang="zh-CN" altLang="en-US"/>
          </a:p>
          <a:p>
            <a:pPr marL="801370" lvl="2" indent="457200">
              <a:buNone/>
            </a:pPr>
            <a:r>
              <a:rPr lang="zh-CN" altLang="en-US"/>
              <a:t>母亲：有一个孩子的女性</a:t>
            </a:r>
            <a:endParaRPr lang="zh-CN" altLang="en-US"/>
          </a:p>
          <a:p>
            <a:pPr marL="801370" lvl="2" indent="457200">
              <a:buNone/>
            </a:pPr>
            <a:r>
              <a:rPr lang="zh-CN" altLang="en-US">
                <a:sym typeface="+mn-ea"/>
              </a:rPr>
              <a:t>母亲：有两个孩子的女性</a:t>
            </a:r>
            <a:endParaRPr lang="zh-CN" altLang="en-US">
              <a:sym typeface="+mn-ea"/>
            </a:endParaRPr>
          </a:p>
          <a:p>
            <a:pPr marL="801370" lvl="2" indent="457200">
              <a:buNone/>
            </a:pPr>
            <a:r>
              <a:rPr lang="en-US" altLang="zh-CN">
                <a:sym typeface="+mn-ea"/>
              </a:rPr>
              <a:t>……</a:t>
            </a:r>
            <a:endParaRPr lang="zh-CN" altLang="en-US"/>
          </a:p>
          <a:p>
            <a:endParaRPr lang="zh-CN" altLang="en-US"/>
          </a:p>
          <a:p>
            <a:endParaRPr lang="zh-CN" altLang="en-US"/>
          </a:p>
          <a:p>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a:t>
            </a:r>
            <a:r>
              <a:rPr lang="en-US" altLang="zh-CN"/>
              <a:t>AI</a:t>
            </a:r>
            <a:r>
              <a:rPr lang="zh-CN" altLang="en-US"/>
              <a:t>？</a:t>
            </a:r>
            <a:endParaRPr lang="zh-CN" altLang="en-US"/>
          </a:p>
        </p:txBody>
      </p:sp>
      <p:sp>
        <p:nvSpPr>
          <p:cNvPr id="3" name="内容占位符 2"/>
          <p:cNvSpPr>
            <a:spLocks noGrp="1"/>
          </p:cNvSpPr>
          <p:nvPr>
            <p:ph idx="1"/>
          </p:nvPr>
        </p:nvSpPr>
        <p:spPr/>
        <p:txBody>
          <a:bodyPr/>
          <a:p>
            <a:r>
              <a:rPr lang="en-US" altLang="zh-CN"/>
              <a:t>AI</a:t>
            </a:r>
            <a:r>
              <a:rPr lang="zh-CN" altLang="en-US"/>
              <a:t>的内涵定义</a:t>
            </a:r>
            <a:endParaRPr lang="zh-CN" altLang="en-US"/>
          </a:p>
          <a:p>
            <a:pPr lvl="1"/>
            <a:r>
              <a:rPr lang="zh-CN" altLang="en-US"/>
              <a:t>人工智能就是研究如何使计算机去做过去只有人才能做的智能工作，例如，理解语言、识别图片、求解问题、总结知识等</a:t>
            </a:r>
            <a:endParaRPr lang="zh-CN" altLang="en-US"/>
          </a:p>
          <a:p>
            <a:pPr lvl="1"/>
            <a:r>
              <a:rPr lang="zh-CN" altLang="en-US"/>
              <a:t>人工智能就是让机器（计算机的软硬件）来模拟人类某些</a:t>
            </a:r>
            <a:r>
              <a:rPr lang="zh-CN" altLang="en-US">
                <a:solidFill>
                  <a:srgbClr val="0070C0"/>
                </a:solidFill>
              </a:rPr>
              <a:t>智能行为</a:t>
            </a:r>
            <a:endParaRPr lang="zh-CN" altLang="en-US"/>
          </a:p>
          <a:p>
            <a:endParaRPr lang="zh-CN" altLang="en-US"/>
          </a:p>
          <a:p>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什么是</a:t>
            </a:r>
            <a:r>
              <a:rPr lang="en-US" altLang="zh-CN"/>
              <a:t>AI</a:t>
            </a:r>
            <a:r>
              <a:rPr lang="zh-CN" altLang="en-US"/>
              <a:t>？</a:t>
            </a:r>
            <a:endParaRPr lang="zh-CN" altLang="en-US"/>
          </a:p>
        </p:txBody>
      </p:sp>
      <p:sp>
        <p:nvSpPr>
          <p:cNvPr id="3" name="内容占位符 2"/>
          <p:cNvSpPr>
            <a:spLocks noGrp="1"/>
          </p:cNvSpPr>
          <p:nvPr>
            <p:ph idx="1"/>
          </p:nvPr>
        </p:nvSpPr>
        <p:spPr/>
        <p:txBody>
          <a:bodyPr/>
          <a:p>
            <a:r>
              <a:rPr lang="en-US" altLang="zh-CN"/>
              <a:t>AI</a:t>
            </a:r>
            <a:r>
              <a:rPr lang="zh-CN" altLang="en-US"/>
              <a:t>的内涵定义</a:t>
            </a:r>
            <a:endParaRPr lang="zh-CN" altLang="en-US"/>
          </a:p>
          <a:p>
            <a:pPr lvl="1"/>
            <a:r>
              <a:rPr lang="zh-CN" altLang="en-US"/>
              <a:t>人工智能就是研究如何使计算机去做过去只有人才能做的智能工作，例如，理解语言、识别图片、求解问题、总结知识等</a:t>
            </a:r>
            <a:endParaRPr lang="zh-CN" altLang="en-US"/>
          </a:p>
          <a:p>
            <a:pPr lvl="1"/>
            <a:r>
              <a:rPr lang="zh-CN" altLang="en-US"/>
              <a:t>人工智能就是让机器（计算机的软硬件）来模拟人类某些</a:t>
            </a:r>
            <a:r>
              <a:rPr lang="zh-CN" altLang="en-US">
                <a:solidFill>
                  <a:srgbClr val="0070C0"/>
                </a:solidFill>
              </a:rPr>
              <a:t>智能行为</a:t>
            </a:r>
            <a:endParaRPr lang="zh-CN" altLang="en-US"/>
          </a:p>
          <a:p>
            <a:endParaRPr lang="zh-CN" altLang="en-US"/>
          </a:p>
          <a:p>
            <a:r>
              <a:rPr lang="zh-CN" altLang="en-US"/>
              <a:t>什么是智能行为？</a:t>
            </a:r>
            <a:endParaRPr lang="zh-CN" altLang="en-US"/>
          </a:p>
          <a:p>
            <a:pPr lvl="1"/>
            <a:r>
              <a:rPr lang="zh-CN" altLang="en-US" sz="2000"/>
              <a:t>内涵定义：大致上，一系列与人类心理相关的能力</a:t>
            </a:r>
            <a:endParaRPr lang="zh-CN" altLang="en-US" sz="2000"/>
          </a:p>
          <a:p>
            <a:pPr lvl="1"/>
            <a:r>
              <a:rPr lang="zh-CN" altLang="en-US" sz="2000"/>
              <a:t>外延定义：看、听、闻、感觉、思考、推理、计算、交流、阅读、理解、想象以及情感</a:t>
            </a:r>
            <a:r>
              <a:rPr lang="en-US" altLang="zh-CN" sz="2000"/>
              <a:t>……</a:t>
            </a:r>
            <a:endParaRPr lang="zh-CN" altLang="en-US"/>
          </a:p>
          <a:p>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智能行为</a:t>
            </a:r>
            <a:endParaRPr lang="zh-CN" altLang="en-US"/>
          </a:p>
        </p:txBody>
      </p:sp>
      <p:sp>
        <p:nvSpPr>
          <p:cNvPr id="3" name="内容占位符 2"/>
          <p:cNvSpPr>
            <a:spLocks noGrp="1"/>
          </p:cNvSpPr>
          <p:nvPr>
            <p:ph idx="1"/>
          </p:nvPr>
        </p:nvSpPr>
        <p:spPr/>
        <p:txBody>
          <a:bodyPr/>
          <a:p>
            <a:r>
              <a:rPr lang="zh-CN" altLang="en-US"/>
              <a:t>行动（物质）</a:t>
            </a:r>
            <a:endParaRPr lang="zh-CN" altLang="en-US"/>
          </a:p>
          <a:p>
            <a:pPr lvl="1"/>
            <a:r>
              <a:rPr lang="zh-CN" altLang="en-US"/>
              <a:t>抓取、行走</a:t>
            </a:r>
            <a:r>
              <a:rPr lang="en-US" altLang="zh-CN"/>
              <a:t>……</a:t>
            </a:r>
            <a:endParaRPr lang="zh-CN" altLang="en-US"/>
          </a:p>
          <a:p>
            <a:endParaRPr lang="zh-CN" altLang="en-US"/>
          </a:p>
          <a:p>
            <a:r>
              <a:rPr lang="zh-CN" altLang="en-US"/>
              <a:t>感知（物质</a:t>
            </a:r>
            <a:r>
              <a:rPr lang="en-US" altLang="zh-CN"/>
              <a:t>&amp;</a:t>
            </a:r>
            <a:r>
              <a:rPr lang="zh-CN" altLang="en-US"/>
              <a:t>精神）</a:t>
            </a:r>
            <a:endParaRPr lang="zh-CN" altLang="en-US"/>
          </a:p>
          <a:p>
            <a:pPr lvl="1"/>
            <a:r>
              <a:rPr lang="zh-CN" altLang="en-US">
                <a:sym typeface="+mn-ea"/>
              </a:rPr>
              <a:t>看、听、闻、感觉</a:t>
            </a:r>
            <a:r>
              <a:rPr lang="en-US" altLang="zh-CN">
                <a:sym typeface="+mn-ea"/>
              </a:rPr>
              <a:t>……</a:t>
            </a:r>
            <a:endParaRPr lang="zh-CN" altLang="en-US"/>
          </a:p>
          <a:p>
            <a:endParaRPr lang="zh-CN" altLang="en-US"/>
          </a:p>
          <a:p>
            <a:r>
              <a:rPr lang="zh-CN" altLang="en-US"/>
              <a:t>认知（精神）</a:t>
            </a:r>
            <a:endParaRPr lang="zh-CN" altLang="en-US"/>
          </a:p>
          <a:p>
            <a:pPr lvl="1"/>
            <a:r>
              <a:rPr lang="zh-CN" altLang="en-US">
                <a:sym typeface="+mn-ea"/>
              </a:rPr>
              <a:t>思考、推理、计算、交流</a:t>
            </a:r>
            <a:r>
              <a:rPr lang="en-US" altLang="zh-CN">
                <a:sym typeface="+mn-ea"/>
              </a:rPr>
              <a:t>……</a:t>
            </a:r>
            <a:endParaRPr lang="zh-CN" altLang="en-US"/>
          </a:p>
          <a:p>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智能行为</a:t>
            </a:r>
            <a:endParaRPr lang="zh-CN" altLang="en-US"/>
          </a:p>
        </p:txBody>
      </p:sp>
      <p:sp>
        <p:nvSpPr>
          <p:cNvPr id="3" name="内容占位符 2"/>
          <p:cNvSpPr>
            <a:spLocks noGrp="1"/>
          </p:cNvSpPr>
          <p:nvPr>
            <p:ph idx="1"/>
          </p:nvPr>
        </p:nvSpPr>
        <p:spPr/>
        <p:txBody>
          <a:bodyPr/>
          <a:p>
            <a:r>
              <a:rPr lang="zh-CN" altLang="en-US"/>
              <a:t>输入：一幅图片</a:t>
            </a:r>
            <a:endParaRPr lang="zh-CN" altLang="en-US"/>
          </a:p>
          <a:p>
            <a:endParaRPr lang="zh-CN" altLang="en-US"/>
          </a:p>
          <a:p>
            <a:endParaRPr lang="zh-CN" altLang="en-US"/>
          </a:p>
          <a:p>
            <a:endParaRPr lang="zh-CN" altLang="en-US"/>
          </a:p>
          <a:p>
            <a:endParaRPr lang="zh-CN" altLang="en-US"/>
          </a:p>
          <a:p>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pic>
        <p:nvPicPr>
          <p:cNvPr id="6" name="图片 5"/>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238960" y="1750923"/>
            <a:ext cx="4666080" cy="234379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智能行为</a:t>
            </a:r>
            <a:endParaRPr lang="zh-CN" altLang="en-US"/>
          </a:p>
        </p:txBody>
      </p:sp>
      <p:sp>
        <p:nvSpPr>
          <p:cNvPr id="3" name="内容占位符 2"/>
          <p:cNvSpPr>
            <a:spLocks noGrp="1"/>
          </p:cNvSpPr>
          <p:nvPr>
            <p:ph idx="1"/>
          </p:nvPr>
        </p:nvSpPr>
        <p:spPr/>
        <p:txBody>
          <a:bodyPr/>
          <a:p>
            <a:r>
              <a:rPr lang="zh-CN" altLang="en-US"/>
              <a:t>输入：一幅图片</a:t>
            </a:r>
            <a:endParaRPr lang="zh-CN" altLang="en-US"/>
          </a:p>
          <a:p>
            <a:endParaRPr lang="zh-CN" altLang="en-US"/>
          </a:p>
          <a:p>
            <a:endParaRPr lang="zh-CN" altLang="en-US"/>
          </a:p>
          <a:p>
            <a:endParaRPr lang="zh-CN" altLang="en-US"/>
          </a:p>
          <a:p>
            <a:endParaRPr lang="zh-CN" altLang="en-US"/>
          </a:p>
          <a:p>
            <a:r>
              <a:rPr lang="zh-CN" altLang="en-US"/>
              <a:t>输出：小金毛</a:t>
            </a:r>
            <a:endParaRPr lang="zh-CN" altLang="en-US"/>
          </a:p>
          <a:p>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pic>
        <p:nvPicPr>
          <p:cNvPr id="6" name="图片 5"/>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238960" y="1750923"/>
            <a:ext cx="4666080" cy="234379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智能行为</a:t>
            </a:r>
            <a:endParaRPr lang="zh-CN" altLang="en-US"/>
          </a:p>
        </p:txBody>
      </p:sp>
      <p:sp>
        <p:nvSpPr>
          <p:cNvPr id="3" name="内容占位符 2"/>
          <p:cNvSpPr>
            <a:spLocks noGrp="1"/>
          </p:cNvSpPr>
          <p:nvPr>
            <p:ph idx="1"/>
          </p:nvPr>
        </p:nvSpPr>
        <p:spPr/>
        <p:txBody>
          <a:bodyPr/>
          <a:p>
            <a:r>
              <a:rPr lang="zh-CN" altLang="en-US"/>
              <a:t>输入：一幅图片</a:t>
            </a:r>
            <a:endParaRPr lang="zh-CN" altLang="en-US"/>
          </a:p>
          <a:p>
            <a:endParaRPr lang="zh-CN" altLang="en-US"/>
          </a:p>
          <a:p>
            <a:endParaRPr lang="zh-CN" altLang="en-US"/>
          </a:p>
          <a:p>
            <a:endParaRPr lang="zh-CN" altLang="en-US"/>
          </a:p>
          <a:p>
            <a:endParaRPr lang="zh-CN" altLang="en-US"/>
          </a:p>
          <a:p>
            <a:r>
              <a:rPr lang="zh-CN" altLang="en-US"/>
              <a:t>输出：小金毛</a:t>
            </a:r>
            <a:endParaRPr lang="zh-CN" altLang="en-US"/>
          </a:p>
          <a:p>
            <a:r>
              <a:rPr lang="zh-CN" altLang="en-US"/>
              <a:t>识别图片内容的方式：</a:t>
            </a:r>
            <a:endParaRPr lang="zh-CN" altLang="en-US"/>
          </a:p>
          <a:p>
            <a:pPr lvl="1"/>
            <a:r>
              <a:rPr lang="zh-CN" altLang="en-US"/>
              <a:t>人的眼睛、其他动物的眼睛</a:t>
            </a:r>
            <a:endParaRPr lang="zh-CN" altLang="en-US"/>
          </a:p>
          <a:p>
            <a:pPr lvl="1"/>
            <a:r>
              <a:rPr lang="zh-CN" altLang="en-US"/>
              <a:t>机器的计算</a:t>
            </a:r>
            <a:endParaRPr lang="zh-CN" altLang="en-US"/>
          </a:p>
          <a:p>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pic>
        <p:nvPicPr>
          <p:cNvPr id="6" name="图片 5"/>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238960" y="1750923"/>
            <a:ext cx="4666080" cy="234379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智能行为</a:t>
            </a:r>
            <a:endParaRPr lang="zh-CN" altLang="en-US"/>
          </a:p>
        </p:txBody>
      </p:sp>
      <p:sp>
        <p:nvSpPr>
          <p:cNvPr id="3" name="内容占位符 2"/>
          <p:cNvSpPr>
            <a:spLocks noGrp="1"/>
          </p:cNvSpPr>
          <p:nvPr>
            <p:ph idx="1"/>
          </p:nvPr>
        </p:nvSpPr>
        <p:spPr/>
        <p:txBody>
          <a:bodyPr/>
          <a:p>
            <a:r>
              <a:rPr lang="zh-CN" altLang="en-US"/>
              <a:t>输入：一段古文</a:t>
            </a:r>
            <a:endParaRPr lang="zh-CN" altLang="en-US"/>
          </a:p>
          <a:p>
            <a:endParaRPr lang="zh-CN" altLang="en-US"/>
          </a:p>
          <a:p>
            <a:endParaRPr lang="zh-CN" altLang="en-US"/>
          </a:p>
          <a:p>
            <a:endParaRPr lang="zh-CN" altLang="en-US"/>
          </a:p>
          <a:p>
            <a:pPr marL="344170" lvl="1" indent="457200">
              <a:buNone/>
            </a:pPr>
            <a:r>
              <a:rPr lang="zh-CN" altLang="en-US" sz="2400"/>
              <a:t>和一个问题：这段话作者想表达他更喜欢熊掌</a:t>
            </a:r>
            <a:endParaRPr lang="zh-CN" altLang="en-US"/>
          </a:p>
          <a:p>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
        <p:nvSpPr>
          <p:cNvPr id="7" name="文本框 6"/>
          <p:cNvSpPr txBox="1"/>
          <p:nvPr/>
        </p:nvSpPr>
        <p:spPr>
          <a:xfrm>
            <a:off x="1247775" y="1872615"/>
            <a:ext cx="6530340" cy="1477010"/>
          </a:xfrm>
          <a:prstGeom prst="rect">
            <a:avLst/>
          </a:prstGeom>
          <a:ln w="9525">
            <a:solidFill>
              <a:srgbClr val="292988"/>
            </a:solidFill>
          </a:ln>
        </p:spPr>
        <p:txBody>
          <a:bodyPr vert="horz" wrap="square" lIns="0" tIns="0" rIns="0" bIns="0" rtlCol="0">
            <a:spAutoFit/>
          </a:bodyPr>
          <a:p>
            <a:pPr marL="91440" marR="82550">
              <a:lnSpc>
                <a:spcPts val="2880"/>
              </a:lnSpc>
            </a:pPr>
            <a:r>
              <a:rPr lang="zh-CN" altLang="en-US" sz="2000" spc="-110" dirty="0">
                <a:latin typeface="Arial" panose="020B0604020202020204"/>
                <a:cs typeface="Arial" panose="020B0604020202020204"/>
              </a:rPr>
              <a:t>鱼，我所欲也，熊掌，亦我所欲也，二者不可得兼，舍鱼而取熊掌者也。生，亦我所欲也，义，亦我所欲也，二者不可得兼，舍生而取义者也。生亦我所欲，所欲有甚于生者，故不为苟得也。</a:t>
            </a:r>
            <a:endParaRPr lang="zh-CN" altLang="en-US" sz="2000" spc="-110" dirty="0">
              <a:latin typeface="Arial" panose="020B0604020202020204"/>
              <a:cs typeface="Arial" panose="020B060402020202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智能行为</a:t>
            </a:r>
            <a:endParaRPr lang="zh-CN" altLang="en-US"/>
          </a:p>
        </p:txBody>
      </p:sp>
      <p:sp>
        <p:nvSpPr>
          <p:cNvPr id="3" name="内容占位符 2"/>
          <p:cNvSpPr>
            <a:spLocks noGrp="1"/>
          </p:cNvSpPr>
          <p:nvPr>
            <p:ph idx="1"/>
          </p:nvPr>
        </p:nvSpPr>
        <p:spPr/>
        <p:txBody>
          <a:bodyPr/>
          <a:p>
            <a:r>
              <a:rPr lang="zh-CN" altLang="en-US"/>
              <a:t>输入：一段古文</a:t>
            </a:r>
            <a:endParaRPr lang="zh-CN" altLang="en-US"/>
          </a:p>
          <a:p>
            <a:endParaRPr lang="zh-CN" altLang="en-US"/>
          </a:p>
          <a:p>
            <a:endParaRPr lang="zh-CN" altLang="en-US"/>
          </a:p>
          <a:p>
            <a:endParaRPr lang="zh-CN" altLang="en-US"/>
          </a:p>
          <a:p>
            <a:pPr marL="344170" lvl="1" indent="457200">
              <a:buNone/>
            </a:pPr>
            <a:r>
              <a:rPr lang="zh-CN" altLang="en-US" sz="2400"/>
              <a:t>和一个问题：这段话作者想表达他更喜欢熊掌</a:t>
            </a:r>
            <a:endParaRPr lang="zh-CN" altLang="en-US"/>
          </a:p>
          <a:p>
            <a:r>
              <a:rPr lang="zh-CN" altLang="en-US"/>
              <a:t>输出：错误</a:t>
            </a:r>
            <a:endParaRPr lang="zh-CN" altLang="en-US"/>
          </a:p>
          <a:p>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
        <p:nvSpPr>
          <p:cNvPr id="7" name="文本框 6"/>
          <p:cNvSpPr txBox="1"/>
          <p:nvPr/>
        </p:nvSpPr>
        <p:spPr>
          <a:xfrm>
            <a:off x="1247775" y="1872615"/>
            <a:ext cx="6530340" cy="1477010"/>
          </a:xfrm>
          <a:prstGeom prst="rect">
            <a:avLst/>
          </a:prstGeom>
          <a:ln w="9525">
            <a:solidFill>
              <a:srgbClr val="292988"/>
            </a:solidFill>
          </a:ln>
        </p:spPr>
        <p:txBody>
          <a:bodyPr vert="horz" wrap="square" lIns="0" tIns="0" rIns="0" bIns="0" rtlCol="0">
            <a:spAutoFit/>
          </a:bodyPr>
          <a:p>
            <a:pPr marL="91440" marR="82550">
              <a:lnSpc>
                <a:spcPts val="2880"/>
              </a:lnSpc>
            </a:pPr>
            <a:r>
              <a:rPr lang="zh-CN" altLang="en-US" sz="2000" spc="-110" dirty="0">
                <a:latin typeface="Arial" panose="020B0604020202020204"/>
                <a:cs typeface="Arial" panose="020B0604020202020204"/>
              </a:rPr>
              <a:t>鱼，我所欲也，熊掌，亦我所欲也，二者不可得兼，舍鱼而取熊掌者也。生，亦我所欲也，义，亦我所欲也，二者不可得兼，舍生而取义者也。生亦我所欲，所欲有甚于生者，故不为苟得也。</a:t>
            </a:r>
            <a:endParaRPr lang="zh-CN" altLang="en-US" sz="2000" spc="-110" dirty="0">
              <a:latin typeface="Arial" panose="020B0604020202020204"/>
              <a:cs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课本</a:t>
            </a:r>
            <a:endParaRPr lang="zh-CN" altLang="en-US"/>
          </a:p>
        </p:txBody>
      </p:sp>
      <p:sp>
        <p:nvSpPr>
          <p:cNvPr id="3" name="内容占位符 2"/>
          <p:cNvSpPr>
            <a:spLocks noGrp="1"/>
          </p:cNvSpPr>
          <p:nvPr>
            <p:ph idx="1"/>
          </p:nvPr>
        </p:nvSpPr>
        <p:spPr/>
        <p:txBody>
          <a:bodyPr/>
          <a:p>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pic>
        <p:nvPicPr>
          <p:cNvPr id="6" name="内容占位符 3"/>
          <p:cNvPicPr>
            <a:picLocks noGrp="1"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2867025" y="1276350"/>
            <a:ext cx="3409950" cy="4762500"/>
          </a:xfrm>
          <a:prstGeom prst="rect">
            <a:avLst/>
          </a:prstGeom>
          <a:noFill/>
          <a:ln>
            <a:noFill/>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智能行为</a:t>
            </a:r>
            <a:endParaRPr lang="zh-CN" altLang="en-US"/>
          </a:p>
        </p:txBody>
      </p:sp>
      <p:sp>
        <p:nvSpPr>
          <p:cNvPr id="3" name="内容占位符 2"/>
          <p:cNvSpPr>
            <a:spLocks noGrp="1"/>
          </p:cNvSpPr>
          <p:nvPr>
            <p:ph idx="1"/>
          </p:nvPr>
        </p:nvSpPr>
        <p:spPr/>
        <p:txBody>
          <a:bodyPr/>
          <a:p>
            <a:r>
              <a:rPr lang="zh-CN" altLang="en-US"/>
              <a:t>输入：一段古文</a:t>
            </a:r>
            <a:endParaRPr lang="zh-CN" altLang="en-US"/>
          </a:p>
          <a:p>
            <a:endParaRPr lang="zh-CN" altLang="en-US"/>
          </a:p>
          <a:p>
            <a:endParaRPr lang="zh-CN" altLang="en-US"/>
          </a:p>
          <a:p>
            <a:endParaRPr lang="zh-CN" altLang="en-US"/>
          </a:p>
          <a:p>
            <a:pPr marL="344170" lvl="1" indent="457200">
              <a:buNone/>
            </a:pPr>
            <a:r>
              <a:rPr lang="zh-CN" altLang="en-US" sz="2400"/>
              <a:t>和一个问题：这段话作者想表达他更喜欢熊掌</a:t>
            </a:r>
            <a:endParaRPr lang="zh-CN" altLang="en-US"/>
          </a:p>
          <a:p>
            <a:r>
              <a:rPr lang="zh-CN" altLang="en-US"/>
              <a:t>输出：错误</a:t>
            </a:r>
            <a:endParaRPr lang="zh-CN" altLang="en-US"/>
          </a:p>
          <a:p>
            <a:r>
              <a:rPr lang="zh-CN" altLang="en-US"/>
              <a:t>理解文本的方式：</a:t>
            </a:r>
            <a:endParaRPr lang="zh-CN" altLang="en-US"/>
          </a:p>
          <a:p>
            <a:pPr lvl="1"/>
            <a:r>
              <a:rPr lang="zh-CN" altLang="en-US" sz="2000"/>
              <a:t>人类的理解与推理</a:t>
            </a:r>
            <a:endParaRPr lang="zh-CN" altLang="en-US" sz="2000"/>
          </a:p>
          <a:p>
            <a:pPr lvl="1"/>
            <a:r>
              <a:rPr lang="zh-CN" altLang="en-US"/>
              <a:t>机器的计算</a:t>
            </a:r>
            <a:endParaRPr lang="zh-CN" altLang="en-US"/>
          </a:p>
          <a:p>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
        <p:nvSpPr>
          <p:cNvPr id="7" name="文本框 6"/>
          <p:cNvSpPr txBox="1"/>
          <p:nvPr/>
        </p:nvSpPr>
        <p:spPr>
          <a:xfrm>
            <a:off x="1247775" y="1872615"/>
            <a:ext cx="6530340" cy="1477010"/>
          </a:xfrm>
          <a:prstGeom prst="rect">
            <a:avLst/>
          </a:prstGeom>
          <a:ln w="9525">
            <a:solidFill>
              <a:srgbClr val="292988"/>
            </a:solidFill>
          </a:ln>
        </p:spPr>
        <p:txBody>
          <a:bodyPr vert="horz" wrap="square" lIns="0" tIns="0" rIns="0" bIns="0" rtlCol="0">
            <a:spAutoFit/>
          </a:bodyPr>
          <a:p>
            <a:pPr marL="91440" marR="82550">
              <a:lnSpc>
                <a:spcPts val="2880"/>
              </a:lnSpc>
            </a:pPr>
            <a:r>
              <a:rPr lang="zh-CN" altLang="en-US" sz="2000" spc="-110" dirty="0">
                <a:latin typeface="Arial" panose="020B0604020202020204"/>
                <a:cs typeface="Arial" panose="020B0604020202020204"/>
              </a:rPr>
              <a:t>鱼，我所欲也，熊掌，亦我所欲也，二者不可得兼，舍鱼而取熊掌者也。生，亦我所欲也，义，亦我所欲也，二者不可得兼，舍生而取义者也。生亦我所欲，所欲有甚于生者，故不为苟得也。</a:t>
            </a:r>
            <a:endParaRPr lang="zh-CN" altLang="en-US" sz="2000" spc="-110" dirty="0">
              <a:latin typeface="Arial" panose="020B0604020202020204"/>
              <a:cs typeface="Arial" panose="020B0604020202020204"/>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人工智能的作用</a:t>
            </a:r>
            <a:endParaRPr lang="zh-CN" altLang="en-US"/>
          </a:p>
        </p:txBody>
      </p:sp>
      <p:sp>
        <p:nvSpPr>
          <p:cNvPr id="3" name="内容占位符 2"/>
          <p:cNvSpPr>
            <a:spLocks noGrp="1"/>
          </p:cNvSpPr>
          <p:nvPr>
            <p:ph idx="1"/>
          </p:nvPr>
        </p:nvSpPr>
        <p:spPr/>
        <p:txBody>
          <a:bodyPr/>
          <a:p>
            <a:r>
              <a:rPr lang="zh-CN" altLang="en-US"/>
              <a:t>提高人类工作的速度、准确性和效果</a:t>
            </a:r>
            <a:endParaRPr lang="zh-CN" altLang="en-US"/>
          </a:p>
          <a:p>
            <a:pPr lvl="1"/>
            <a:r>
              <a:rPr lang="zh-CN" altLang="en-US"/>
              <a:t>解放劳动力、提高生产效率</a:t>
            </a:r>
            <a:endParaRPr lang="zh-CN" altLang="en-US"/>
          </a:p>
          <a:p>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76400" y="2209800"/>
            <a:ext cx="2957830" cy="2046605"/>
          </a:xfrm>
          <a:prstGeom prst="rect">
            <a:avLst/>
          </a:prstGeom>
        </p:spPr>
      </p:pic>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78705" y="2209800"/>
            <a:ext cx="2957830" cy="2046605"/>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68145" y="4404360"/>
            <a:ext cx="2962275" cy="1851025"/>
          </a:xfrm>
          <a:prstGeom prst="rect">
            <a:avLst/>
          </a:prstGeom>
        </p:spPr>
      </p:pic>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4260" y="4404360"/>
            <a:ext cx="2962275" cy="185102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人工智能的各个方向</a:t>
            </a:r>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
        <p:nvSpPr>
          <p:cNvPr id="7" name="object 4"/>
          <p:cNvSpPr/>
          <p:nvPr/>
        </p:nvSpPr>
        <p:spPr>
          <a:xfrm>
            <a:off x="6655435" y="2769235"/>
            <a:ext cx="1912620" cy="2755265"/>
          </a:xfrm>
          <a:prstGeom prst="rect">
            <a:avLst/>
          </a:prstGeom>
          <a:blipFill>
            <a:blip r:embed="rId1" cstate="print"/>
            <a:stretch>
              <a:fillRect/>
            </a:stretch>
          </a:blipFill>
        </p:spPr>
        <p:txBody>
          <a:bodyPr wrap="square" lIns="0" tIns="0" rIns="0" bIns="0" rtlCol="0"/>
          <a:p/>
        </p:txBody>
      </p:sp>
      <p:grpSp>
        <p:nvGrpSpPr>
          <p:cNvPr id="13" name="object 10"/>
          <p:cNvGrpSpPr/>
          <p:nvPr/>
        </p:nvGrpSpPr>
        <p:grpSpPr>
          <a:xfrm>
            <a:off x="688848" y="1737347"/>
            <a:ext cx="5925820" cy="980440"/>
            <a:chOff x="688848" y="2346947"/>
            <a:chExt cx="5925820" cy="980440"/>
          </a:xfrm>
        </p:grpSpPr>
        <p:sp>
          <p:nvSpPr>
            <p:cNvPr id="14" name="object 11"/>
            <p:cNvSpPr/>
            <p:nvPr/>
          </p:nvSpPr>
          <p:spPr>
            <a:xfrm>
              <a:off x="745236" y="2372880"/>
              <a:ext cx="5812536" cy="857999"/>
            </a:xfrm>
            <a:prstGeom prst="rect">
              <a:avLst/>
            </a:prstGeom>
            <a:blipFill>
              <a:blip r:embed="rId2" cstate="print"/>
              <a:stretch>
                <a:fillRect/>
              </a:stretch>
            </a:blipFill>
          </p:spPr>
          <p:txBody>
            <a:bodyPr wrap="square" lIns="0" tIns="0" rIns="0" bIns="0" rtlCol="0"/>
            <a:p/>
          </p:txBody>
        </p:sp>
        <p:sp>
          <p:nvSpPr>
            <p:cNvPr id="15" name="object 12"/>
            <p:cNvSpPr/>
            <p:nvPr/>
          </p:nvSpPr>
          <p:spPr>
            <a:xfrm>
              <a:off x="688848" y="2346947"/>
              <a:ext cx="5925311" cy="979944"/>
            </a:xfrm>
            <a:prstGeom prst="rect">
              <a:avLst/>
            </a:prstGeom>
            <a:blipFill>
              <a:blip r:embed="rId3" cstate="print"/>
              <a:stretch>
                <a:fillRect/>
              </a:stretch>
            </a:blipFill>
          </p:spPr>
          <p:txBody>
            <a:bodyPr wrap="square" lIns="0" tIns="0" rIns="0" bIns="0" rtlCol="0"/>
            <a:p/>
          </p:txBody>
        </p:sp>
        <p:sp>
          <p:nvSpPr>
            <p:cNvPr id="16" name="object 13"/>
            <p:cNvSpPr/>
            <p:nvPr/>
          </p:nvSpPr>
          <p:spPr>
            <a:xfrm>
              <a:off x="792480" y="2400299"/>
              <a:ext cx="5722620" cy="768096"/>
            </a:xfrm>
            <a:prstGeom prst="rect">
              <a:avLst/>
            </a:prstGeom>
            <a:blipFill>
              <a:blip r:embed="rId4" cstate="print"/>
              <a:stretch>
                <a:fillRect/>
              </a:stretch>
            </a:blipFill>
          </p:spPr>
          <p:txBody>
            <a:bodyPr wrap="square" lIns="0" tIns="0" rIns="0" bIns="0" rtlCol="0"/>
            <a:p/>
          </p:txBody>
        </p:sp>
      </p:grpSp>
      <p:sp>
        <p:nvSpPr>
          <p:cNvPr id="17" name="object 14"/>
          <p:cNvSpPr txBox="1"/>
          <p:nvPr/>
        </p:nvSpPr>
        <p:spPr>
          <a:xfrm>
            <a:off x="919480" y="1993900"/>
            <a:ext cx="5722620" cy="368935"/>
          </a:xfrm>
          <a:prstGeom prst="rect">
            <a:avLst/>
          </a:prstGeom>
          <a:ln w="9525">
            <a:noFill/>
          </a:ln>
        </p:spPr>
        <p:txBody>
          <a:bodyPr vert="horz" wrap="square" lIns="0" tIns="0" rIns="0" bIns="0" rtlCol="0">
            <a:spAutoFit/>
          </a:bodyPr>
          <a:p>
            <a:pPr marL="91440" marR="82550">
              <a:lnSpc>
                <a:spcPts val="2880"/>
              </a:lnSpc>
            </a:pPr>
            <a:r>
              <a:rPr lang="zh-CN" sz="2000" spc="-110" dirty="0">
                <a:latin typeface="Arial" panose="020B0604020202020204"/>
                <a:cs typeface="Arial" panose="020B0604020202020204"/>
              </a:rPr>
              <a:t>为了通过图灵测试，机器</a:t>
            </a:r>
            <a:r>
              <a:rPr lang="zh-CN" spc="-110" dirty="0">
                <a:latin typeface="Arial" panose="020B0604020202020204"/>
                <a:cs typeface="Arial" panose="020B0604020202020204"/>
                <a:sym typeface="+mn-ea"/>
              </a:rPr>
              <a:t>至少</a:t>
            </a:r>
            <a:r>
              <a:rPr lang="zh-CN" sz="2000" spc="-110" dirty="0">
                <a:latin typeface="Arial" panose="020B0604020202020204"/>
                <a:cs typeface="Arial" panose="020B0604020202020204"/>
              </a:rPr>
              <a:t>需要具备以下能力：</a:t>
            </a:r>
            <a:endParaRPr lang="zh-CN" sz="2000">
              <a:latin typeface="Arial" panose="020B0604020202020204"/>
              <a:cs typeface="Arial" panose="020B0604020202020204"/>
            </a:endParaRPr>
          </a:p>
        </p:txBody>
      </p:sp>
      <p:grpSp>
        <p:nvGrpSpPr>
          <p:cNvPr id="18" name="object 15"/>
          <p:cNvGrpSpPr/>
          <p:nvPr/>
        </p:nvGrpSpPr>
        <p:grpSpPr>
          <a:xfrm>
            <a:off x="704087" y="2723375"/>
            <a:ext cx="5854065" cy="3286125"/>
            <a:chOff x="704087" y="3332975"/>
            <a:chExt cx="5854065" cy="3286125"/>
          </a:xfrm>
        </p:grpSpPr>
        <p:sp>
          <p:nvSpPr>
            <p:cNvPr id="19" name="object 16"/>
            <p:cNvSpPr/>
            <p:nvPr/>
          </p:nvSpPr>
          <p:spPr>
            <a:xfrm>
              <a:off x="745235" y="3351250"/>
              <a:ext cx="5812536" cy="458749"/>
            </a:xfrm>
            <a:prstGeom prst="rect">
              <a:avLst/>
            </a:prstGeom>
            <a:blipFill>
              <a:blip r:embed="rId5" cstate="print"/>
              <a:stretch>
                <a:fillRect/>
              </a:stretch>
            </a:blipFill>
          </p:spPr>
          <p:txBody>
            <a:bodyPr wrap="square" lIns="0" tIns="0" rIns="0" bIns="0" rtlCol="0"/>
            <a:p/>
          </p:txBody>
        </p:sp>
        <p:sp>
          <p:nvSpPr>
            <p:cNvPr id="20" name="object 17"/>
            <p:cNvSpPr/>
            <p:nvPr/>
          </p:nvSpPr>
          <p:spPr>
            <a:xfrm>
              <a:off x="704087" y="3332975"/>
              <a:ext cx="5548884" cy="560844"/>
            </a:xfrm>
            <a:prstGeom prst="rect">
              <a:avLst/>
            </a:prstGeom>
            <a:blipFill>
              <a:blip r:embed="rId6" cstate="print"/>
              <a:stretch>
                <a:fillRect/>
              </a:stretch>
            </a:blipFill>
          </p:spPr>
          <p:txBody>
            <a:bodyPr wrap="square" lIns="0" tIns="0" rIns="0" bIns="0" rtlCol="0"/>
            <a:p/>
          </p:txBody>
        </p:sp>
        <p:sp>
          <p:nvSpPr>
            <p:cNvPr id="21" name="object 18"/>
            <p:cNvSpPr/>
            <p:nvPr/>
          </p:nvSpPr>
          <p:spPr>
            <a:xfrm>
              <a:off x="792479" y="3378707"/>
              <a:ext cx="5722620" cy="368807"/>
            </a:xfrm>
            <a:prstGeom prst="rect">
              <a:avLst/>
            </a:prstGeom>
            <a:blipFill>
              <a:blip r:embed="rId7" cstate="print"/>
              <a:stretch>
                <a:fillRect/>
              </a:stretch>
            </a:blipFill>
          </p:spPr>
          <p:txBody>
            <a:bodyPr wrap="square" lIns="0" tIns="0" rIns="0" bIns="0" rtlCol="0"/>
            <a:p/>
          </p:txBody>
        </p:sp>
        <p:sp>
          <p:nvSpPr>
            <p:cNvPr id="22" name="object 19"/>
            <p:cNvSpPr/>
            <p:nvPr/>
          </p:nvSpPr>
          <p:spPr>
            <a:xfrm>
              <a:off x="745235" y="3720033"/>
              <a:ext cx="5812536" cy="457250"/>
            </a:xfrm>
            <a:prstGeom prst="rect">
              <a:avLst/>
            </a:prstGeom>
            <a:blipFill>
              <a:blip r:embed="rId8" cstate="print"/>
              <a:stretch>
                <a:fillRect/>
              </a:stretch>
            </a:blipFill>
          </p:spPr>
          <p:txBody>
            <a:bodyPr wrap="square" lIns="0" tIns="0" rIns="0" bIns="0" rtlCol="0"/>
            <a:p/>
          </p:txBody>
        </p:sp>
        <p:sp>
          <p:nvSpPr>
            <p:cNvPr id="23" name="object 20"/>
            <p:cNvSpPr/>
            <p:nvPr/>
          </p:nvSpPr>
          <p:spPr>
            <a:xfrm>
              <a:off x="704087" y="3701783"/>
              <a:ext cx="4393692" cy="560844"/>
            </a:xfrm>
            <a:prstGeom prst="rect">
              <a:avLst/>
            </a:prstGeom>
            <a:blipFill>
              <a:blip r:embed="rId9" cstate="print"/>
              <a:stretch>
                <a:fillRect/>
              </a:stretch>
            </a:blipFill>
          </p:spPr>
          <p:txBody>
            <a:bodyPr wrap="square" lIns="0" tIns="0" rIns="0" bIns="0" rtlCol="0"/>
            <a:p/>
          </p:txBody>
        </p:sp>
        <p:sp>
          <p:nvSpPr>
            <p:cNvPr id="24" name="object 21"/>
            <p:cNvSpPr/>
            <p:nvPr/>
          </p:nvSpPr>
          <p:spPr>
            <a:xfrm>
              <a:off x="792479" y="3747515"/>
              <a:ext cx="5722620" cy="367284"/>
            </a:xfrm>
            <a:prstGeom prst="rect">
              <a:avLst/>
            </a:prstGeom>
            <a:blipFill>
              <a:blip r:embed="rId10" cstate="print"/>
              <a:stretch>
                <a:fillRect/>
              </a:stretch>
            </a:blipFill>
          </p:spPr>
          <p:txBody>
            <a:bodyPr wrap="square" lIns="0" tIns="0" rIns="0" bIns="0" rtlCol="0"/>
            <a:p/>
          </p:txBody>
        </p:sp>
        <p:sp>
          <p:nvSpPr>
            <p:cNvPr id="25" name="object 22"/>
            <p:cNvSpPr/>
            <p:nvPr/>
          </p:nvSpPr>
          <p:spPr>
            <a:xfrm>
              <a:off x="745235" y="4087367"/>
              <a:ext cx="5812536" cy="736092"/>
            </a:xfrm>
            <a:prstGeom prst="rect">
              <a:avLst/>
            </a:prstGeom>
            <a:blipFill>
              <a:blip r:embed="rId11" cstate="print"/>
              <a:stretch>
                <a:fillRect/>
              </a:stretch>
            </a:blipFill>
          </p:spPr>
          <p:txBody>
            <a:bodyPr wrap="square" lIns="0" tIns="0" rIns="0" bIns="0" rtlCol="0"/>
            <a:p/>
          </p:txBody>
        </p:sp>
        <p:sp>
          <p:nvSpPr>
            <p:cNvPr id="26" name="object 23"/>
            <p:cNvSpPr/>
            <p:nvPr/>
          </p:nvSpPr>
          <p:spPr>
            <a:xfrm>
              <a:off x="704087" y="4070591"/>
              <a:ext cx="5600700" cy="835164"/>
            </a:xfrm>
            <a:prstGeom prst="rect">
              <a:avLst/>
            </a:prstGeom>
            <a:blipFill>
              <a:blip r:embed="rId12" cstate="print"/>
              <a:stretch>
                <a:fillRect/>
              </a:stretch>
            </a:blipFill>
          </p:spPr>
          <p:txBody>
            <a:bodyPr wrap="square" lIns="0" tIns="0" rIns="0" bIns="0" rtlCol="0"/>
            <a:p/>
          </p:txBody>
        </p:sp>
        <p:sp>
          <p:nvSpPr>
            <p:cNvPr id="27" name="object 24"/>
            <p:cNvSpPr/>
            <p:nvPr/>
          </p:nvSpPr>
          <p:spPr>
            <a:xfrm>
              <a:off x="792479" y="4114799"/>
              <a:ext cx="5722620" cy="646176"/>
            </a:xfrm>
            <a:prstGeom prst="rect">
              <a:avLst/>
            </a:prstGeom>
            <a:blipFill>
              <a:blip r:embed="rId13" cstate="print"/>
              <a:stretch>
                <a:fillRect/>
              </a:stretch>
            </a:blipFill>
          </p:spPr>
          <p:txBody>
            <a:bodyPr wrap="square" lIns="0" tIns="0" rIns="0" bIns="0" rtlCol="0"/>
            <a:p/>
          </p:txBody>
        </p:sp>
        <p:sp>
          <p:nvSpPr>
            <p:cNvPr id="28" name="object 25"/>
            <p:cNvSpPr/>
            <p:nvPr/>
          </p:nvSpPr>
          <p:spPr>
            <a:xfrm>
              <a:off x="745235" y="4733531"/>
              <a:ext cx="5812536" cy="487692"/>
            </a:xfrm>
            <a:prstGeom prst="rect">
              <a:avLst/>
            </a:prstGeom>
            <a:blipFill>
              <a:blip r:embed="rId14" cstate="print"/>
              <a:stretch>
                <a:fillRect/>
              </a:stretch>
            </a:blipFill>
          </p:spPr>
          <p:txBody>
            <a:bodyPr wrap="square" lIns="0" tIns="0" rIns="0" bIns="0" rtlCol="0"/>
            <a:p/>
          </p:txBody>
        </p:sp>
        <p:sp>
          <p:nvSpPr>
            <p:cNvPr id="29" name="object 26"/>
            <p:cNvSpPr/>
            <p:nvPr/>
          </p:nvSpPr>
          <p:spPr>
            <a:xfrm>
              <a:off x="704087" y="4739627"/>
              <a:ext cx="5634228" cy="560844"/>
            </a:xfrm>
            <a:prstGeom prst="rect">
              <a:avLst/>
            </a:prstGeom>
            <a:blipFill>
              <a:blip r:embed="rId15" cstate="print"/>
              <a:stretch>
                <a:fillRect/>
              </a:stretch>
            </a:blipFill>
          </p:spPr>
          <p:txBody>
            <a:bodyPr wrap="square" lIns="0" tIns="0" rIns="0" bIns="0" rtlCol="0"/>
            <a:p/>
          </p:txBody>
        </p:sp>
        <p:sp>
          <p:nvSpPr>
            <p:cNvPr id="30" name="object 27"/>
            <p:cNvSpPr/>
            <p:nvPr/>
          </p:nvSpPr>
          <p:spPr>
            <a:xfrm>
              <a:off x="792479" y="4760975"/>
              <a:ext cx="5722620" cy="397763"/>
            </a:xfrm>
            <a:prstGeom prst="rect">
              <a:avLst/>
            </a:prstGeom>
            <a:blipFill>
              <a:blip r:embed="rId16" cstate="print"/>
              <a:stretch>
                <a:fillRect/>
              </a:stretch>
            </a:blipFill>
          </p:spPr>
          <p:txBody>
            <a:bodyPr wrap="square" lIns="0" tIns="0" rIns="0" bIns="0" rtlCol="0"/>
            <a:p/>
          </p:txBody>
        </p:sp>
        <p:sp>
          <p:nvSpPr>
            <p:cNvPr id="31" name="object 28"/>
            <p:cNvSpPr/>
            <p:nvPr/>
          </p:nvSpPr>
          <p:spPr>
            <a:xfrm>
              <a:off x="745235" y="5131307"/>
              <a:ext cx="5812536" cy="736092"/>
            </a:xfrm>
            <a:prstGeom prst="rect">
              <a:avLst/>
            </a:prstGeom>
            <a:blipFill>
              <a:blip r:embed="rId11" cstate="print"/>
              <a:stretch>
                <a:fillRect/>
              </a:stretch>
            </a:blipFill>
          </p:spPr>
          <p:txBody>
            <a:bodyPr wrap="square" lIns="0" tIns="0" rIns="0" bIns="0" rtlCol="0"/>
            <a:p/>
          </p:txBody>
        </p:sp>
        <p:sp>
          <p:nvSpPr>
            <p:cNvPr id="32" name="object 29"/>
            <p:cNvSpPr/>
            <p:nvPr/>
          </p:nvSpPr>
          <p:spPr>
            <a:xfrm>
              <a:off x="704087" y="5114544"/>
              <a:ext cx="5625084" cy="835164"/>
            </a:xfrm>
            <a:prstGeom prst="rect">
              <a:avLst/>
            </a:prstGeom>
            <a:blipFill>
              <a:blip r:embed="rId17" cstate="print"/>
              <a:stretch>
                <a:fillRect/>
              </a:stretch>
            </a:blipFill>
          </p:spPr>
          <p:txBody>
            <a:bodyPr wrap="square" lIns="0" tIns="0" rIns="0" bIns="0" rtlCol="0"/>
            <a:p/>
          </p:txBody>
        </p:sp>
        <p:sp>
          <p:nvSpPr>
            <p:cNvPr id="33" name="object 30"/>
            <p:cNvSpPr/>
            <p:nvPr/>
          </p:nvSpPr>
          <p:spPr>
            <a:xfrm>
              <a:off x="792479" y="5158739"/>
              <a:ext cx="5722620" cy="646176"/>
            </a:xfrm>
            <a:prstGeom prst="rect">
              <a:avLst/>
            </a:prstGeom>
            <a:blipFill>
              <a:blip r:embed="rId18" cstate="print"/>
              <a:stretch>
                <a:fillRect/>
              </a:stretch>
            </a:blipFill>
          </p:spPr>
          <p:txBody>
            <a:bodyPr wrap="square" lIns="0" tIns="0" rIns="0" bIns="0" rtlCol="0"/>
            <a:p/>
          </p:txBody>
        </p:sp>
        <p:sp>
          <p:nvSpPr>
            <p:cNvPr id="34" name="object 31"/>
            <p:cNvSpPr/>
            <p:nvPr/>
          </p:nvSpPr>
          <p:spPr>
            <a:xfrm>
              <a:off x="745235" y="5777483"/>
              <a:ext cx="5812536" cy="765035"/>
            </a:xfrm>
            <a:prstGeom prst="rect">
              <a:avLst/>
            </a:prstGeom>
            <a:blipFill>
              <a:blip r:embed="rId19" cstate="print"/>
              <a:stretch>
                <a:fillRect/>
              </a:stretch>
            </a:blipFill>
          </p:spPr>
          <p:txBody>
            <a:bodyPr wrap="square" lIns="0" tIns="0" rIns="0" bIns="0" rtlCol="0"/>
            <a:p/>
          </p:txBody>
        </p:sp>
        <p:sp>
          <p:nvSpPr>
            <p:cNvPr id="35" name="object 32"/>
            <p:cNvSpPr/>
            <p:nvPr/>
          </p:nvSpPr>
          <p:spPr>
            <a:xfrm>
              <a:off x="704087" y="5759195"/>
              <a:ext cx="5586984" cy="859561"/>
            </a:xfrm>
            <a:prstGeom prst="rect">
              <a:avLst/>
            </a:prstGeom>
            <a:blipFill>
              <a:blip r:embed="rId20" cstate="print"/>
              <a:stretch>
                <a:fillRect/>
              </a:stretch>
            </a:blipFill>
          </p:spPr>
          <p:txBody>
            <a:bodyPr wrap="square" lIns="0" tIns="0" rIns="0" bIns="0" rtlCol="0"/>
            <a:p/>
          </p:txBody>
        </p:sp>
      </p:grpSp>
      <p:sp>
        <p:nvSpPr>
          <p:cNvPr id="36" name="object 33"/>
          <p:cNvSpPr/>
          <p:nvPr/>
        </p:nvSpPr>
        <p:spPr>
          <a:xfrm>
            <a:off x="792480" y="5195315"/>
            <a:ext cx="5722620" cy="675132"/>
          </a:xfrm>
          <a:prstGeom prst="rect">
            <a:avLst/>
          </a:prstGeom>
          <a:blipFill>
            <a:blip r:embed="rId21" cstate="print"/>
            <a:stretch>
              <a:fillRect/>
            </a:stretch>
          </a:blipFill>
        </p:spPr>
        <p:txBody>
          <a:bodyPr wrap="square" lIns="0" tIns="0" rIns="0" bIns="0" rtlCol="0"/>
          <a:p/>
        </p:txBody>
      </p:sp>
      <p:graphicFrame>
        <p:nvGraphicFramePr>
          <p:cNvPr id="37" name="object 34"/>
          <p:cNvGraphicFramePr>
            <a:graphicFrameLocks noGrp="1"/>
          </p:cNvGraphicFramePr>
          <p:nvPr/>
        </p:nvGraphicFramePr>
        <p:xfrm>
          <a:off x="787717" y="2764345"/>
          <a:ext cx="5722620" cy="3101338"/>
        </p:xfrm>
        <a:graphic>
          <a:graphicData uri="http://schemas.openxmlformats.org/drawingml/2006/table">
            <a:tbl>
              <a:tblPr firstRow="1" bandRow="1">
                <a:tableStyleId>{2D5ABB26-0587-4C30-8999-92F81FD0307C}</a:tableStyleId>
              </a:tblPr>
              <a:tblGrid>
                <a:gridCol w="5722620"/>
              </a:tblGrid>
              <a:tr h="368807">
                <a:tc>
                  <a:txBody>
                    <a:bodyPr/>
                    <a:p>
                      <a:pPr marL="91440">
                        <a:lnSpc>
                          <a:spcPct val="100000"/>
                        </a:lnSpc>
                        <a:spcBef>
                          <a:spcPts val="315"/>
                        </a:spcBef>
                      </a:pPr>
                      <a:r>
                        <a:rPr sz="1800" dirty="0">
                          <a:latin typeface="Arial" panose="020B0604020202020204"/>
                          <a:cs typeface="Arial" panose="020B0604020202020204"/>
                        </a:rPr>
                        <a:t>1.</a:t>
                      </a:r>
                      <a:r>
                        <a:rPr lang="en-US" sz="1800" dirty="0">
                          <a:latin typeface="Arial" panose="020B0604020202020204"/>
                          <a:cs typeface="Arial" panose="020B0604020202020204"/>
                        </a:rPr>
                        <a:t> </a:t>
                      </a:r>
                      <a:r>
                        <a:rPr lang="zh-CN" altLang="en-US" sz="1800" dirty="0">
                          <a:latin typeface="Arial" panose="020B0604020202020204"/>
                          <a:cs typeface="Arial" panose="020B0604020202020204"/>
                        </a:rPr>
                        <a:t>操作物体</a:t>
                      </a:r>
                      <a:r>
                        <a:rPr sz="1800" spc="50" dirty="0">
                          <a:latin typeface="Arial" panose="020B0604020202020204"/>
                          <a:cs typeface="Arial" panose="020B0604020202020204"/>
                        </a:rPr>
                        <a:t> </a:t>
                      </a:r>
                      <a:r>
                        <a:rPr sz="1800" spc="-5" dirty="0">
                          <a:latin typeface="Arial" panose="020B0604020202020204"/>
                          <a:cs typeface="Arial" panose="020B0604020202020204"/>
                        </a:rPr>
                        <a:t>(</a:t>
                      </a:r>
                      <a:r>
                        <a:rPr sz="1800" spc="-5" dirty="0">
                          <a:solidFill>
                            <a:srgbClr val="FF0000"/>
                          </a:solidFill>
                          <a:latin typeface="Arial" panose="020B0604020202020204"/>
                          <a:cs typeface="Arial" panose="020B0604020202020204"/>
                        </a:rPr>
                        <a:t>robotics</a:t>
                      </a:r>
                      <a:r>
                        <a:rPr sz="1800" spc="-5" dirty="0">
                          <a:latin typeface="Arial" panose="020B0604020202020204"/>
                          <a:cs typeface="Arial" panose="020B0604020202020204"/>
                        </a:rPr>
                        <a:t>)</a:t>
                      </a:r>
                      <a:endParaRPr sz="1800">
                        <a:latin typeface="Arial" panose="020B0604020202020204"/>
                        <a:cs typeface="Arial" panose="020B0604020202020204"/>
                      </a:endParaRPr>
                    </a:p>
                  </a:txBody>
                  <a:tcPr marL="0" marR="0" marT="40005" marB="0">
                    <a:lnL w="9525">
                      <a:solidFill>
                        <a:srgbClr val="2E2E97"/>
                      </a:solidFill>
                      <a:prstDash val="solid"/>
                    </a:lnL>
                    <a:lnR w="9525">
                      <a:solidFill>
                        <a:srgbClr val="2E2E97"/>
                      </a:solidFill>
                      <a:prstDash val="solid"/>
                    </a:lnR>
                    <a:lnT w="9525">
                      <a:solidFill>
                        <a:srgbClr val="2E2E97"/>
                      </a:solidFill>
                      <a:prstDash val="solid"/>
                    </a:lnT>
                    <a:lnB w="12700">
                      <a:solidFill>
                        <a:srgbClr val="2E2E97"/>
                      </a:solidFill>
                      <a:prstDash val="solid"/>
                    </a:lnB>
                  </a:tcPr>
                </a:tc>
              </a:tr>
              <a:tr h="367284">
                <a:tc>
                  <a:txBody>
                    <a:bodyPr/>
                    <a:p>
                      <a:pPr marL="91440">
                        <a:lnSpc>
                          <a:spcPct val="100000"/>
                        </a:lnSpc>
                        <a:spcBef>
                          <a:spcPts val="315"/>
                        </a:spcBef>
                      </a:pPr>
                      <a:r>
                        <a:rPr sz="1800" dirty="0">
                          <a:latin typeface="Arial" panose="020B0604020202020204"/>
                          <a:cs typeface="Arial" panose="020B0604020202020204"/>
                        </a:rPr>
                        <a:t>2. </a:t>
                      </a:r>
                      <a:r>
                        <a:rPr lang="zh-CN" sz="1800" dirty="0">
                          <a:latin typeface="Arial" panose="020B0604020202020204"/>
                          <a:cs typeface="Arial" panose="020B0604020202020204"/>
                        </a:rPr>
                        <a:t>感知物体</a:t>
                      </a:r>
                      <a:r>
                        <a:rPr sz="1800" spc="-5" dirty="0">
                          <a:latin typeface="Arial" panose="020B0604020202020204"/>
                          <a:cs typeface="Arial" panose="020B0604020202020204"/>
                        </a:rPr>
                        <a:t> (</a:t>
                      </a:r>
                      <a:r>
                        <a:rPr lang="zh-CN" sz="1800" spc="-5" dirty="0">
                          <a:solidFill>
                            <a:srgbClr val="FF0000"/>
                          </a:solidFill>
                          <a:latin typeface="Arial" panose="020B0604020202020204"/>
                          <a:cs typeface="Arial" panose="020B0604020202020204"/>
                        </a:rPr>
                        <a:t>计算机视觉</a:t>
                      </a:r>
                      <a:r>
                        <a:rPr lang="en-US" altLang="zh-CN" sz="1800" spc="-5" dirty="0">
                          <a:solidFill>
                            <a:srgbClr val="FF0000"/>
                          </a:solidFill>
                          <a:latin typeface="Arial" panose="020B0604020202020204"/>
                          <a:cs typeface="Arial" panose="020B0604020202020204"/>
                        </a:rPr>
                        <a:t> </a:t>
                      </a:r>
                      <a:r>
                        <a:rPr sz="1800" spc="-5" dirty="0">
                          <a:solidFill>
                            <a:srgbClr val="FF0000"/>
                          </a:solidFill>
                          <a:latin typeface="Arial" panose="020B0604020202020204"/>
                          <a:cs typeface="Arial" panose="020B0604020202020204"/>
                        </a:rPr>
                        <a:t>computer</a:t>
                      </a:r>
                      <a:r>
                        <a:rPr sz="1800" spc="25" dirty="0">
                          <a:solidFill>
                            <a:srgbClr val="FF0000"/>
                          </a:solidFill>
                          <a:latin typeface="Arial" panose="020B0604020202020204"/>
                          <a:cs typeface="Arial" panose="020B0604020202020204"/>
                        </a:rPr>
                        <a:t> </a:t>
                      </a:r>
                      <a:r>
                        <a:rPr sz="1800" spc="-5" dirty="0">
                          <a:solidFill>
                            <a:srgbClr val="FF0000"/>
                          </a:solidFill>
                          <a:latin typeface="Arial" panose="020B0604020202020204"/>
                          <a:cs typeface="Arial" panose="020B0604020202020204"/>
                        </a:rPr>
                        <a:t>vision</a:t>
                      </a:r>
                      <a:r>
                        <a:rPr sz="1800" spc="-5" dirty="0">
                          <a:latin typeface="Arial" panose="020B0604020202020204"/>
                          <a:cs typeface="Arial" panose="020B0604020202020204"/>
                        </a:rPr>
                        <a:t>)</a:t>
                      </a:r>
                      <a:endParaRPr sz="1800">
                        <a:latin typeface="Arial" panose="020B0604020202020204"/>
                        <a:cs typeface="Arial" panose="020B0604020202020204"/>
                      </a:endParaRPr>
                    </a:p>
                  </a:txBody>
                  <a:tcPr marL="0" marR="0" marT="40005" marB="0">
                    <a:lnL w="9525">
                      <a:solidFill>
                        <a:srgbClr val="2E2E97"/>
                      </a:solidFill>
                      <a:prstDash val="solid"/>
                    </a:lnL>
                    <a:lnR w="9525">
                      <a:solidFill>
                        <a:srgbClr val="2E2E97"/>
                      </a:solidFill>
                      <a:prstDash val="solid"/>
                    </a:lnR>
                    <a:lnT w="12700">
                      <a:solidFill>
                        <a:srgbClr val="2E2E97"/>
                      </a:solidFill>
                      <a:prstDash val="solid"/>
                    </a:lnT>
                    <a:lnB w="9525">
                      <a:solidFill>
                        <a:srgbClr val="2E2E97"/>
                      </a:solidFill>
                      <a:prstDash val="solid"/>
                    </a:lnB>
                  </a:tcPr>
                </a:tc>
              </a:tr>
              <a:tr h="646176">
                <a:tc>
                  <a:txBody>
                    <a:bodyPr/>
                    <a:p>
                      <a:pPr marL="91440">
                        <a:lnSpc>
                          <a:spcPct val="100000"/>
                        </a:lnSpc>
                        <a:spcBef>
                          <a:spcPts val="325"/>
                        </a:spcBef>
                      </a:pPr>
                      <a:r>
                        <a:rPr sz="1800" spc="-5" dirty="0">
                          <a:latin typeface="Arial" panose="020B0604020202020204"/>
                          <a:cs typeface="Arial" panose="020B0604020202020204"/>
                        </a:rPr>
                        <a:t>3. </a:t>
                      </a:r>
                      <a:r>
                        <a:rPr lang="zh-CN" sz="1800" dirty="0">
                          <a:latin typeface="Arial" panose="020B0604020202020204"/>
                          <a:cs typeface="Arial" panose="020B0604020202020204"/>
                        </a:rPr>
                        <a:t>用人类的语言进行交流</a:t>
                      </a:r>
                      <a:r>
                        <a:rPr sz="1800" spc="-5" dirty="0">
                          <a:latin typeface="Arial" panose="020B0604020202020204"/>
                          <a:cs typeface="Arial" panose="020B0604020202020204"/>
                        </a:rPr>
                        <a:t> (</a:t>
                      </a:r>
                      <a:r>
                        <a:rPr lang="zh-CN" sz="1800" spc="-5" dirty="0">
                          <a:solidFill>
                            <a:srgbClr val="FF0000"/>
                          </a:solidFill>
                          <a:latin typeface="Arial" panose="020B0604020202020204"/>
                          <a:cs typeface="Arial" panose="020B0604020202020204"/>
                        </a:rPr>
                        <a:t>自然语言处理</a:t>
                      </a:r>
                      <a:r>
                        <a:rPr lang="en-US" altLang="zh-CN" sz="1800" spc="-5" dirty="0">
                          <a:solidFill>
                            <a:srgbClr val="FF0000"/>
                          </a:solidFill>
                          <a:latin typeface="Arial" panose="020B0604020202020204"/>
                          <a:cs typeface="Arial" panose="020B0604020202020204"/>
                        </a:rPr>
                        <a:t> </a:t>
                      </a:r>
                      <a:r>
                        <a:rPr sz="1800" spc="-5" dirty="0">
                          <a:solidFill>
                            <a:srgbClr val="FF0000"/>
                          </a:solidFill>
                          <a:latin typeface="Arial" panose="020B0604020202020204"/>
                          <a:cs typeface="Arial" panose="020B0604020202020204"/>
                        </a:rPr>
                        <a:t>natural language</a:t>
                      </a:r>
                      <a:r>
                        <a:rPr sz="1800" spc="55" dirty="0">
                          <a:solidFill>
                            <a:srgbClr val="FF0000"/>
                          </a:solidFill>
                          <a:latin typeface="Arial" panose="020B0604020202020204"/>
                          <a:cs typeface="Arial" panose="020B0604020202020204"/>
                        </a:rPr>
                        <a:t> </a:t>
                      </a:r>
                      <a:r>
                        <a:rPr sz="1800" spc="-5" dirty="0">
                          <a:solidFill>
                            <a:srgbClr val="FF0000"/>
                          </a:solidFill>
                          <a:latin typeface="Arial" panose="020B0604020202020204"/>
                          <a:cs typeface="Arial" panose="020B0604020202020204"/>
                        </a:rPr>
                        <a:t>processing</a:t>
                      </a:r>
                      <a:r>
                        <a:rPr sz="1800" spc="-5" dirty="0">
                          <a:latin typeface="Arial" panose="020B0604020202020204"/>
                          <a:cs typeface="Arial" panose="020B0604020202020204"/>
                        </a:rPr>
                        <a:t>)</a:t>
                      </a:r>
                      <a:endParaRPr sz="1800">
                        <a:latin typeface="Arial" panose="020B0604020202020204"/>
                        <a:cs typeface="Arial" panose="020B0604020202020204"/>
                      </a:endParaRPr>
                    </a:p>
                  </a:txBody>
                  <a:tcPr marL="0" marR="0" marT="41275" marB="0">
                    <a:lnL w="9525">
                      <a:solidFill>
                        <a:srgbClr val="2E2E97"/>
                      </a:solidFill>
                      <a:prstDash val="solid"/>
                    </a:lnL>
                    <a:lnR w="9525">
                      <a:solidFill>
                        <a:srgbClr val="2E2E97"/>
                      </a:solidFill>
                      <a:prstDash val="solid"/>
                    </a:lnR>
                    <a:lnT w="9525">
                      <a:solidFill>
                        <a:srgbClr val="2E2E97"/>
                      </a:solidFill>
                      <a:prstDash val="solid"/>
                    </a:lnT>
                    <a:lnB w="9525">
                      <a:solidFill>
                        <a:srgbClr val="2E2E97"/>
                      </a:solidFill>
                      <a:prstDash val="solid"/>
                    </a:lnB>
                  </a:tcPr>
                </a:tc>
              </a:tr>
              <a:tr h="397763">
                <a:tc>
                  <a:txBody>
                    <a:bodyPr/>
                    <a:p>
                      <a:pPr marL="91440">
                        <a:lnSpc>
                          <a:spcPct val="100000"/>
                        </a:lnSpc>
                        <a:spcBef>
                          <a:spcPts val="510"/>
                        </a:spcBef>
                      </a:pPr>
                      <a:r>
                        <a:rPr sz="1800" dirty="0">
                          <a:latin typeface="Arial" panose="020B0604020202020204"/>
                          <a:cs typeface="Arial" panose="020B0604020202020204"/>
                        </a:rPr>
                        <a:t>4. </a:t>
                      </a:r>
                      <a:r>
                        <a:rPr lang="zh-CN" sz="1800" dirty="0">
                          <a:latin typeface="Arial" panose="020B0604020202020204"/>
                          <a:cs typeface="Arial" panose="020B0604020202020204"/>
                        </a:rPr>
                        <a:t>存储知识</a:t>
                      </a:r>
                      <a:r>
                        <a:rPr sz="1800" spc="-15" dirty="0">
                          <a:latin typeface="Arial" panose="020B0604020202020204"/>
                          <a:cs typeface="Arial" panose="020B0604020202020204"/>
                        </a:rPr>
                        <a:t> </a:t>
                      </a:r>
                      <a:r>
                        <a:rPr sz="1800" spc="-10" dirty="0">
                          <a:latin typeface="Arial" panose="020B0604020202020204"/>
                          <a:cs typeface="Arial" panose="020B0604020202020204"/>
                        </a:rPr>
                        <a:t>(</a:t>
                      </a:r>
                      <a:r>
                        <a:rPr lang="zh-CN" sz="1800" spc="-10" dirty="0">
                          <a:solidFill>
                            <a:srgbClr val="FF0000"/>
                          </a:solidFill>
                          <a:latin typeface="Arial" panose="020B0604020202020204"/>
                          <a:cs typeface="Arial" panose="020B0604020202020204"/>
                        </a:rPr>
                        <a:t>知识表示</a:t>
                      </a:r>
                      <a:r>
                        <a:rPr lang="en-US" altLang="zh-CN" sz="1800" spc="-10" dirty="0">
                          <a:solidFill>
                            <a:srgbClr val="FF0000"/>
                          </a:solidFill>
                          <a:latin typeface="Arial" panose="020B0604020202020204"/>
                          <a:cs typeface="Arial" panose="020B0604020202020204"/>
                        </a:rPr>
                        <a:t> </a:t>
                      </a:r>
                      <a:r>
                        <a:rPr sz="1800" spc="-10" dirty="0">
                          <a:solidFill>
                            <a:srgbClr val="FF0000"/>
                          </a:solidFill>
                          <a:latin typeface="Arial" panose="020B0604020202020204"/>
                          <a:cs typeface="Arial" panose="020B0604020202020204"/>
                        </a:rPr>
                        <a:t>knowledge</a:t>
                      </a:r>
                      <a:r>
                        <a:rPr sz="1800" spc="145" dirty="0">
                          <a:solidFill>
                            <a:srgbClr val="FF0000"/>
                          </a:solidFill>
                          <a:latin typeface="Arial" panose="020B0604020202020204"/>
                          <a:cs typeface="Arial" panose="020B0604020202020204"/>
                        </a:rPr>
                        <a:t> </a:t>
                      </a:r>
                      <a:r>
                        <a:rPr sz="1800" spc="-5" dirty="0">
                          <a:solidFill>
                            <a:srgbClr val="FF0000"/>
                          </a:solidFill>
                          <a:latin typeface="Arial" panose="020B0604020202020204"/>
                          <a:cs typeface="Arial" panose="020B0604020202020204"/>
                        </a:rPr>
                        <a:t>representation</a:t>
                      </a:r>
                      <a:r>
                        <a:rPr sz="1800" spc="-5" dirty="0">
                          <a:latin typeface="Arial" panose="020B0604020202020204"/>
                          <a:cs typeface="Arial" panose="020B0604020202020204"/>
                        </a:rPr>
                        <a:t>)</a:t>
                      </a:r>
                      <a:endParaRPr sz="1800">
                        <a:latin typeface="Arial" panose="020B0604020202020204"/>
                        <a:cs typeface="Arial" panose="020B0604020202020204"/>
                      </a:endParaRPr>
                    </a:p>
                  </a:txBody>
                  <a:tcPr marL="0" marR="0" marT="64769" marB="0">
                    <a:lnL w="9525">
                      <a:solidFill>
                        <a:srgbClr val="2E2E97"/>
                      </a:solidFill>
                      <a:prstDash val="solid"/>
                    </a:lnL>
                    <a:lnR w="9525">
                      <a:solidFill>
                        <a:srgbClr val="2E2E97"/>
                      </a:solidFill>
                      <a:prstDash val="solid"/>
                    </a:lnR>
                    <a:lnT w="9525">
                      <a:solidFill>
                        <a:srgbClr val="2E2E97"/>
                      </a:solidFill>
                      <a:prstDash val="solid"/>
                    </a:lnT>
                    <a:lnB w="9525">
                      <a:solidFill>
                        <a:srgbClr val="2E2E97"/>
                      </a:solidFill>
                      <a:prstDash val="solid"/>
                    </a:lnB>
                  </a:tcPr>
                </a:tc>
              </a:tr>
              <a:tr h="646176">
                <a:tc>
                  <a:txBody>
                    <a:bodyPr/>
                    <a:p>
                      <a:pPr marL="91440">
                        <a:lnSpc>
                          <a:spcPct val="100000"/>
                        </a:lnSpc>
                        <a:spcBef>
                          <a:spcPts val="325"/>
                        </a:spcBef>
                      </a:pPr>
                      <a:r>
                        <a:rPr sz="1800" dirty="0">
                          <a:latin typeface="Arial" panose="020B0604020202020204"/>
                          <a:cs typeface="Arial" panose="020B0604020202020204"/>
                        </a:rPr>
                        <a:t>5. </a:t>
                      </a:r>
                      <a:r>
                        <a:rPr lang="zh-CN" sz="1800" dirty="0">
                          <a:latin typeface="Arial" panose="020B0604020202020204"/>
                          <a:cs typeface="Arial" panose="020B0604020202020204"/>
                        </a:rPr>
                        <a:t>利用已有的知识回答问题及得出新的结论</a:t>
                      </a:r>
                      <a:r>
                        <a:rPr sz="1800" spc="-5" dirty="0">
                          <a:latin typeface="Arial" panose="020B0604020202020204"/>
                          <a:cs typeface="Arial" panose="020B0604020202020204"/>
                        </a:rPr>
                        <a:t> (</a:t>
                      </a:r>
                      <a:r>
                        <a:rPr lang="zh-CN" sz="1800" spc="-5" dirty="0">
                          <a:solidFill>
                            <a:srgbClr val="FF0000"/>
                          </a:solidFill>
                          <a:latin typeface="Arial" panose="020B0604020202020204"/>
                          <a:cs typeface="Arial" panose="020B0604020202020204"/>
                        </a:rPr>
                        <a:t>自动推理</a:t>
                      </a:r>
                      <a:r>
                        <a:rPr lang="en-US" altLang="zh-CN" sz="1800" spc="-5" dirty="0">
                          <a:solidFill>
                            <a:srgbClr val="FF0000"/>
                          </a:solidFill>
                          <a:latin typeface="Arial" panose="020B0604020202020204"/>
                          <a:cs typeface="Arial" panose="020B0604020202020204"/>
                        </a:rPr>
                        <a:t> </a:t>
                      </a:r>
                      <a:r>
                        <a:rPr sz="1800" spc="-5" dirty="0">
                          <a:solidFill>
                            <a:srgbClr val="FF0000"/>
                          </a:solidFill>
                          <a:latin typeface="Arial" panose="020B0604020202020204"/>
                          <a:cs typeface="Arial" panose="020B0604020202020204"/>
                        </a:rPr>
                        <a:t>automated</a:t>
                      </a:r>
                      <a:r>
                        <a:rPr sz="1800" spc="55" dirty="0">
                          <a:solidFill>
                            <a:srgbClr val="FF0000"/>
                          </a:solidFill>
                          <a:latin typeface="Arial" panose="020B0604020202020204"/>
                          <a:cs typeface="Arial" panose="020B0604020202020204"/>
                        </a:rPr>
                        <a:t> </a:t>
                      </a:r>
                      <a:r>
                        <a:rPr sz="1800" spc="-10" dirty="0">
                          <a:solidFill>
                            <a:srgbClr val="FF0000"/>
                          </a:solidFill>
                          <a:latin typeface="Arial" panose="020B0604020202020204"/>
                          <a:cs typeface="Arial" panose="020B0604020202020204"/>
                        </a:rPr>
                        <a:t>reasoning</a:t>
                      </a:r>
                      <a:r>
                        <a:rPr sz="1800" spc="-10" dirty="0">
                          <a:latin typeface="Arial" panose="020B0604020202020204"/>
                          <a:cs typeface="Arial" panose="020B0604020202020204"/>
                        </a:rPr>
                        <a:t>)</a:t>
                      </a:r>
                      <a:endParaRPr sz="1800">
                        <a:latin typeface="Arial" panose="020B0604020202020204"/>
                        <a:cs typeface="Arial" panose="020B0604020202020204"/>
                      </a:endParaRPr>
                    </a:p>
                  </a:txBody>
                  <a:tcPr marL="0" marR="0" marT="41275" marB="0">
                    <a:lnL w="9525">
                      <a:solidFill>
                        <a:srgbClr val="2E2E97"/>
                      </a:solidFill>
                      <a:prstDash val="solid"/>
                    </a:lnL>
                    <a:lnR w="9525">
                      <a:solidFill>
                        <a:srgbClr val="2E2E97"/>
                      </a:solidFill>
                      <a:prstDash val="solid"/>
                    </a:lnR>
                    <a:lnT w="9525">
                      <a:solidFill>
                        <a:srgbClr val="2E2E97"/>
                      </a:solidFill>
                      <a:prstDash val="solid"/>
                    </a:lnT>
                    <a:lnB w="9525">
                      <a:solidFill>
                        <a:srgbClr val="2E2E97"/>
                      </a:solidFill>
                      <a:prstDash val="solid"/>
                    </a:lnB>
                  </a:tcPr>
                </a:tc>
              </a:tr>
              <a:tr h="675132">
                <a:tc>
                  <a:txBody>
                    <a:bodyPr/>
                    <a:p>
                      <a:pPr marL="91440" marR="455295">
                        <a:lnSpc>
                          <a:spcPct val="109000"/>
                        </a:lnSpc>
                        <a:spcBef>
                          <a:spcPts val="125"/>
                        </a:spcBef>
                      </a:pPr>
                      <a:r>
                        <a:rPr sz="1800" dirty="0">
                          <a:latin typeface="Arial" panose="020B0604020202020204"/>
                          <a:cs typeface="Arial" panose="020B0604020202020204"/>
                        </a:rPr>
                        <a:t>6. </a:t>
                      </a:r>
                      <a:r>
                        <a:rPr lang="zh-CN" sz="1800" dirty="0">
                          <a:latin typeface="Arial" panose="020B0604020202020204"/>
                          <a:cs typeface="Arial" panose="020B0604020202020204"/>
                        </a:rPr>
                        <a:t>适应新环境、对模式进行发现和推断</a:t>
                      </a:r>
                      <a:r>
                        <a:rPr sz="1800" spc="-5" dirty="0">
                          <a:latin typeface="Arial" panose="020B0604020202020204"/>
                          <a:cs typeface="Arial" panose="020B0604020202020204"/>
                        </a:rPr>
                        <a:t> (</a:t>
                      </a:r>
                      <a:r>
                        <a:rPr lang="zh-CN" sz="1800" spc="-5" dirty="0">
                          <a:solidFill>
                            <a:srgbClr val="FF0000"/>
                          </a:solidFill>
                          <a:latin typeface="Arial" panose="020B0604020202020204"/>
                          <a:cs typeface="Arial" panose="020B0604020202020204"/>
                        </a:rPr>
                        <a:t>机器学习</a:t>
                      </a:r>
                      <a:r>
                        <a:rPr lang="en-US" altLang="zh-CN" sz="1800" spc="-5" dirty="0">
                          <a:solidFill>
                            <a:srgbClr val="FF0000"/>
                          </a:solidFill>
                          <a:latin typeface="Arial" panose="020B0604020202020204"/>
                          <a:cs typeface="Arial" panose="020B0604020202020204"/>
                        </a:rPr>
                        <a:t> </a:t>
                      </a:r>
                      <a:r>
                        <a:rPr sz="1800" spc="-5" dirty="0">
                          <a:solidFill>
                            <a:srgbClr val="FF0000"/>
                          </a:solidFill>
                          <a:latin typeface="Arial" panose="020B0604020202020204"/>
                          <a:cs typeface="Arial" panose="020B0604020202020204"/>
                        </a:rPr>
                        <a:t>machine</a:t>
                      </a:r>
                      <a:r>
                        <a:rPr sz="1800" spc="40" dirty="0">
                          <a:solidFill>
                            <a:srgbClr val="FF0000"/>
                          </a:solidFill>
                          <a:latin typeface="Arial" panose="020B0604020202020204"/>
                          <a:cs typeface="Arial" panose="020B0604020202020204"/>
                        </a:rPr>
                        <a:t> </a:t>
                      </a:r>
                      <a:r>
                        <a:rPr sz="1800" spc="-5" dirty="0">
                          <a:solidFill>
                            <a:srgbClr val="FF0000"/>
                          </a:solidFill>
                          <a:latin typeface="Arial" panose="020B0604020202020204"/>
                          <a:cs typeface="Arial" panose="020B0604020202020204"/>
                        </a:rPr>
                        <a:t>learning</a:t>
                      </a:r>
                      <a:r>
                        <a:rPr sz="1800" spc="-5" dirty="0">
                          <a:latin typeface="Arial" panose="020B0604020202020204"/>
                          <a:cs typeface="Arial" panose="020B0604020202020204"/>
                        </a:rPr>
                        <a:t>)</a:t>
                      </a:r>
                      <a:endParaRPr sz="1800">
                        <a:latin typeface="Arial" panose="020B0604020202020204"/>
                        <a:cs typeface="Arial" panose="020B0604020202020204"/>
                      </a:endParaRPr>
                    </a:p>
                  </a:txBody>
                  <a:tcPr marL="0" marR="0" marT="15875" marB="0">
                    <a:lnL w="9525">
                      <a:solidFill>
                        <a:srgbClr val="2E2E97"/>
                      </a:solidFill>
                      <a:prstDash val="solid"/>
                    </a:lnL>
                    <a:lnR w="9525">
                      <a:solidFill>
                        <a:srgbClr val="2E2E97"/>
                      </a:solidFill>
                      <a:prstDash val="solid"/>
                    </a:lnR>
                    <a:lnT w="9525">
                      <a:solidFill>
                        <a:srgbClr val="2E2E97"/>
                      </a:solidFill>
                      <a:prstDash val="solid"/>
                    </a:lnT>
                    <a:lnB w="9525">
                      <a:solidFill>
                        <a:srgbClr val="2E2E97"/>
                      </a:solidFill>
                      <a:prstDash val="solid"/>
                    </a:lnB>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人工智能的优势</a:t>
            </a:r>
            <a:endParaRPr lang="zh-CN" altLang="en-US"/>
          </a:p>
        </p:txBody>
      </p:sp>
      <p:sp>
        <p:nvSpPr>
          <p:cNvPr id="3" name="内容占位符 2"/>
          <p:cNvSpPr>
            <a:spLocks noGrp="1"/>
          </p:cNvSpPr>
          <p:nvPr>
            <p:ph idx="1"/>
          </p:nvPr>
        </p:nvSpPr>
        <p:spPr/>
        <p:txBody>
          <a:bodyPr/>
          <a:p>
            <a:r>
              <a:rPr lang="zh-CN" altLang="en-US"/>
              <a:t>机器的</a:t>
            </a:r>
            <a:r>
              <a:rPr lang="zh-CN" altLang="en-US">
                <a:solidFill>
                  <a:srgbClr val="0070C0"/>
                </a:solidFill>
              </a:rPr>
              <a:t>计算</a:t>
            </a:r>
            <a:r>
              <a:rPr lang="zh-CN" altLang="en-US"/>
              <a:t>能力强于人类</a:t>
            </a:r>
            <a:endParaRPr lang="zh-CN" altLang="en-US"/>
          </a:p>
          <a:p>
            <a:pPr lvl="1"/>
            <a:r>
              <a:rPr lang="zh-CN" altLang="en-US"/>
              <a:t>计算更快速</a:t>
            </a:r>
            <a:endParaRPr lang="zh-CN" altLang="en-US"/>
          </a:p>
          <a:p>
            <a:pPr lvl="1"/>
            <a:r>
              <a:rPr lang="zh-CN" altLang="en-US"/>
              <a:t>存储更准确、快速</a:t>
            </a:r>
            <a:endParaRPr lang="zh-CN" altLang="en-US"/>
          </a:p>
          <a:p>
            <a:pPr lvl="1"/>
            <a:r>
              <a:rPr lang="zh-CN" altLang="en-US"/>
              <a:t>不间断工作</a:t>
            </a:r>
            <a:endParaRPr lang="zh-CN" altLang="en-US"/>
          </a:p>
          <a:p>
            <a:pPr lvl="1"/>
            <a:r>
              <a:rPr lang="en-US" altLang="zh-CN"/>
              <a:t>……</a:t>
            </a:r>
            <a:endParaRPr lang="zh-CN" altLang="en-US"/>
          </a:p>
          <a:p>
            <a:endParaRPr lang="zh-CN" altLang="en-US"/>
          </a:p>
          <a:p>
            <a:endParaRPr lang="zh-CN" altLang="en-US"/>
          </a:p>
          <a:p>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人工智能的优势</a:t>
            </a:r>
            <a:endParaRPr lang="zh-CN" altLang="en-US"/>
          </a:p>
        </p:txBody>
      </p:sp>
      <p:sp>
        <p:nvSpPr>
          <p:cNvPr id="3" name="内容占位符 2"/>
          <p:cNvSpPr>
            <a:spLocks noGrp="1"/>
          </p:cNvSpPr>
          <p:nvPr>
            <p:ph idx="1"/>
          </p:nvPr>
        </p:nvSpPr>
        <p:spPr/>
        <p:txBody>
          <a:bodyPr/>
          <a:p>
            <a:r>
              <a:rPr lang="zh-CN" altLang="en-US"/>
              <a:t>机器的</a:t>
            </a:r>
            <a:r>
              <a:rPr lang="zh-CN" altLang="en-US">
                <a:solidFill>
                  <a:srgbClr val="0070C0"/>
                </a:solidFill>
              </a:rPr>
              <a:t>计算</a:t>
            </a:r>
            <a:r>
              <a:rPr lang="zh-CN" altLang="en-US"/>
              <a:t>能力强于人类</a:t>
            </a:r>
            <a:endParaRPr lang="zh-CN" altLang="en-US"/>
          </a:p>
          <a:p>
            <a:pPr lvl="1"/>
            <a:r>
              <a:rPr lang="zh-CN" altLang="en-US"/>
              <a:t>计算更快速</a:t>
            </a:r>
            <a:endParaRPr lang="zh-CN" altLang="en-US"/>
          </a:p>
          <a:p>
            <a:pPr lvl="1"/>
            <a:r>
              <a:rPr lang="zh-CN" altLang="en-US"/>
              <a:t>存储更准确、快速</a:t>
            </a:r>
            <a:endParaRPr lang="zh-CN" altLang="en-US"/>
          </a:p>
          <a:p>
            <a:pPr lvl="1"/>
            <a:r>
              <a:rPr lang="zh-CN" altLang="en-US"/>
              <a:t>不间断工作</a:t>
            </a:r>
            <a:endParaRPr lang="zh-CN" altLang="en-US"/>
          </a:p>
          <a:p>
            <a:pPr lvl="1"/>
            <a:r>
              <a:rPr lang="en-US" altLang="zh-CN"/>
              <a:t>……</a:t>
            </a:r>
            <a:endParaRPr lang="zh-CN" altLang="en-US"/>
          </a:p>
          <a:p>
            <a:endParaRPr lang="zh-CN" altLang="en-US"/>
          </a:p>
          <a:p>
            <a:r>
              <a:rPr lang="zh-CN" altLang="en-US"/>
              <a:t>什么是计算？</a:t>
            </a:r>
            <a:endParaRPr lang="zh-CN" altLang="en-US"/>
          </a:p>
          <a:p>
            <a:pPr lvl="1"/>
            <a:r>
              <a:rPr lang="zh-CN" altLang="en-US"/>
              <a:t>按步骤执行一些列指令（称为</a:t>
            </a:r>
            <a:r>
              <a:rPr lang="zh-CN" altLang="en-US">
                <a:solidFill>
                  <a:srgbClr val="0070C0"/>
                </a:solidFill>
              </a:rPr>
              <a:t>程序</a:t>
            </a:r>
            <a:r>
              <a:rPr lang="zh-CN" altLang="en-US"/>
              <a:t>）</a:t>
            </a:r>
            <a:endParaRPr lang="zh-CN" altLang="en-US"/>
          </a:p>
          <a:p>
            <a:pPr lvl="1"/>
            <a:r>
              <a:rPr lang="zh-CN" altLang="en-US"/>
              <a:t>包含算术步骤和非算术步骤</a:t>
            </a:r>
            <a:endParaRPr lang="zh-CN" altLang="en-US"/>
          </a:p>
          <a:p>
            <a:pPr lvl="1"/>
            <a:r>
              <a:rPr lang="zh-CN" altLang="en-US"/>
              <a:t>与数学高度相关</a:t>
            </a:r>
            <a:endParaRPr lang="zh-CN" altLang="en-US"/>
          </a:p>
          <a:p>
            <a:endParaRPr lang="zh-CN" altLang="en-US"/>
          </a:p>
          <a:p>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如何通过计算进行推理？</a:t>
            </a:r>
            <a:endParaRPr lang="zh-CN" altLang="en-US"/>
          </a:p>
        </p:txBody>
      </p:sp>
      <p:sp>
        <p:nvSpPr>
          <p:cNvPr id="3" name="内容占位符 2"/>
          <p:cNvSpPr>
            <a:spLocks noGrp="1"/>
          </p:cNvSpPr>
          <p:nvPr>
            <p:ph idx="1"/>
          </p:nvPr>
        </p:nvSpPr>
        <p:spPr/>
        <p:txBody>
          <a:bodyPr/>
          <a:p>
            <a:r>
              <a:rPr lang="zh-CN" altLang="en-US"/>
              <a:t>简单推理题：</a:t>
            </a:r>
            <a:endParaRPr lang="zh-CN" altLang="en-US"/>
          </a:p>
          <a:p>
            <a:pPr marL="0" indent="457200">
              <a:buNone/>
            </a:pPr>
            <a:r>
              <a:rPr lang="zh-CN" altLang="en-US"/>
              <a:t>甲、乙、丙三人，每个人要么是只说真话的老实人，要么是只说假话的骗子。</a:t>
            </a:r>
            <a:endParaRPr lang="zh-CN" altLang="en-US"/>
          </a:p>
          <a:p>
            <a:pPr marL="0" indent="457200">
              <a:buNone/>
            </a:pPr>
            <a:r>
              <a:rPr lang="zh-CN" altLang="en-US"/>
              <a:t>甲说：</a:t>
            </a:r>
            <a:r>
              <a:rPr lang="en-US" altLang="zh-CN"/>
              <a:t>“</a:t>
            </a:r>
            <a:r>
              <a:rPr lang="zh-CN" altLang="en-US"/>
              <a:t>乙是骗子</a:t>
            </a:r>
            <a:r>
              <a:rPr lang="en-US" altLang="zh-CN"/>
              <a:t>”</a:t>
            </a:r>
            <a:r>
              <a:rPr lang="zh-CN" altLang="en-US"/>
              <a:t>。</a:t>
            </a:r>
            <a:endParaRPr lang="zh-CN" altLang="en-US"/>
          </a:p>
          <a:p>
            <a:pPr marL="0" indent="457200">
              <a:buNone/>
            </a:pPr>
            <a:r>
              <a:rPr lang="zh-CN" altLang="en-US"/>
              <a:t>乙说：</a:t>
            </a:r>
            <a:r>
              <a:rPr lang="en-US" altLang="zh-CN"/>
              <a:t>“</a:t>
            </a:r>
            <a:r>
              <a:rPr lang="zh-CN" altLang="en-US"/>
              <a:t>甲和丙是同一类人</a:t>
            </a:r>
            <a:r>
              <a:rPr lang="en-US" altLang="zh-CN"/>
              <a:t>”</a:t>
            </a:r>
            <a:r>
              <a:rPr lang="zh-CN" altLang="en-US"/>
              <a:t>。</a:t>
            </a:r>
            <a:endParaRPr lang="zh-CN" altLang="en-US"/>
          </a:p>
          <a:p>
            <a:pPr marL="0" indent="457200">
              <a:buNone/>
            </a:pPr>
            <a:r>
              <a:rPr lang="zh-CN" altLang="en-US"/>
              <a:t>问：丙是老实人还是骗子？</a:t>
            </a:r>
            <a:endParaRPr lang="zh-CN" altLang="en-US"/>
          </a:p>
          <a:p>
            <a:endParaRPr lang="zh-CN" altLang="en-US"/>
          </a:p>
          <a:p>
            <a:endParaRPr lang="zh-CN" altLang="en-US"/>
          </a:p>
          <a:p>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如何通过计算进行推理？</a:t>
            </a:r>
            <a:endParaRPr lang="zh-CN" altLang="en-US"/>
          </a:p>
        </p:txBody>
      </p:sp>
      <p:sp>
        <p:nvSpPr>
          <p:cNvPr id="3" name="内容占位符 2"/>
          <p:cNvSpPr>
            <a:spLocks noGrp="1"/>
          </p:cNvSpPr>
          <p:nvPr>
            <p:ph idx="1"/>
          </p:nvPr>
        </p:nvSpPr>
        <p:spPr/>
        <p:txBody>
          <a:bodyPr/>
          <a:p>
            <a:r>
              <a:rPr lang="zh-CN" altLang="en-US"/>
              <a:t>简单推理题：</a:t>
            </a:r>
            <a:endParaRPr lang="zh-CN" altLang="en-US"/>
          </a:p>
          <a:p>
            <a:pPr marL="0" indent="457200">
              <a:buNone/>
            </a:pPr>
            <a:r>
              <a:rPr lang="zh-CN" altLang="en-US"/>
              <a:t>甲、乙、丙三人，每个人要么是只说真话的老实人，要么是只说假话的骗子。</a:t>
            </a:r>
            <a:endParaRPr lang="zh-CN" altLang="en-US"/>
          </a:p>
          <a:p>
            <a:pPr marL="0" indent="457200">
              <a:buNone/>
            </a:pPr>
            <a:r>
              <a:rPr lang="zh-CN" altLang="en-US"/>
              <a:t>甲说：</a:t>
            </a:r>
            <a:r>
              <a:rPr lang="en-US" altLang="zh-CN"/>
              <a:t>“</a:t>
            </a:r>
            <a:r>
              <a:rPr lang="zh-CN" altLang="en-US"/>
              <a:t>乙是骗子</a:t>
            </a:r>
            <a:r>
              <a:rPr lang="en-US" altLang="zh-CN"/>
              <a:t>”</a:t>
            </a:r>
            <a:r>
              <a:rPr lang="zh-CN" altLang="en-US"/>
              <a:t>。</a:t>
            </a:r>
            <a:endParaRPr lang="zh-CN" altLang="en-US"/>
          </a:p>
          <a:p>
            <a:pPr marL="0" indent="457200">
              <a:buNone/>
            </a:pPr>
            <a:r>
              <a:rPr lang="zh-CN" altLang="en-US"/>
              <a:t>乙说：</a:t>
            </a:r>
            <a:r>
              <a:rPr lang="en-US" altLang="zh-CN"/>
              <a:t>“</a:t>
            </a:r>
            <a:r>
              <a:rPr lang="zh-CN" altLang="en-US"/>
              <a:t>甲和丙是同一类人</a:t>
            </a:r>
            <a:r>
              <a:rPr lang="en-US" altLang="zh-CN"/>
              <a:t>”</a:t>
            </a:r>
            <a:r>
              <a:rPr lang="zh-CN" altLang="en-US"/>
              <a:t>。</a:t>
            </a:r>
            <a:endParaRPr lang="zh-CN" altLang="en-US"/>
          </a:p>
          <a:p>
            <a:pPr marL="0" indent="457200">
              <a:buNone/>
            </a:pPr>
            <a:r>
              <a:rPr lang="zh-CN" altLang="en-US"/>
              <a:t>问：丙是老实人还是骗子？</a:t>
            </a:r>
            <a:endParaRPr lang="zh-CN" altLang="en-US"/>
          </a:p>
          <a:p>
            <a:endParaRPr lang="zh-CN" altLang="en-US"/>
          </a:p>
          <a:p>
            <a:r>
              <a:rPr lang="zh-CN" altLang="en-US"/>
              <a:t>假设丙是老实人，那么</a:t>
            </a:r>
            <a:r>
              <a:rPr lang="en-US" altLang="zh-CN"/>
              <a:t>……</a:t>
            </a:r>
            <a:endParaRPr lang="en-US" altLang="zh-CN"/>
          </a:p>
          <a:p>
            <a:pPr lvl="1"/>
            <a:r>
              <a:rPr lang="zh-CN" altLang="en-US" sz="2000"/>
              <a:t>假设甲也是老实人，那么</a:t>
            </a:r>
            <a:r>
              <a:rPr lang="en-US" altLang="zh-CN" sz="2000"/>
              <a:t>……</a:t>
            </a:r>
            <a:r>
              <a:rPr lang="zh-CN" altLang="en-US" sz="2000"/>
              <a:t>否则</a:t>
            </a:r>
            <a:endParaRPr lang="en-US" altLang="zh-CN"/>
          </a:p>
          <a:p>
            <a:endParaRPr lang="zh-CN" altLang="en-US"/>
          </a:p>
          <a:p>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如何通过计算进行推理？</a:t>
            </a:r>
            <a:endParaRPr lang="zh-CN" altLang="en-US"/>
          </a:p>
        </p:txBody>
      </p:sp>
      <p:sp>
        <p:nvSpPr>
          <p:cNvPr id="3" name="内容占位符 2"/>
          <p:cNvSpPr>
            <a:spLocks noGrp="1"/>
          </p:cNvSpPr>
          <p:nvPr>
            <p:ph idx="1"/>
          </p:nvPr>
        </p:nvSpPr>
        <p:spPr/>
        <p:txBody>
          <a:bodyPr/>
          <a:p>
            <a:r>
              <a:rPr lang="zh-CN" altLang="en-US"/>
              <a:t>令变量</a:t>
            </a:r>
            <a:r>
              <a:rPr lang="en-US" altLang="zh-CN"/>
              <a:t>a</a:t>
            </a:r>
            <a:r>
              <a:rPr lang="zh-CN" altLang="en-US"/>
              <a:t>表示</a:t>
            </a:r>
            <a:r>
              <a:rPr lang="en-US" altLang="zh-CN"/>
              <a:t>“</a:t>
            </a:r>
            <a:r>
              <a:rPr lang="zh-CN" altLang="en-US"/>
              <a:t>甲是老实人</a:t>
            </a:r>
            <a:r>
              <a:rPr lang="en-US" altLang="zh-CN"/>
              <a:t>”</a:t>
            </a:r>
            <a:r>
              <a:rPr lang="zh-CN" altLang="en-US"/>
              <a:t>，</a:t>
            </a:r>
            <a:r>
              <a:rPr lang="en-US" altLang="zh-CN"/>
              <a:t>b</a:t>
            </a:r>
            <a:r>
              <a:rPr lang="zh-CN" altLang="en-US"/>
              <a:t>表示</a:t>
            </a:r>
            <a:r>
              <a:rPr lang="en-US" altLang="zh-CN"/>
              <a:t>“</a:t>
            </a:r>
            <a:r>
              <a:rPr lang="zh-CN" altLang="en-US"/>
              <a:t>乙是老实人</a:t>
            </a:r>
            <a:r>
              <a:rPr lang="en-US" altLang="zh-CN"/>
              <a:t>”</a:t>
            </a:r>
            <a:r>
              <a:rPr lang="zh-CN" altLang="en-US"/>
              <a:t>，</a:t>
            </a:r>
            <a:r>
              <a:rPr lang="en-US" altLang="zh-CN"/>
              <a:t>c</a:t>
            </a:r>
            <a:r>
              <a:rPr lang="zh-CN" altLang="en-US"/>
              <a:t>表示</a:t>
            </a:r>
            <a:r>
              <a:rPr lang="en-US" altLang="zh-CN"/>
              <a:t>“</a:t>
            </a:r>
            <a:r>
              <a:rPr lang="zh-CN" altLang="en-US"/>
              <a:t>丙是老实人</a:t>
            </a:r>
            <a:r>
              <a:rPr lang="en-US" altLang="zh-CN"/>
              <a:t>”</a:t>
            </a:r>
            <a:endParaRPr lang="en-US" altLang="zh-CN"/>
          </a:p>
          <a:p>
            <a:r>
              <a:rPr lang="en-US" altLang="zh-CN"/>
              <a:t>a</a:t>
            </a:r>
            <a:r>
              <a:rPr lang="zh-CN" altLang="en-US"/>
              <a:t>为真即</a:t>
            </a:r>
            <a:r>
              <a:rPr lang="en-US" altLang="zh-CN"/>
              <a:t>“</a:t>
            </a:r>
            <a:r>
              <a:rPr lang="zh-CN" altLang="en-US"/>
              <a:t>甲是老实人</a:t>
            </a:r>
            <a:r>
              <a:rPr lang="en-US" altLang="zh-CN"/>
              <a:t>”</a:t>
            </a:r>
            <a:r>
              <a:rPr lang="zh-CN" altLang="en-US"/>
              <a:t>为真</a:t>
            </a:r>
            <a:endParaRPr lang="zh-CN" altLang="en-US"/>
          </a:p>
          <a:p>
            <a:endParaRPr lang="zh-CN" altLang="en-US"/>
          </a:p>
          <a:p>
            <a:pPr marL="0" indent="457200">
              <a:buNone/>
            </a:pPr>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如何通过计算进行推理？</a:t>
            </a:r>
            <a:endParaRPr lang="zh-CN" altLang="en-US"/>
          </a:p>
        </p:txBody>
      </p:sp>
      <p:sp>
        <p:nvSpPr>
          <p:cNvPr id="3" name="内容占位符 2"/>
          <p:cNvSpPr>
            <a:spLocks noGrp="1"/>
          </p:cNvSpPr>
          <p:nvPr>
            <p:ph idx="1"/>
          </p:nvPr>
        </p:nvSpPr>
        <p:spPr/>
        <p:txBody>
          <a:bodyPr/>
          <a:p>
            <a:r>
              <a:rPr lang="zh-CN" altLang="en-US"/>
              <a:t>令变量</a:t>
            </a:r>
            <a:r>
              <a:rPr lang="en-US" altLang="zh-CN"/>
              <a:t>a</a:t>
            </a:r>
            <a:r>
              <a:rPr lang="zh-CN" altLang="en-US"/>
              <a:t>表示</a:t>
            </a:r>
            <a:r>
              <a:rPr lang="en-US" altLang="zh-CN"/>
              <a:t>“</a:t>
            </a:r>
            <a:r>
              <a:rPr lang="zh-CN" altLang="en-US"/>
              <a:t>甲是老实人</a:t>
            </a:r>
            <a:r>
              <a:rPr lang="en-US" altLang="zh-CN"/>
              <a:t>”</a:t>
            </a:r>
            <a:r>
              <a:rPr lang="zh-CN" altLang="en-US"/>
              <a:t>，</a:t>
            </a:r>
            <a:r>
              <a:rPr lang="en-US" altLang="zh-CN"/>
              <a:t>b</a:t>
            </a:r>
            <a:r>
              <a:rPr lang="zh-CN" altLang="en-US"/>
              <a:t>表示</a:t>
            </a:r>
            <a:r>
              <a:rPr lang="en-US" altLang="zh-CN"/>
              <a:t>“</a:t>
            </a:r>
            <a:r>
              <a:rPr lang="zh-CN" altLang="en-US"/>
              <a:t>乙是老实人</a:t>
            </a:r>
            <a:r>
              <a:rPr lang="en-US" altLang="zh-CN"/>
              <a:t>”</a:t>
            </a:r>
            <a:r>
              <a:rPr lang="zh-CN" altLang="en-US"/>
              <a:t>，</a:t>
            </a:r>
            <a:r>
              <a:rPr lang="en-US" altLang="zh-CN"/>
              <a:t>c</a:t>
            </a:r>
            <a:r>
              <a:rPr lang="zh-CN" altLang="en-US"/>
              <a:t>表示</a:t>
            </a:r>
            <a:r>
              <a:rPr lang="en-US" altLang="zh-CN"/>
              <a:t>“</a:t>
            </a:r>
            <a:r>
              <a:rPr lang="zh-CN" altLang="en-US"/>
              <a:t>丙是老实人</a:t>
            </a:r>
            <a:r>
              <a:rPr lang="en-US" altLang="zh-CN"/>
              <a:t>”</a:t>
            </a:r>
            <a:endParaRPr lang="en-US" altLang="zh-CN"/>
          </a:p>
          <a:p>
            <a:r>
              <a:rPr lang="en-US" altLang="zh-CN"/>
              <a:t>a</a:t>
            </a:r>
            <a:r>
              <a:rPr lang="zh-CN" altLang="en-US"/>
              <a:t>为真即</a:t>
            </a:r>
            <a:r>
              <a:rPr lang="en-US" altLang="zh-CN"/>
              <a:t>“</a:t>
            </a:r>
            <a:r>
              <a:rPr lang="zh-CN" altLang="en-US"/>
              <a:t>甲是老实人</a:t>
            </a:r>
            <a:r>
              <a:rPr lang="en-US" altLang="zh-CN"/>
              <a:t>”</a:t>
            </a:r>
            <a:r>
              <a:rPr lang="zh-CN" altLang="en-US"/>
              <a:t>为真</a:t>
            </a:r>
            <a:endParaRPr lang="zh-CN" altLang="en-US"/>
          </a:p>
          <a:p>
            <a:endParaRPr lang="zh-CN" altLang="en-US"/>
          </a:p>
          <a:p>
            <a:pPr marL="0" indent="457200">
              <a:buNone/>
            </a:pPr>
            <a:r>
              <a:rPr lang="zh-CN" altLang="en-US">
                <a:sym typeface="+mn-ea"/>
              </a:rPr>
              <a:t>甲说：</a:t>
            </a:r>
            <a:r>
              <a:rPr lang="en-US" altLang="zh-CN">
                <a:sym typeface="+mn-ea"/>
              </a:rPr>
              <a:t>“</a:t>
            </a:r>
            <a:r>
              <a:rPr lang="zh-CN" altLang="en-US">
                <a:sym typeface="+mn-ea"/>
              </a:rPr>
              <a:t>乙是骗子</a:t>
            </a:r>
            <a:r>
              <a:rPr lang="en-US" altLang="zh-CN">
                <a:sym typeface="+mn-ea"/>
              </a:rPr>
              <a:t>”</a:t>
            </a:r>
            <a:r>
              <a:rPr lang="zh-CN" altLang="en-US">
                <a:sym typeface="+mn-ea"/>
              </a:rPr>
              <a:t>。</a:t>
            </a:r>
            <a:endParaRPr lang="zh-CN" altLang="en-US"/>
          </a:p>
          <a:p>
            <a:pPr marL="0" indent="457200">
              <a:buNone/>
            </a:pPr>
            <a:r>
              <a:rPr lang="zh-CN" altLang="en-US">
                <a:sym typeface="+mn-ea"/>
              </a:rPr>
              <a:t>乙说：</a:t>
            </a:r>
            <a:r>
              <a:rPr lang="en-US" altLang="zh-CN">
                <a:sym typeface="+mn-ea"/>
              </a:rPr>
              <a:t>“</a:t>
            </a:r>
            <a:r>
              <a:rPr lang="zh-CN" altLang="en-US">
                <a:sym typeface="+mn-ea"/>
              </a:rPr>
              <a:t>甲和丙是同一类人</a:t>
            </a:r>
            <a:r>
              <a:rPr lang="en-US" altLang="zh-CN">
                <a:sym typeface="+mn-ea"/>
              </a:rPr>
              <a:t>”</a:t>
            </a:r>
            <a:r>
              <a:rPr lang="zh-CN" altLang="en-US">
                <a:sym typeface="+mn-ea"/>
              </a:rPr>
              <a:t>。</a:t>
            </a:r>
            <a:endParaRPr lang="zh-CN" altLang="en-US">
              <a:sym typeface="+mn-ea"/>
            </a:endParaRPr>
          </a:p>
          <a:p>
            <a:pPr marL="0" indent="457200">
              <a:buNone/>
            </a:pPr>
            <a:endParaRPr lang="zh-CN" altLang="en-US" sz="2400">
              <a:sym typeface="+mn-ea"/>
            </a:endParaRPr>
          </a:p>
          <a:p>
            <a:pPr marL="0" indent="457200">
              <a:buNone/>
            </a:pPr>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mc:AlternateContent xmlns:mc="http://schemas.openxmlformats.org/markup-compatibility/2006">
        <mc:Choice xmlns:a14="http://schemas.microsoft.com/office/drawing/2010/main" Requires="a14">
          <p:sp>
            <p:nvSpPr>
              <p:cNvPr id="6" name="文本框 5"/>
              <p:cNvSpPr txBox="1"/>
              <p:nvPr/>
            </p:nvSpPr>
            <p:spPr>
              <a:xfrm>
                <a:off x="5005705" y="3200400"/>
                <a:ext cx="3021965" cy="1219835"/>
              </a:xfrm>
              <a:prstGeom prst="rect">
                <a:avLst/>
              </a:prstGeom>
              <a:ln w="9525">
                <a:solidFill>
                  <a:srgbClr val="292988"/>
                </a:solidFill>
              </a:ln>
            </p:spPr>
            <p:txBody>
              <a:bodyPr vert="horz" wrap="square" lIns="0" tIns="0" rIns="0" bIns="0" rtlCol="0">
                <a:noAutofit/>
              </a:bodyPr>
              <a:p>
                <a:pPr marL="91440" marR="82550">
                  <a:lnSpc>
                    <a:spcPct val="150000"/>
                  </a:lnSpc>
                </a:pPr>
                <a14:m>
                  <m:oMathPara xmlns:m="http://schemas.openxmlformats.org/officeDocument/2006/math">
                    <m:oMathParaPr>
                      <m:jc m:val="center"/>
                    </m:oMathParaPr>
                    <m:oMath xmlns:m="http://schemas.openxmlformats.org/officeDocument/2006/math">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𝑎</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0</m:t>
                      </m:r>
                      <m:r>
                        <a:rPr lang="en-US" altLang="zh-CN" sz="2400" i="1" spc="-110" dirty="0">
                          <a:latin typeface="Cambria Math" panose="02040503050406030204" charset="0"/>
                          <a:cs typeface="Cambria Math" panose="02040503050406030204" charset="0"/>
                        </a:rPr>
                        <m:t>)</m:t>
                      </m:r>
                    </m:oMath>
                  </m:oMathPara>
                </a14:m>
                <a:endParaRPr lang="en-US" altLang="zh-CN" sz="2400" i="1" spc="-110" dirty="0">
                  <a:latin typeface="Cambria Math" panose="02040503050406030204" charset="0"/>
                  <a:cs typeface="Cambria Math" panose="02040503050406030204" charset="0"/>
                </a:endParaRPr>
              </a:p>
              <a:p>
                <a:pPr marL="91440" marR="82550">
                  <a:lnSpc>
                    <a:spcPct val="150000"/>
                  </a:lnSpc>
                </a:pPr>
                <a14:m>
                  <m:oMathPara xmlns:m="http://schemas.openxmlformats.org/officeDocument/2006/math">
                    <m:oMathParaPr>
                      <m:jc m:val="center"/>
                    </m:oMathParaPr>
                    <m:oMath xmlns:m="http://schemas.openxmlformats.org/officeDocument/2006/math">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𝑎</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𝑐</m:t>
                      </m:r>
                      <m:r>
                        <a:rPr lang="en-US" altLang="zh-CN" sz="2400" i="1" spc="-110" dirty="0">
                          <a:latin typeface="Cambria Math" panose="02040503050406030204" charset="0"/>
                          <a:ea typeface="MS Mincho" charset="0"/>
                          <a:cs typeface="Cambria Math" panose="02040503050406030204" charset="0"/>
                        </a:rPr>
                        <m:t>)</m:t>
                      </m:r>
                    </m:oMath>
                  </m:oMathPara>
                </a14:m>
                <a:endParaRPr lang="en-US" altLang="zh-CN" sz="2400" i="1" spc="-110" dirty="0">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5005705" y="3200400"/>
                <a:ext cx="3021965" cy="1219835"/>
              </a:xfrm>
              <a:prstGeom prst="rect">
                <a:avLst/>
              </a:prstGeom>
              <a:blipFill rotWithShape="1">
                <a:blip r:embed="rId1"/>
                <a:stretch>
                  <a:fillRect l="-168" t="-416" r="-147" b="-364"/>
                </a:stretch>
              </a:blipFill>
              <a:ln w="9525">
                <a:solidFill>
                  <a:srgbClr val="292988"/>
                </a:solidFill>
              </a:ln>
            </p:spPr>
            <p:txBody>
              <a:bodyPr/>
              <a:lstStyle/>
              <a:p>
                <a:r>
                  <a:rPr lang="zh-CN" altLang="en-US">
                    <a:noFill/>
                  </a:rPr>
                  <a:t> </a:t>
                </a:r>
              </a:p>
            </p:txBody>
          </p:sp>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如何通过计算进行推理？</a:t>
            </a:r>
            <a:endParaRPr lang="zh-CN" altLang="en-US"/>
          </a:p>
        </p:txBody>
      </p:sp>
      <p:sp>
        <p:nvSpPr>
          <p:cNvPr id="3" name="内容占位符 2"/>
          <p:cNvSpPr>
            <a:spLocks noGrp="1"/>
          </p:cNvSpPr>
          <p:nvPr>
            <p:ph idx="1"/>
          </p:nvPr>
        </p:nvSpPr>
        <p:spPr/>
        <p:txBody>
          <a:bodyPr/>
          <a:p>
            <a:r>
              <a:rPr lang="zh-CN" altLang="en-US"/>
              <a:t>令变量</a:t>
            </a:r>
            <a:r>
              <a:rPr lang="en-US" altLang="zh-CN"/>
              <a:t>a</a:t>
            </a:r>
            <a:r>
              <a:rPr lang="zh-CN" altLang="en-US"/>
              <a:t>表示</a:t>
            </a:r>
            <a:r>
              <a:rPr lang="en-US" altLang="zh-CN"/>
              <a:t>“</a:t>
            </a:r>
            <a:r>
              <a:rPr lang="zh-CN" altLang="en-US"/>
              <a:t>甲是老实人</a:t>
            </a:r>
            <a:r>
              <a:rPr lang="en-US" altLang="zh-CN"/>
              <a:t>”</a:t>
            </a:r>
            <a:r>
              <a:rPr lang="zh-CN" altLang="en-US"/>
              <a:t>，</a:t>
            </a:r>
            <a:r>
              <a:rPr lang="en-US" altLang="zh-CN"/>
              <a:t>b</a:t>
            </a:r>
            <a:r>
              <a:rPr lang="zh-CN" altLang="en-US"/>
              <a:t>表示</a:t>
            </a:r>
            <a:r>
              <a:rPr lang="en-US" altLang="zh-CN"/>
              <a:t>“</a:t>
            </a:r>
            <a:r>
              <a:rPr lang="zh-CN" altLang="en-US"/>
              <a:t>乙是老实人</a:t>
            </a:r>
            <a:r>
              <a:rPr lang="en-US" altLang="zh-CN"/>
              <a:t>”</a:t>
            </a:r>
            <a:r>
              <a:rPr lang="zh-CN" altLang="en-US"/>
              <a:t>，</a:t>
            </a:r>
            <a:r>
              <a:rPr lang="en-US" altLang="zh-CN"/>
              <a:t>c</a:t>
            </a:r>
            <a:r>
              <a:rPr lang="zh-CN" altLang="en-US"/>
              <a:t>表示</a:t>
            </a:r>
            <a:r>
              <a:rPr lang="en-US" altLang="zh-CN"/>
              <a:t>“</a:t>
            </a:r>
            <a:r>
              <a:rPr lang="zh-CN" altLang="en-US"/>
              <a:t>丙是老实人</a:t>
            </a:r>
            <a:r>
              <a:rPr lang="en-US" altLang="zh-CN"/>
              <a:t>”</a:t>
            </a:r>
            <a:endParaRPr lang="en-US" altLang="zh-CN"/>
          </a:p>
          <a:p>
            <a:r>
              <a:rPr lang="en-US" altLang="zh-CN"/>
              <a:t>a</a:t>
            </a:r>
            <a:r>
              <a:rPr lang="zh-CN" altLang="en-US"/>
              <a:t>为真即</a:t>
            </a:r>
            <a:r>
              <a:rPr lang="en-US" altLang="zh-CN"/>
              <a:t>“</a:t>
            </a:r>
            <a:r>
              <a:rPr lang="zh-CN" altLang="en-US"/>
              <a:t>甲是老实人</a:t>
            </a:r>
            <a:r>
              <a:rPr lang="en-US" altLang="zh-CN"/>
              <a:t>”</a:t>
            </a:r>
            <a:r>
              <a:rPr lang="zh-CN" altLang="en-US"/>
              <a:t>为真</a:t>
            </a:r>
            <a:endParaRPr lang="zh-CN" altLang="en-US"/>
          </a:p>
          <a:p>
            <a:endParaRPr lang="zh-CN" altLang="en-US"/>
          </a:p>
          <a:p>
            <a:pPr marL="0" indent="457200">
              <a:buNone/>
            </a:pPr>
            <a:r>
              <a:rPr lang="zh-CN" altLang="en-US">
                <a:sym typeface="+mn-ea"/>
              </a:rPr>
              <a:t>甲说：</a:t>
            </a:r>
            <a:r>
              <a:rPr lang="en-US" altLang="zh-CN">
                <a:sym typeface="+mn-ea"/>
              </a:rPr>
              <a:t>“</a:t>
            </a:r>
            <a:r>
              <a:rPr lang="zh-CN" altLang="en-US">
                <a:sym typeface="+mn-ea"/>
              </a:rPr>
              <a:t>乙是骗子</a:t>
            </a:r>
            <a:r>
              <a:rPr lang="en-US" altLang="zh-CN">
                <a:sym typeface="+mn-ea"/>
              </a:rPr>
              <a:t>”</a:t>
            </a:r>
            <a:r>
              <a:rPr lang="zh-CN" altLang="en-US">
                <a:sym typeface="+mn-ea"/>
              </a:rPr>
              <a:t>。</a:t>
            </a:r>
            <a:endParaRPr lang="zh-CN" altLang="en-US"/>
          </a:p>
          <a:p>
            <a:pPr marL="0" indent="457200">
              <a:buNone/>
            </a:pPr>
            <a:r>
              <a:rPr lang="zh-CN" altLang="en-US">
                <a:sym typeface="+mn-ea"/>
              </a:rPr>
              <a:t>乙说：</a:t>
            </a:r>
            <a:r>
              <a:rPr lang="en-US" altLang="zh-CN">
                <a:sym typeface="+mn-ea"/>
              </a:rPr>
              <a:t>“</a:t>
            </a:r>
            <a:r>
              <a:rPr lang="zh-CN" altLang="en-US">
                <a:sym typeface="+mn-ea"/>
              </a:rPr>
              <a:t>甲和丙是同一类人</a:t>
            </a:r>
            <a:r>
              <a:rPr lang="en-US" altLang="zh-CN">
                <a:sym typeface="+mn-ea"/>
              </a:rPr>
              <a:t>”</a:t>
            </a:r>
            <a:r>
              <a:rPr lang="zh-CN" altLang="en-US">
                <a:sym typeface="+mn-ea"/>
              </a:rPr>
              <a:t>。</a:t>
            </a:r>
            <a:endParaRPr lang="zh-CN" altLang="en-US">
              <a:sym typeface="+mn-ea"/>
            </a:endParaRPr>
          </a:p>
          <a:p>
            <a:pPr marL="0" indent="457200">
              <a:buNone/>
            </a:pPr>
            <a:endParaRPr lang="zh-CN" altLang="en-US" sz="2400">
              <a:sym typeface="+mn-ea"/>
            </a:endParaRPr>
          </a:p>
          <a:p>
            <a:pPr marL="0" indent="457200">
              <a:buNone/>
            </a:pPr>
            <a:r>
              <a:rPr lang="zh-CN" altLang="en-US" sz="2400">
                <a:sym typeface="+mn-ea"/>
              </a:rPr>
              <a:t>假设丙是老实人，那么</a:t>
            </a:r>
            <a:r>
              <a:rPr lang="en-US" altLang="zh-CN" sz="2400">
                <a:sym typeface="+mn-ea"/>
              </a:rPr>
              <a:t>…</a:t>
            </a:r>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mc:AlternateContent xmlns:mc="http://schemas.openxmlformats.org/markup-compatibility/2006">
        <mc:Choice xmlns:a14="http://schemas.microsoft.com/office/drawing/2010/main" Requires="a14">
          <p:sp>
            <p:nvSpPr>
              <p:cNvPr id="6" name="文本框 5"/>
              <p:cNvSpPr txBox="1"/>
              <p:nvPr/>
            </p:nvSpPr>
            <p:spPr>
              <a:xfrm>
                <a:off x="5005705" y="3200400"/>
                <a:ext cx="3021965" cy="1219835"/>
              </a:xfrm>
              <a:prstGeom prst="rect">
                <a:avLst/>
              </a:prstGeom>
              <a:ln w="9525">
                <a:solidFill>
                  <a:srgbClr val="292988"/>
                </a:solidFill>
              </a:ln>
            </p:spPr>
            <p:txBody>
              <a:bodyPr vert="horz" wrap="square" lIns="0" tIns="0" rIns="0" bIns="0" rtlCol="0">
                <a:noAutofit/>
              </a:bodyPr>
              <a:p>
                <a:pPr marL="91440" marR="82550">
                  <a:lnSpc>
                    <a:spcPct val="150000"/>
                  </a:lnSpc>
                </a:pPr>
                <a14:m>
                  <m:oMathPara xmlns:m="http://schemas.openxmlformats.org/officeDocument/2006/math">
                    <m:oMathParaPr>
                      <m:jc m:val="center"/>
                    </m:oMathParaPr>
                    <m:oMath xmlns:m="http://schemas.openxmlformats.org/officeDocument/2006/math">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𝑎</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0</m:t>
                      </m:r>
                      <m:r>
                        <a:rPr lang="en-US" altLang="zh-CN" sz="2400" i="1" spc="-110" dirty="0">
                          <a:latin typeface="Cambria Math" panose="02040503050406030204" charset="0"/>
                          <a:cs typeface="Cambria Math" panose="02040503050406030204" charset="0"/>
                        </a:rPr>
                        <m:t>)</m:t>
                      </m:r>
                    </m:oMath>
                  </m:oMathPara>
                </a14:m>
                <a:endParaRPr lang="en-US" altLang="zh-CN" sz="2400" i="1" spc="-110" dirty="0">
                  <a:latin typeface="Cambria Math" panose="02040503050406030204" charset="0"/>
                  <a:cs typeface="Cambria Math" panose="02040503050406030204" charset="0"/>
                </a:endParaRPr>
              </a:p>
              <a:p>
                <a:pPr marL="91440" marR="82550">
                  <a:lnSpc>
                    <a:spcPct val="150000"/>
                  </a:lnSpc>
                </a:pPr>
                <a14:m>
                  <m:oMathPara xmlns:m="http://schemas.openxmlformats.org/officeDocument/2006/math">
                    <m:oMathParaPr>
                      <m:jc m:val="center"/>
                    </m:oMathParaPr>
                    <m:oMath xmlns:m="http://schemas.openxmlformats.org/officeDocument/2006/math">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𝑎</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𝑐</m:t>
                      </m:r>
                      <m:r>
                        <a:rPr lang="en-US" altLang="zh-CN" sz="2400" i="1" spc="-110" dirty="0">
                          <a:latin typeface="Cambria Math" panose="02040503050406030204" charset="0"/>
                          <a:ea typeface="MS Mincho" charset="0"/>
                          <a:cs typeface="Cambria Math" panose="02040503050406030204" charset="0"/>
                        </a:rPr>
                        <m:t>)</m:t>
                      </m:r>
                    </m:oMath>
                  </m:oMathPara>
                </a14:m>
                <a:endParaRPr lang="en-US" altLang="zh-CN" sz="2400" i="1" spc="-110" dirty="0">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5005705" y="3200400"/>
                <a:ext cx="3021965" cy="1219835"/>
              </a:xfrm>
              <a:prstGeom prst="rect">
                <a:avLst/>
              </a:prstGeom>
              <a:blipFill rotWithShape="1">
                <a:blip r:embed="rId1"/>
                <a:stretch>
                  <a:fillRect l="-168" t="-416" r="-147" b="-364"/>
                </a:stretch>
              </a:blipFill>
              <a:ln w="9525">
                <a:solidFill>
                  <a:srgbClr val="292988"/>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custDataLst>
                  <p:tags r:id="rId2"/>
                </p:custDataLst>
              </p:nvPr>
            </p:nvSpPr>
            <p:spPr>
              <a:xfrm>
                <a:off x="5005705" y="4724400"/>
                <a:ext cx="4006215" cy="1674495"/>
              </a:xfrm>
              <a:prstGeom prst="rect">
                <a:avLst/>
              </a:prstGeom>
              <a:ln w="9525">
                <a:solidFill>
                  <a:srgbClr val="292988"/>
                </a:solidFill>
              </a:ln>
            </p:spPr>
            <p:txBody>
              <a:bodyPr vert="horz" wrap="square" lIns="0" tIns="0" rIns="0" bIns="0" rtlCol="0">
                <a:noAutofit/>
              </a:bodyPr>
              <a:p>
                <a:pPr marL="91440" marR="82550">
                  <a:lnSpc>
                    <a:spcPct val="150000"/>
                  </a:lnSpc>
                </a:pPr>
                <a:r>
                  <a:rPr lang="zh-CN" altLang="en-US" sz="2400" spc="-110" dirty="0">
                    <a:latin typeface="Cambria Math" panose="02040503050406030204" charset="0"/>
                    <a:cs typeface="Cambria Math" panose="02040503050406030204" charset="0"/>
                  </a:rPr>
                  <a:t>代入</a:t>
                </a:r>
                <a14:m>
                  <m:oMath xmlns:m="http://schemas.openxmlformats.org/officeDocument/2006/math">
                    <m:r>
                      <a:rPr lang="en-US" altLang="zh-CN" sz="2400" i="1" spc="-110" dirty="0">
                        <a:latin typeface="Cambria Math" panose="02040503050406030204" charset="0"/>
                        <a:cs typeface="Cambria Math" panose="02040503050406030204" charset="0"/>
                      </a:rPr>
                      <m:t>𝑐</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oMath>
                </a14:m>
                <a:r>
                  <a:rPr lang="zh-CN" altLang="en-US" sz="2400" spc="-110" dirty="0">
                    <a:latin typeface="Cambria Math" panose="02040503050406030204" charset="0"/>
                    <a:cs typeface="Cambria Math" panose="02040503050406030204" charset="0"/>
                  </a:rPr>
                  <a:t>，可计算得</a:t>
                </a:r>
                <a:endParaRPr lang="zh-CN" altLang="en-US" sz="2400" spc="-110" dirty="0">
                  <a:latin typeface="Cambria Math" panose="02040503050406030204" charset="0"/>
                  <a:cs typeface="Cambria Math" panose="02040503050406030204" charset="0"/>
                </a:endParaRPr>
              </a:p>
              <a:p>
                <a:pPr marL="91440" marR="82550">
                  <a:lnSpc>
                    <a:spcPct val="150000"/>
                  </a:lnSpc>
                </a:pPr>
                <a14:m>
                  <m:oMath xmlns:m="http://schemas.openxmlformats.org/officeDocument/2006/math">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𝑎</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ea typeface="MS Mincho" charset="0"/>
                        <a:cs typeface="Cambria Math" panose="02040503050406030204" charset="0"/>
                      </a:rPr>
                      <m:t>)</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0</m:t>
                    </m:r>
                    <m:r>
                      <a:rPr lang="en-US" altLang="zh-CN" sz="2400" i="1" spc="-110" dirty="0">
                        <a:latin typeface="Cambria Math" panose="02040503050406030204" charset="0"/>
                        <a:cs typeface="Cambria Math" panose="02040503050406030204" charset="0"/>
                      </a:rPr>
                      <m:t>)</m:t>
                    </m:r>
                  </m:oMath>
                </a14:m>
                <a:r>
                  <a:rPr lang="zh-CN" altLang="en-US" sz="2400" spc="-110" dirty="0">
                    <a:latin typeface="Cambria Math" panose="02040503050406030204" charset="0"/>
                    <a:cs typeface="Cambria Math" panose="02040503050406030204" charset="0"/>
                  </a:rPr>
                  <a:t>，</a:t>
                </a:r>
                <a:endParaRPr lang="zh-CN" altLang="en-US" sz="2400" spc="-110" dirty="0">
                  <a:latin typeface="Cambria Math" panose="02040503050406030204" charset="0"/>
                  <a:cs typeface="Cambria Math" panose="02040503050406030204" charset="0"/>
                </a:endParaRPr>
              </a:p>
              <a:p>
                <a:pPr marL="91440" marR="82550">
                  <a:lnSpc>
                    <a:spcPct val="150000"/>
                  </a:lnSpc>
                </a:pPr>
                <a:r>
                  <a:rPr lang="zh-CN" altLang="en-US" sz="2400" spc="-110" dirty="0">
                    <a:latin typeface="Cambria Math" panose="02040503050406030204" charset="0"/>
                    <a:cs typeface="Cambria Math" panose="02040503050406030204" charset="0"/>
                  </a:rPr>
                  <a:t>矛盾！</a:t>
                </a:r>
                <a:endParaRPr lang="zh-CN" altLang="en-US" sz="2400" spc="-110" dirty="0">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custDataLst>
                  <p:tags r:id="rId3"/>
                </p:custDataLst>
              </p:nvPr>
            </p:nvSpPr>
            <p:spPr>
              <a:xfrm>
                <a:off x="5005705" y="4724400"/>
                <a:ext cx="4006215" cy="1674495"/>
              </a:xfrm>
              <a:prstGeom prst="rect">
                <a:avLst/>
              </a:prstGeom>
              <a:blipFill rotWithShape="1">
                <a:blip r:embed="rId4"/>
                <a:stretch>
                  <a:fillRect l="-127" t="-303" r="-111" b="-265"/>
                </a:stretch>
              </a:blipFill>
              <a:ln w="9525">
                <a:solidFill>
                  <a:srgbClr val="292988"/>
                </a:solidFill>
              </a:ln>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67878AF3-08FA-47F6-A5B5-3110C38639A1}" type="datetime1">
              <a:rPr lang="zh-CN" altLang="en-US"/>
            </a:fld>
            <a:endParaRPr lang="en-US" altLang="zh-CN"/>
          </a:p>
        </p:txBody>
      </p:sp>
      <p:sp>
        <p:nvSpPr>
          <p:cNvPr id="6" name="灯片编号占位符 5"/>
          <p:cNvSpPr>
            <a:spLocks noGrp="1"/>
          </p:cNvSpPr>
          <p:nvPr>
            <p:ph type="sldNum" sz="quarter" idx="12"/>
          </p:nvPr>
        </p:nvSpPr>
        <p:spPr/>
        <p:txBody>
          <a:bodyPr/>
          <a:lstStyle/>
          <a:p>
            <a:fld id="{BF78C130-34F4-4910-89FD-E186223E954C}" type="slidenum">
              <a:rPr lang="en-US" altLang="zh-CN"/>
            </a:fld>
            <a:endParaRPr lang="en-US" altLang="zh-CN"/>
          </a:p>
        </p:txBody>
      </p:sp>
      <p:sp>
        <p:nvSpPr>
          <p:cNvPr id="420866" name="Rectangle 2"/>
          <p:cNvSpPr>
            <a:spLocks noGrp="1" noChangeArrowheads="1"/>
          </p:cNvSpPr>
          <p:nvPr>
            <p:ph type="title"/>
          </p:nvPr>
        </p:nvSpPr>
        <p:spPr/>
        <p:txBody>
          <a:bodyPr/>
          <a:lstStyle/>
          <a:p>
            <a:r>
              <a:rPr lang="zh-CN" altLang="en-US" dirty="0">
                <a:latin typeface="Comic Sans MS" panose="030F0702030302020204" pitchFamily="66" charset="0"/>
              </a:rPr>
              <a:t>推荐书籍</a:t>
            </a:r>
            <a:endParaRPr lang="en-US" altLang="zh-CN" dirty="0">
              <a:latin typeface="Comic Sans MS" panose="030F0702030302020204" pitchFamily="66" charset="0"/>
            </a:endParaRPr>
          </a:p>
        </p:txBody>
      </p:sp>
      <p:sp>
        <p:nvSpPr>
          <p:cNvPr id="420867" name="Rectangle 3"/>
          <p:cNvSpPr>
            <a:spLocks noGrp="1" noChangeArrowheads="1"/>
          </p:cNvSpPr>
          <p:nvPr>
            <p:ph type="body" idx="1"/>
          </p:nvPr>
        </p:nvSpPr>
        <p:spPr>
          <a:xfrm>
            <a:off x="685800" y="1219200"/>
            <a:ext cx="8077200" cy="4876800"/>
          </a:xfrm>
        </p:spPr>
        <p:txBody>
          <a:bodyPr/>
          <a:lstStyle/>
          <a:p>
            <a:pPr>
              <a:buNone/>
            </a:pPr>
            <a:r>
              <a:rPr lang="en-US" altLang="zh-CN" sz="2000" dirty="0">
                <a:latin typeface="Comic Sans MS" panose="030F0702030302020204" pitchFamily="66" charset="0"/>
              </a:rPr>
              <a:t>[1] </a:t>
            </a:r>
            <a:r>
              <a:rPr lang="zh-CN" altLang="en-US" sz="2000" dirty="0">
                <a:latin typeface="Comic Sans MS" panose="030F0702030302020204" pitchFamily="66" charset="0"/>
                <a:sym typeface="+mn-ea"/>
              </a:rPr>
              <a:t>陆钟万，面向计算机科学的数理逻辑</a:t>
            </a:r>
            <a:endParaRPr lang="en-US" altLang="zh-CN" sz="2000" i="1" dirty="0">
              <a:latin typeface="Comic Sans MS" panose="030F0702030302020204" pitchFamily="66" charset="0"/>
            </a:endParaRPr>
          </a:p>
          <a:p>
            <a:pPr>
              <a:buNone/>
            </a:pPr>
            <a:r>
              <a:rPr lang="en-US" altLang="zh-CN" sz="2000" dirty="0">
                <a:latin typeface="Comic Sans MS" panose="030F0702030302020204" pitchFamily="66" charset="0"/>
              </a:rPr>
              <a:t>[2] </a:t>
            </a:r>
            <a:r>
              <a:rPr lang="en-US" altLang="zh-CN" sz="2000" dirty="0">
                <a:latin typeface="Comic Sans MS" panose="030F0702030302020204" pitchFamily="66" charset="0"/>
                <a:sym typeface="+mn-ea"/>
              </a:rPr>
              <a:t>Hantao Zhang, Jian Zhang, </a:t>
            </a:r>
            <a:r>
              <a:rPr lang="en-US" altLang="zh-CN" sz="2000" dirty="0">
                <a:latin typeface="Comic Sans MS" panose="030F0702030302020204" pitchFamily="66" charset="0"/>
              </a:rPr>
              <a:t>Logic in Computer Science - Problem Solving by Logic Tools</a:t>
            </a:r>
            <a:endParaRPr lang="en-US" altLang="zh-CN" sz="2000" dirty="0">
              <a:latin typeface="Comic Sans MS" panose="030F0702030302020204" pitchFamily="66" charset="0"/>
            </a:endParaRPr>
          </a:p>
          <a:p>
            <a:pPr>
              <a:buNone/>
            </a:pPr>
            <a:r>
              <a:rPr lang="en-US" altLang="zh-CN" sz="2000" dirty="0">
                <a:latin typeface="Comic Sans MS" panose="030F0702030302020204" pitchFamily="66" charset="0"/>
              </a:rPr>
              <a:t>[3] </a:t>
            </a:r>
            <a:r>
              <a:rPr lang="zh-CN" altLang="en-US" sz="2000" dirty="0">
                <a:latin typeface="Comic Sans MS" panose="030F0702030302020204" pitchFamily="66" charset="0"/>
                <a:sym typeface="+mn-ea"/>
              </a:rPr>
              <a:t>胡世华，陆钟万，数理逻辑基础，上下</a:t>
            </a:r>
            <a:endParaRPr lang="en-US" altLang="zh-CN" sz="2000" dirty="0">
              <a:latin typeface="Comic Sans MS" panose="030F0702030302020204" pitchFamily="66" charset="0"/>
            </a:endParaRPr>
          </a:p>
          <a:p>
            <a:pPr>
              <a:buFont typeface="Wingdings" panose="05000000000000000000" pitchFamily="2" charset="2"/>
              <a:buNone/>
            </a:pPr>
            <a:endParaRPr lang="en-US" altLang="zh-CN" sz="2000" dirty="0">
              <a:latin typeface="Comic Sans MS" panose="030F0702030302020204" pitchFamily="66"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如何通过计算进行推理？</a:t>
            </a:r>
            <a:endParaRPr lang="zh-CN" altLang="en-US"/>
          </a:p>
        </p:txBody>
      </p:sp>
      <p:sp>
        <p:nvSpPr>
          <p:cNvPr id="3" name="内容占位符 2"/>
          <p:cNvSpPr>
            <a:spLocks noGrp="1"/>
          </p:cNvSpPr>
          <p:nvPr>
            <p:ph idx="1"/>
          </p:nvPr>
        </p:nvSpPr>
        <p:spPr/>
        <p:txBody>
          <a:bodyPr/>
          <a:p>
            <a:pPr marL="0" indent="457200">
              <a:buNone/>
            </a:pPr>
            <a:r>
              <a:rPr lang="zh-CN" altLang="en-US">
                <a:sym typeface="+mn-ea"/>
              </a:rPr>
              <a:t>甲说：</a:t>
            </a:r>
            <a:r>
              <a:rPr lang="en-US" altLang="zh-CN">
                <a:sym typeface="+mn-ea"/>
              </a:rPr>
              <a:t>“</a:t>
            </a:r>
            <a:r>
              <a:rPr lang="zh-CN" altLang="en-US">
                <a:sym typeface="+mn-ea"/>
              </a:rPr>
              <a:t>乙是骗子</a:t>
            </a:r>
            <a:r>
              <a:rPr lang="en-US" altLang="zh-CN">
                <a:sym typeface="+mn-ea"/>
              </a:rPr>
              <a:t>”</a:t>
            </a:r>
            <a:r>
              <a:rPr lang="zh-CN" altLang="en-US">
                <a:sym typeface="+mn-ea"/>
              </a:rPr>
              <a:t>。</a:t>
            </a:r>
            <a:endParaRPr lang="zh-CN" altLang="en-US"/>
          </a:p>
          <a:p>
            <a:pPr marL="0" indent="457200">
              <a:buNone/>
            </a:pPr>
            <a:r>
              <a:rPr lang="zh-CN" altLang="en-US">
                <a:sym typeface="+mn-ea"/>
              </a:rPr>
              <a:t>乙说：</a:t>
            </a:r>
            <a:r>
              <a:rPr lang="en-US" altLang="zh-CN">
                <a:sym typeface="+mn-ea"/>
              </a:rPr>
              <a:t>“</a:t>
            </a:r>
            <a:r>
              <a:rPr lang="zh-CN" altLang="en-US">
                <a:sym typeface="+mn-ea"/>
              </a:rPr>
              <a:t>甲和丙是同一类人</a:t>
            </a:r>
            <a:r>
              <a:rPr lang="en-US" altLang="zh-CN">
                <a:sym typeface="+mn-ea"/>
              </a:rPr>
              <a:t>”</a:t>
            </a:r>
            <a:r>
              <a:rPr lang="zh-CN" altLang="en-US">
                <a:sym typeface="+mn-ea"/>
              </a:rPr>
              <a:t>。</a:t>
            </a:r>
            <a:endParaRPr lang="zh-CN" altLang="en-US">
              <a:sym typeface="+mn-ea"/>
            </a:endParaRPr>
          </a:p>
          <a:p>
            <a:endParaRPr lang="zh-CN" altLang="en-US">
              <a:sym typeface="+mn-ea"/>
            </a:endParaRPr>
          </a:p>
          <a:p>
            <a:r>
              <a:rPr lang="zh-CN" altLang="en-US">
                <a:sym typeface="+mn-ea"/>
              </a:rPr>
              <a:t>假设丙是骗子，那么</a:t>
            </a:r>
            <a:r>
              <a:rPr lang="en-US" altLang="zh-CN">
                <a:sym typeface="+mn-ea"/>
              </a:rPr>
              <a:t>…</a:t>
            </a:r>
            <a:endParaRPr lang="en-US" altLang="zh-CN">
              <a:sym typeface="+mn-ea"/>
            </a:endParaRPr>
          </a:p>
          <a:p>
            <a:pPr lvl="1"/>
            <a:r>
              <a:rPr lang="zh-CN" altLang="en-US">
                <a:sym typeface="+mn-ea"/>
              </a:rPr>
              <a:t>假设甲是老实人，那么</a:t>
            </a:r>
            <a:r>
              <a:rPr lang="en-US" altLang="zh-CN">
                <a:sym typeface="+mn-ea"/>
              </a:rPr>
              <a:t>…</a:t>
            </a:r>
            <a:r>
              <a:rPr lang="zh-CN" altLang="en-US">
                <a:sym typeface="+mn-ea"/>
              </a:rPr>
              <a:t>否则</a:t>
            </a:r>
            <a:endParaRPr lang="en-US" altLang="zh-CN">
              <a:sym typeface="+mn-ea"/>
            </a:endParaRPr>
          </a:p>
          <a:p>
            <a:endParaRPr lang="zh-CN" altLang="en-US"/>
          </a:p>
          <a:p>
            <a:endParaRPr lang="zh-CN" altLang="en-US"/>
          </a:p>
          <a:p>
            <a:pPr lvl="1"/>
            <a:endParaRPr lang="zh-CN" altLang="en-US"/>
          </a:p>
          <a:p>
            <a:pPr lvl="1"/>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mc:AlternateContent xmlns:mc="http://schemas.openxmlformats.org/markup-compatibility/2006">
        <mc:Choice xmlns:a14="http://schemas.microsoft.com/office/drawing/2010/main" Requires="a14">
          <p:sp>
            <p:nvSpPr>
              <p:cNvPr id="7" name="文本框 6"/>
              <p:cNvSpPr txBox="1"/>
              <p:nvPr>
                <p:custDataLst>
                  <p:tags r:id="rId1"/>
                </p:custDataLst>
              </p:nvPr>
            </p:nvSpPr>
            <p:spPr>
              <a:xfrm>
                <a:off x="4953000" y="3048000"/>
                <a:ext cx="3590290" cy="2602865"/>
              </a:xfrm>
              <a:prstGeom prst="rect">
                <a:avLst/>
              </a:prstGeom>
              <a:ln w="9525">
                <a:solidFill>
                  <a:srgbClr val="292988"/>
                </a:solidFill>
              </a:ln>
            </p:spPr>
            <p:txBody>
              <a:bodyPr vert="horz" wrap="square" lIns="0" tIns="0" rIns="0" bIns="0" rtlCol="0">
                <a:noAutofit/>
              </a:bodyPr>
              <a:p>
                <a:pPr marL="91440" marR="82550">
                  <a:lnSpc>
                    <a:spcPct val="150000"/>
                  </a:lnSpc>
                </a:pPr>
                <a:r>
                  <a:rPr lang="zh-CN" altLang="en-US" sz="2400" spc="-110" dirty="0">
                    <a:latin typeface="Cambria Math" panose="02040503050406030204" charset="0"/>
                    <a:cs typeface="Cambria Math" panose="02040503050406030204" charset="0"/>
                  </a:rPr>
                  <a:t>代入</a:t>
                </a:r>
                <a14:m>
                  <m:oMath xmlns:m="http://schemas.openxmlformats.org/officeDocument/2006/math">
                    <m:r>
                      <a:rPr lang="en-US" altLang="zh-CN" sz="2400" i="1" spc="-110" dirty="0">
                        <a:latin typeface="Cambria Math" panose="02040503050406030204" charset="0"/>
                        <a:cs typeface="Cambria Math" panose="02040503050406030204" charset="0"/>
                      </a:rPr>
                      <m:t>𝑐</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0</m:t>
                    </m:r>
                  </m:oMath>
                </a14:m>
                <a:r>
                  <a:rPr lang="zh-CN" altLang="en-US" sz="2400" spc="-110" dirty="0">
                    <a:latin typeface="Cambria Math" panose="02040503050406030204" charset="0"/>
                    <a:cs typeface="Cambria Math" panose="02040503050406030204" charset="0"/>
                  </a:rPr>
                  <a:t>，可计算得</a:t>
                </a:r>
                <a:endParaRPr lang="zh-CN" altLang="en-US" sz="2400" spc="-110" dirty="0">
                  <a:latin typeface="Cambria Math" panose="02040503050406030204" charset="0"/>
                  <a:cs typeface="Cambria Math" panose="02040503050406030204" charset="0"/>
                </a:endParaRPr>
              </a:p>
              <a:p>
                <a:pPr marL="91440" marR="82550">
                  <a:lnSpc>
                    <a:spcPct val="100000"/>
                  </a:lnSpc>
                </a:pPr>
                <a14:m>
                  <m:oMathPara xmlns:m="http://schemas.openxmlformats.org/officeDocument/2006/math">
                    <m:oMathParaPr>
                      <m:jc m:val="centerGroup"/>
                    </m:oMathParaPr>
                    <m:oMath xmlns:m="http://schemas.openxmlformats.org/officeDocument/2006/math">
                      <m:d>
                        <m:dPr>
                          <m:begChr m:val="{"/>
                          <m:endChr m:val=""/>
                          <m:ctrlPr>
                            <a:rPr lang="en-US" altLang="zh-CN" sz="2400" i="1" spc="-110" dirty="0">
                              <a:latin typeface="Cambria Math" panose="02040503050406030204" charset="0"/>
                              <a:cs typeface="Cambria Math" panose="02040503050406030204" charset="0"/>
                            </a:rPr>
                          </m:ctrlPr>
                        </m:dPr>
                        <m:e>
                          <m:eqArr>
                            <m:eqArrPr>
                              <m:ctrlPr>
                                <a:rPr lang="en-US" altLang="zh-CN" sz="2400" i="1" spc="-110" dirty="0">
                                  <a:latin typeface="Cambria Math" panose="02040503050406030204" charset="0"/>
                                  <a:cs typeface="Cambria Math" panose="02040503050406030204" charset="0"/>
                                </a:rPr>
                              </m:ctrlPr>
                            </m:eqArrPr>
                            <m:e>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𝑎</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0</m:t>
                              </m:r>
                              <m:r>
                                <a:rPr lang="en-US" altLang="zh-CN" sz="2400" i="1" spc="-110" dirty="0">
                                  <a:latin typeface="Cambria Math" panose="02040503050406030204" charset="0"/>
                                  <a:cs typeface="Cambria Math" panose="02040503050406030204" charset="0"/>
                                </a:rPr>
                                <m:t>)</m:t>
                              </m:r>
                            </m:e>
                            <m:e>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𝑎</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0</m:t>
                              </m:r>
                              <m:r>
                                <a:rPr lang="en-US" altLang="zh-CN" sz="2400" i="1" spc="-110" dirty="0">
                                  <a:latin typeface="Cambria Math" panose="02040503050406030204" charset="0"/>
                                  <a:ea typeface="MS Mincho" charset="0"/>
                                  <a:cs typeface="Cambria Math" panose="02040503050406030204" charset="0"/>
                                </a:rPr>
                                <m:t>)</m:t>
                              </m:r>
                            </m:e>
                          </m:eqArr>
                        </m:e>
                      </m:d>
                    </m:oMath>
                  </m:oMathPara>
                </a14:m>
                <a:endParaRPr lang="en-US" altLang="zh-CN" sz="2400" i="1" spc="-110" dirty="0">
                  <a:latin typeface="Cambria Math" panose="02040503050406030204" charset="0"/>
                  <a:cs typeface="Cambria Math" panose="02040503050406030204" charset="0"/>
                </a:endParaRPr>
              </a:p>
              <a:p>
                <a:pPr marL="91440" marR="82550">
                  <a:lnSpc>
                    <a:spcPct val="150000"/>
                  </a:lnSpc>
                </a:pPr>
                <a:r>
                  <a:rPr lang="zh-CN" altLang="en-US" sz="2400" spc="-110" dirty="0">
                    <a:latin typeface="Cambria Math" panose="02040503050406030204" charset="0"/>
                    <a:cs typeface="Cambria Math" panose="02040503050406030204" charset="0"/>
                  </a:rPr>
                  <a:t>代入</a:t>
                </a:r>
                <a14:m>
                  <m:oMath xmlns:m="http://schemas.openxmlformats.org/officeDocument/2006/math">
                    <m:r>
                      <a:rPr lang="en-US" altLang="zh-CN" sz="2400" i="1" spc="-110" dirty="0">
                        <a:latin typeface="Cambria Math" panose="02040503050406030204" charset="0"/>
                        <a:cs typeface="Cambria Math" panose="02040503050406030204" charset="0"/>
                      </a:rPr>
                      <m:t>𝑎</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oMath>
                </a14:m>
                <a:r>
                  <a:rPr lang="zh-CN" altLang="en-US" sz="2400" spc="-110" dirty="0">
                    <a:latin typeface="Cambria Math" panose="02040503050406030204" charset="0"/>
                    <a:cs typeface="Cambria Math" panose="02040503050406030204" charset="0"/>
                  </a:rPr>
                  <a:t>，得</a:t>
                </a:r>
                <a:endParaRPr lang="en-US" altLang="zh-CN" sz="2400" i="1" spc="-110" dirty="0">
                  <a:latin typeface="Cambria Math" panose="02040503050406030204" charset="0"/>
                  <a:cs typeface="Cambria Math" panose="02040503050406030204" charset="0"/>
                </a:endParaRPr>
              </a:p>
              <a:p>
                <a:pPr marL="91440" marR="82550">
                  <a:lnSpc>
                    <a:spcPct val="100000"/>
                  </a:lnSpc>
                </a:pPr>
                <a14:m>
                  <m:oMathPara xmlns:m="http://schemas.openxmlformats.org/officeDocument/2006/math">
                    <m:oMathParaPr>
                      <m:jc m:val="centerGroup"/>
                    </m:oMathParaPr>
                    <m:oMath xmlns:m="http://schemas.openxmlformats.org/officeDocument/2006/math">
                      <m:d>
                        <m:dPr>
                          <m:begChr m:val="{"/>
                          <m:endChr m:val=""/>
                          <m:ctrlPr>
                            <a:rPr lang="en-US" altLang="zh-CN" sz="2400" i="1" spc="-110" dirty="0">
                              <a:latin typeface="Cambria Math" panose="02040503050406030204" charset="0"/>
                              <a:cs typeface="Cambria Math" panose="02040503050406030204" charset="0"/>
                            </a:rPr>
                          </m:ctrlPr>
                        </m:dPr>
                        <m:e>
                          <m:eqArr>
                            <m:eqArrPr>
                              <m:ctrlPr>
                                <a:rPr lang="en-US" altLang="zh-CN" sz="2400" i="1" spc="-110" dirty="0">
                                  <a:latin typeface="Cambria Math" panose="02040503050406030204" charset="0"/>
                                  <a:cs typeface="Cambria Math" panose="02040503050406030204" charset="0"/>
                                </a:rPr>
                              </m:ctrlPr>
                            </m:eqArrPr>
                            <m:e>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0</m:t>
                              </m:r>
                              <m:r>
                                <a:rPr lang="en-US" altLang="zh-CN" sz="2400" i="1" spc="-110" dirty="0">
                                  <a:latin typeface="Cambria Math" panose="02040503050406030204" charset="0"/>
                                  <a:cs typeface="Cambria Math" panose="02040503050406030204" charset="0"/>
                                </a:rPr>
                                <m:t>)</m:t>
                              </m:r>
                            </m:e>
                            <m:e>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0</m:t>
                              </m:r>
                            </m:e>
                          </m:eqArr>
                        </m:e>
                      </m:d>
                    </m:oMath>
                  </m:oMathPara>
                </a14:m>
                <a:endParaRPr lang="zh-CN" altLang="en-US" sz="2400" spc="-110" dirty="0">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custDataLst>
                  <p:tags r:id="rId2"/>
                </p:custDataLst>
              </p:nvPr>
            </p:nvSpPr>
            <p:spPr>
              <a:xfrm>
                <a:off x="4953000" y="3048000"/>
                <a:ext cx="3590290" cy="2602865"/>
              </a:xfrm>
              <a:prstGeom prst="rect">
                <a:avLst/>
              </a:prstGeom>
              <a:blipFill rotWithShape="1">
                <a:blip r:embed="rId3"/>
                <a:stretch>
                  <a:fillRect l="-141" t="-195" r="-124" b="-171"/>
                </a:stretch>
              </a:blipFill>
              <a:ln w="9525">
                <a:solidFill>
                  <a:srgbClr val="292988"/>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custDataLst>
                  <p:tags r:id="rId4"/>
                </p:custDataLst>
              </p:nvPr>
            </p:nvSpPr>
            <p:spPr>
              <a:xfrm>
                <a:off x="4953000" y="1219200"/>
                <a:ext cx="3021965" cy="1219835"/>
              </a:xfrm>
              <a:prstGeom prst="rect">
                <a:avLst/>
              </a:prstGeom>
              <a:ln w="9525">
                <a:solidFill>
                  <a:srgbClr val="292988"/>
                </a:solidFill>
              </a:ln>
            </p:spPr>
            <p:txBody>
              <a:bodyPr vert="horz" wrap="square" lIns="0" tIns="0" rIns="0" bIns="0" rtlCol="0">
                <a:noAutofit/>
              </a:bodyPr>
              <a:p>
                <a:pPr marL="91440" marR="82550">
                  <a:lnSpc>
                    <a:spcPct val="150000"/>
                  </a:lnSpc>
                </a:pPr>
                <a14:m>
                  <m:oMathPara xmlns:m="http://schemas.openxmlformats.org/officeDocument/2006/math">
                    <m:oMathParaPr>
                      <m:jc m:val="center"/>
                    </m:oMathParaPr>
                    <m:oMath xmlns:m="http://schemas.openxmlformats.org/officeDocument/2006/math">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𝑎</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0</m:t>
                      </m:r>
                      <m:r>
                        <a:rPr lang="en-US" altLang="zh-CN" sz="2400" i="1" spc="-110" dirty="0">
                          <a:latin typeface="Cambria Math" panose="02040503050406030204" charset="0"/>
                          <a:cs typeface="Cambria Math" panose="02040503050406030204" charset="0"/>
                        </a:rPr>
                        <m:t>)</m:t>
                      </m:r>
                    </m:oMath>
                  </m:oMathPara>
                </a14:m>
                <a:endParaRPr lang="en-US" altLang="zh-CN" sz="2400" i="1" spc="-110" dirty="0">
                  <a:latin typeface="Cambria Math" panose="02040503050406030204" charset="0"/>
                  <a:cs typeface="Cambria Math" panose="02040503050406030204" charset="0"/>
                </a:endParaRPr>
              </a:p>
              <a:p>
                <a:pPr marL="91440" marR="82550">
                  <a:lnSpc>
                    <a:spcPct val="150000"/>
                  </a:lnSpc>
                </a:pPr>
                <a14:m>
                  <m:oMathPara xmlns:m="http://schemas.openxmlformats.org/officeDocument/2006/math">
                    <m:oMathParaPr>
                      <m:jc m:val="center"/>
                    </m:oMathParaPr>
                    <m:oMath xmlns:m="http://schemas.openxmlformats.org/officeDocument/2006/math">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𝑎</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𝑐</m:t>
                      </m:r>
                      <m:r>
                        <a:rPr lang="en-US" altLang="zh-CN" sz="2400" i="1" spc="-110" dirty="0">
                          <a:latin typeface="Cambria Math" panose="02040503050406030204" charset="0"/>
                          <a:ea typeface="MS Mincho" charset="0"/>
                          <a:cs typeface="Cambria Math" panose="02040503050406030204" charset="0"/>
                        </a:rPr>
                        <m:t>)</m:t>
                      </m:r>
                    </m:oMath>
                  </m:oMathPara>
                </a14:m>
                <a:endParaRPr lang="en-US" altLang="zh-CN" sz="2400" i="1" spc="-110" dirty="0">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custDataLst>
                  <p:tags r:id="rId5"/>
                </p:custDataLst>
              </p:nvPr>
            </p:nvSpPr>
            <p:spPr>
              <a:xfrm>
                <a:off x="4953000" y="1219200"/>
                <a:ext cx="3021965" cy="1219835"/>
              </a:xfrm>
              <a:prstGeom prst="rect">
                <a:avLst/>
              </a:prstGeom>
              <a:blipFill rotWithShape="1">
                <a:blip r:embed="rId6"/>
                <a:stretch>
                  <a:fillRect l="-168" t="-416" r="-147" b="-364"/>
                </a:stretch>
              </a:blipFill>
              <a:ln w="9525">
                <a:solidFill>
                  <a:srgbClr val="292988"/>
                </a:solidFill>
              </a:ln>
            </p:spPr>
            <p:txBody>
              <a:bodyPr/>
              <a:lstStyle/>
              <a:p>
                <a:r>
                  <a:rPr lang="zh-CN" alt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如何通过计算进行推理？</a:t>
            </a:r>
            <a:endParaRPr lang="zh-CN" altLang="en-US"/>
          </a:p>
        </p:txBody>
      </p:sp>
      <p:sp>
        <p:nvSpPr>
          <p:cNvPr id="3" name="内容占位符 2"/>
          <p:cNvSpPr>
            <a:spLocks noGrp="1"/>
          </p:cNvSpPr>
          <p:nvPr>
            <p:ph idx="1"/>
          </p:nvPr>
        </p:nvSpPr>
        <p:spPr/>
        <p:txBody>
          <a:bodyPr/>
          <a:p>
            <a:pPr marL="0" indent="457200">
              <a:buNone/>
            </a:pPr>
            <a:r>
              <a:rPr lang="zh-CN" altLang="en-US">
                <a:sym typeface="+mn-ea"/>
              </a:rPr>
              <a:t>甲说：</a:t>
            </a:r>
            <a:r>
              <a:rPr lang="en-US" altLang="zh-CN">
                <a:sym typeface="+mn-ea"/>
              </a:rPr>
              <a:t>“</a:t>
            </a:r>
            <a:r>
              <a:rPr lang="zh-CN" altLang="en-US">
                <a:sym typeface="+mn-ea"/>
              </a:rPr>
              <a:t>乙是骗子</a:t>
            </a:r>
            <a:r>
              <a:rPr lang="en-US" altLang="zh-CN">
                <a:sym typeface="+mn-ea"/>
              </a:rPr>
              <a:t>”</a:t>
            </a:r>
            <a:r>
              <a:rPr lang="zh-CN" altLang="en-US">
                <a:sym typeface="+mn-ea"/>
              </a:rPr>
              <a:t>。</a:t>
            </a:r>
            <a:endParaRPr lang="zh-CN" altLang="en-US"/>
          </a:p>
          <a:p>
            <a:pPr marL="0" indent="457200">
              <a:buNone/>
            </a:pPr>
            <a:r>
              <a:rPr lang="zh-CN" altLang="en-US">
                <a:sym typeface="+mn-ea"/>
              </a:rPr>
              <a:t>乙说：</a:t>
            </a:r>
            <a:r>
              <a:rPr lang="en-US" altLang="zh-CN">
                <a:sym typeface="+mn-ea"/>
              </a:rPr>
              <a:t>“</a:t>
            </a:r>
            <a:r>
              <a:rPr lang="zh-CN" altLang="en-US">
                <a:sym typeface="+mn-ea"/>
              </a:rPr>
              <a:t>甲和丙是同一类人</a:t>
            </a:r>
            <a:r>
              <a:rPr lang="en-US" altLang="zh-CN">
                <a:sym typeface="+mn-ea"/>
              </a:rPr>
              <a:t>”</a:t>
            </a:r>
            <a:r>
              <a:rPr lang="zh-CN" altLang="en-US">
                <a:sym typeface="+mn-ea"/>
              </a:rPr>
              <a:t>。</a:t>
            </a:r>
            <a:endParaRPr lang="zh-CN" altLang="en-US">
              <a:sym typeface="+mn-ea"/>
            </a:endParaRPr>
          </a:p>
          <a:p>
            <a:endParaRPr lang="zh-CN" altLang="en-US">
              <a:sym typeface="+mn-ea"/>
            </a:endParaRPr>
          </a:p>
          <a:p>
            <a:r>
              <a:rPr lang="zh-CN" altLang="en-US">
                <a:sym typeface="+mn-ea"/>
              </a:rPr>
              <a:t>假设丙是骗子，那么</a:t>
            </a:r>
            <a:r>
              <a:rPr lang="en-US" altLang="zh-CN">
                <a:sym typeface="+mn-ea"/>
              </a:rPr>
              <a:t>…</a:t>
            </a:r>
            <a:endParaRPr lang="en-US" altLang="zh-CN">
              <a:sym typeface="+mn-ea"/>
            </a:endParaRPr>
          </a:p>
          <a:p>
            <a:pPr lvl="1"/>
            <a:r>
              <a:rPr lang="zh-CN" altLang="en-US">
                <a:sym typeface="+mn-ea"/>
              </a:rPr>
              <a:t>假设甲是老实人，那么</a:t>
            </a:r>
            <a:r>
              <a:rPr lang="en-US" altLang="zh-CN">
                <a:sym typeface="+mn-ea"/>
              </a:rPr>
              <a:t>…</a:t>
            </a:r>
            <a:r>
              <a:rPr lang="zh-CN" altLang="en-US">
                <a:sym typeface="+mn-ea"/>
              </a:rPr>
              <a:t>否则</a:t>
            </a:r>
            <a:endParaRPr lang="en-US" altLang="zh-CN">
              <a:sym typeface="+mn-ea"/>
            </a:endParaRPr>
          </a:p>
          <a:p>
            <a:endParaRPr lang="zh-CN" altLang="en-US"/>
          </a:p>
          <a:p>
            <a:r>
              <a:rPr lang="en-US" altLang="zh-CN"/>
              <a:t>a=1, b=0, c=0</a:t>
            </a:r>
            <a:endParaRPr lang="en-US" altLang="zh-CN"/>
          </a:p>
          <a:p>
            <a:r>
              <a:rPr lang="en-US" altLang="zh-CN"/>
              <a:t>a=0, b=1, c=0</a:t>
            </a:r>
            <a:endParaRPr lang="zh-CN" altLang="en-US"/>
          </a:p>
          <a:p>
            <a:endParaRPr lang="zh-CN" altLang="en-US"/>
          </a:p>
          <a:p>
            <a:pPr lvl="1"/>
            <a:endParaRPr lang="zh-CN" altLang="en-US"/>
          </a:p>
          <a:p>
            <a:pPr lvl="1"/>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mc:AlternateContent xmlns:mc="http://schemas.openxmlformats.org/markup-compatibility/2006">
        <mc:Choice xmlns:a14="http://schemas.microsoft.com/office/drawing/2010/main" Requires="a14">
          <p:sp>
            <p:nvSpPr>
              <p:cNvPr id="7" name="文本框 6"/>
              <p:cNvSpPr txBox="1"/>
              <p:nvPr>
                <p:custDataLst>
                  <p:tags r:id="rId1"/>
                </p:custDataLst>
              </p:nvPr>
            </p:nvSpPr>
            <p:spPr>
              <a:xfrm>
                <a:off x="4953000" y="3048000"/>
                <a:ext cx="3590290" cy="2602865"/>
              </a:xfrm>
              <a:prstGeom prst="rect">
                <a:avLst/>
              </a:prstGeom>
              <a:ln w="9525">
                <a:solidFill>
                  <a:srgbClr val="292988"/>
                </a:solidFill>
              </a:ln>
            </p:spPr>
            <p:txBody>
              <a:bodyPr vert="horz" wrap="square" lIns="0" tIns="0" rIns="0" bIns="0" rtlCol="0">
                <a:noAutofit/>
              </a:bodyPr>
              <a:p>
                <a:pPr marL="91440" marR="82550">
                  <a:lnSpc>
                    <a:spcPct val="150000"/>
                  </a:lnSpc>
                </a:pPr>
                <a:r>
                  <a:rPr lang="zh-CN" altLang="en-US" sz="2400" spc="-110" dirty="0">
                    <a:latin typeface="Cambria Math" panose="02040503050406030204" charset="0"/>
                    <a:cs typeface="Cambria Math" panose="02040503050406030204" charset="0"/>
                  </a:rPr>
                  <a:t>代入</a:t>
                </a:r>
                <a14:m>
                  <m:oMath xmlns:m="http://schemas.openxmlformats.org/officeDocument/2006/math">
                    <m:r>
                      <a:rPr lang="en-US" altLang="zh-CN" sz="2400" i="1" spc="-110" dirty="0">
                        <a:latin typeface="Cambria Math" panose="02040503050406030204" charset="0"/>
                        <a:cs typeface="Cambria Math" panose="02040503050406030204" charset="0"/>
                      </a:rPr>
                      <m:t>𝑐</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0</m:t>
                    </m:r>
                  </m:oMath>
                </a14:m>
                <a:r>
                  <a:rPr lang="zh-CN" altLang="en-US" sz="2400" spc="-110" dirty="0">
                    <a:latin typeface="Cambria Math" panose="02040503050406030204" charset="0"/>
                    <a:cs typeface="Cambria Math" panose="02040503050406030204" charset="0"/>
                  </a:rPr>
                  <a:t>，可计算得</a:t>
                </a:r>
                <a:endParaRPr lang="zh-CN" altLang="en-US" sz="2400" spc="-110" dirty="0">
                  <a:latin typeface="Cambria Math" panose="02040503050406030204" charset="0"/>
                  <a:cs typeface="Cambria Math" panose="02040503050406030204" charset="0"/>
                </a:endParaRPr>
              </a:p>
              <a:p>
                <a:pPr marL="91440" marR="82550">
                  <a:lnSpc>
                    <a:spcPct val="100000"/>
                  </a:lnSpc>
                </a:pPr>
                <a14:m>
                  <m:oMathPara xmlns:m="http://schemas.openxmlformats.org/officeDocument/2006/math">
                    <m:oMathParaPr>
                      <m:jc m:val="centerGroup"/>
                    </m:oMathParaPr>
                    <m:oMath xmlns:m="http://schemas.openxmlformats.org/officeDocument/2006/math">
                      <m:d>
                        <m:dPr>
                          <m:begChr m:val="{"/>
                          <m:endChr m:val=""/>
                          <m:ctrlPr>
                            <a:rPr lang="en-US" altLang="zh-CN" sz="2400" i="1" spc="-110" dirty="0">
                              <a:latin typeface="Cambria Math" panose="02040503050406030204" charset="0"/>
                              <a:cs typeface="Cambria Math" panose="02040503050406030204" charset="0"/>
                            </a:rPr>
                          </m:ctrlPr>
                        </m:dPr>
                        <m:e>
                          <m:eqArr>
                            <m:eqArrPr>
                              <m:ctrlPr>
                                <a:rPr lang="en-US" altLang="zh-CN" sz="2400" i="1" spc="-110" dirty="0">
                                  <a:latin typeface="Cambria Math" panose="02040503050406030204" charset="0"/>
                                  <a:cs typeface="Cambria Math" panose="02040503050406030204" charset="0"/>
                                </a:rPr>
                              </m:ctrlPr>
                            </m:eqArrPr>
                            <m:e>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𝑎</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0</m:t>
                              </m:r>
                              <m:r>
                                <a:rPr lang="en-US" altLang="zh-CN" sz="2400" i="1" spc="-110" dirty="0">
                                  <a:latin typeface="Cambria Math" panose="02040503050406030204" charset="0"/>
                                  <a:cs typeface="Cambria Math" panose="02040503050406030204" charset="0"/>
                                </a:rPr>
                                <m:t>)</m:t>
                              </m:r>
                            </m:e>
                            <m:e>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𝑎</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0</m:t>
                              </m:r>
                              <m:r>
                                <a:rPr lang="en-US" altLang="zh-CN" sz="2400" i="1" spc="-110" dirty="0">
                                  <a:latin typeface="Cambria Math" panose="02040503050406030204" charset="0"/>
                                  <a:ea typeface="MS Mincho" charset="0"/>
                                  <a:cs typeface="Cambria Math" panose="02040503050406030204" charset="0"/>
                                </a:rPr>
                                <m:t>)</m:t>
                              </m:r>
                            </m:e>
                          </m:eqArr>
                        </m:e>
                      </m:d>
                    </m:oMath>
                  </m:oMathPara>
                </a14:m>
                <a:endParaRPr lang="en-US" altLang="zh-CN" sz="2400" i="1" spc="-110" dirty="0">
                  <a:latin typeface="Cambria Math" panose="02040503050406030204" charset="0"/>
                  <a:cs typeface="Cambria Math" panose="02040503050406030204" charset="0"/>
                </a:endParaRPr>
              </a:p>
              <a:p>
                <a:pPr marL="91440" marR="82550">
                  <a:lnSpc>
                    <a:spcPct val="150000"/>
                  </a:lnSpc>
                </a:pPr>
                <a:r>
                  <a:rPr lang="zh-CN" altLang="en-US" sz="2400" spc="-110" dirty="0">
                    <a:latin typeface="Cambria Math" panose="02040503050406030204" charset="0"/>
                    <a:cs typeface="Cambria Math" panose="02040503050406030204" charset="0"/>
                  </a:rPr>
                  <a:t>代入</a:t>
                </a:r>
                <a14:m>
                  <m:oMath xmlns:m="http://schemas.openxmlformats.org/officeDocument/2006/math">
                    <m:r>
                      <a:rPr lang="en-US" altLang="zh-CN" sz="2400" i="1" spc="-110" dirty="0">
                        <a:latin typeface="Cambria Math" panose="02040503050406030204" charset="0"/>
                        <a:cs typeface="Cambria Math" panose="02040503050406030204" charset="0"/>
                      </a:rPr>
                      <m:t>𝑎</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oMath>
                </a14:m>
                <a:r>
                  <a:rPr lang="zh-CN" altLang="en-US" sz="2400" spc="-110" dirty="0">
                    <a:latin typeface="Cambria Math" panose="02040503050406030204" charset="0"/>
                    <a:cs typeface="Cambria Math" panose="02040503050406030204" charset="0"/>
                  </a:rPr>
                  <a:t>，得</a:t>
                </a:r>
                <a:endParaRPr lang="en-US" altLang="zh-CN" sz="2400" i="1" spc="-110" dirty="0">
                  <a:latin typeface="Cambria Math" panose="02040503050406030204" charset="0"/>
                  <a:cs typeface="Cambria Math" panose="02040503050406030204" charset="0"/>
                </a:endParaRPr>
              </a:p>
              <a:p>
                <a:pPr marL="91440" marR="82550">
                  <a:lnSpc>
                    <a:spcPct val="100000"/>
                  </a:lnSpc>
                </a:pPr>
                <a14:m>
                  <m:oMathPara xmlns:m="http://schemas.openxmlformats.org/officeDocument/2006/math">
                    <m:oMathParaPr>
                      <m:jc m:val="centerGroup"/>
                    </m:oMathParaPr>
                    <m:oMath xmlns:m="http://schemas.openxmlformats.org/officeDocument/2006/math">
                      <m:d>
                        <m:dPr>
                          <m:begChr m:val="{"/>
                          <m:endChr m:val=""/>
                          <m:ctrlPr>
                            <a:rPr lang="en-US" altLang="zh-CN" sz="2400" i="1" spc="-110" dirty="0">
                              <a:latin typeface="Cambria Math" panose="02040503050406030204" charset="0"/>
                              <a:cs typeface="Cambria Math" panose="02040503050406030204" charset="0"/>
                            </a:rPr>
                          </m:ctrlPr>
                        </m:dPr>
                        <m:e>
                          <m:eqArr>
                            <m:eqArrPr>
                              <m:ctrlPr>
                                <a:rPr lang="en-US" altLang="zh-CN" sz="2400" i="1" spc="-110" dirty="0">
                                  <a:latin typeface="Cambria Math" panose="02040503050406030204" charset="0"/>
                                  <a:cs typeface="Cambria Math" panose="02040503050406030204" charset="0"/>
                                </a:rPr>
                              </m:ctrlPr>
                            </m:eqArrPr>
                            <m:e>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0</m:t>
                              </m:r>
                              <m:r>
                                <a:rPr lang="en-US" altLang="zh-CN" sz="2400" i="1" spc="-110" dirty="0">
                                  <a:latin typeface="Cambria Math" panose="02040503050406030204" charset="0"/>
                                  <a:cs typeface="Cambria Math" panose="02040503050406030204" charset="0"/>
                                </a:rPr>
                                <m:t>)</m:t>
                              </m:r>
                            </m:e>
                            <m:e>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0</m:t>
                              </m:r>
                            </m:e>
                          </m:eqArr>
                        </m:e>
                      </m:d>
                    </m:oMath>
                  </m:oMathPara>
                </a14:m>
                <a:endParaRPr lang="zh-CN" altLang="en-US" sz="2400" spc="-110" dirty="0">
                  <a:latin typeface="Cambria Math" panose="02040503050406030204" charset="0"/>
                  <a:cs typeface="Cambria Math" panose="02040503050406030204" charset="0"/>
                </a:endParaRPr>
              </a:p>
            </p:txBody>
          </p:sp>
        </mc:Choice>
        <mc:Fallback>
          <p:sp>
            <p:nvSpPr>
              <p:cNvPr id="7" name="文本框 6"/>
              <p:cNvSpPr txBox="1">
                <a:spLocks noRot="1" noChangeAspect="1" noMove="1" noResize="1" noEditPoints="1" noAdjustHandles="1" noChangeArrowheads="1" noChangeShapeType="1" noTextEdit="1"/>
              </p:cNvSpPr>
              <p:nvPr>
                <p:custDataLst>
                  <p:tags r:id="rId2"/>
                </p:custDataLst>
              </p:nvPr>
            </p:nvSpPr>
            <p:spPr>
              <a:xfrm>
                <a:off x="4953000" y="3048000"/>
                <a:ext cx="3590290" cy="2602865"/>
              </a:xfrm>
              <a:prstGeom prst="rect">
                <a:avLst/>
              </a:prstGeom>
              <a:blipFill rotWithShape="1">
                <a:blip r:embed="rId3"/>
                <a:stretch>
                  <a:fillRect l="-141" t="-195" r="-124" b="-171"/>
                </a:stretch>
              </a:blipFill>
              <a:ln w="9525">
                <a:solidFill>
                  <a:srgbClr val="292988"/>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custDataLst>
                  <p:tags r:id="rId4"/>
                </p:custDataLst>
              </p:nvPr>
            </p:nvSpPr>
            <p:spPr>
              <a:xfrm>
                <a:off x="4953000" y="1219200"/>
                <a:ext cx="3021965" cy="1219835"/>
              </a:xfrm>
              <a:prstGeom prst="rect">
                <a:avLst/>
              </a:prstGeom>
              <a:ln w="9525">
                <a:solidFill>
                  <a:srgbClr val="292988"/>
                </a:solidFill>
              </a:ln>
            </p:spPr>
            <p:txBody>
              <a:bodyPr vert="horz" wrap="square" lIns="0" tIns="0" rIns="0" bIns="0" rtlCol="0">
                <a:noAutofit/>
              </a:bodyPr>
              <a:p>
                <a:pPr marL="91440" marR="82550">
                  <a:lnSpc>
                    <a:spcPct val="150000"/>
                  </a:lnSpc>
                </a:pPr>
                <a14:m>
                  <m:oMathPara xmlns:m="http://schemas.openxmlformats.org/officeDocument/2006/math">
                    <m:oMathParaPr>
                      <m:jc m:val="center"/>
                    </m:oMathParaPr>
                    <m:oMath xmlns:m="http://schemas.openxmlformats.org/officeDocument/2006/math">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𝑎</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0</m:t>
                      </m:r>
                      <m:r>
                        <a:rPr lang="en-US" altLang="zh-CN" sz="2400" i="1" spc="-110" dirty="0">
                          <a:latin typeface="Cambria Math" panose="02040503050406030204" charset="0"/>
                          <a:cs typeface="Cambria Math" panose="02040503050406030204" charset="0"/>
                        </a:rPr>
                        <m:t>)</m:t>
                      </m:r>
                    </m:oMath>
                  </m:oMathPara>
                </a14:m>
                <a:endParaRPr lang="en-US" altLang="zh-CN" sz="2400" i="1" spc="-110" dirty="0">
                  <a:latin typeface="Cambria Math" panose="02040503050406030204" charset="0"/>
                  <a:cs typeface="Cambria Math" panose="02040503050406030204" charset="0"/>
                </a:endParaRPr>
              </a:p>
              <a:p>
                <a:pPr marL="91440" marR="82550">
                  <a:lnSpc>
                    <a:spcPct val="150000"/>
                  </a:lnSpc>
                </a:pPr>
                <a14:m>
                  <m:oMathPara xmlns:m="http://schemas.openxmlformats.org/officeDocument/2006/math">
                    <m:oMathParaPr>
                      <m:jc m:val="center"/>
                    </m:oMathParaPr>
                    <m:oMath xmlns:m="http://schemas.openxmlformats.org/officeDocument/2006/math">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𝑎</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𝑐</m:t>
                      </m:r>
                      <m:r>
                        <a:rPr lang="en-US" altLang="zh-CN" sz="2400" i="1" spc="-110" dirty="0">
                          <a:latin typeface="Cambria Math" panose="02040503050406030204" charset="0"/>
                          <a:ea typeface="MS Mincho" charset="0"/>
                          <a:cs typeface="Cambria Math" panose="02040503050406030204" charset="0"/>
                        </a:rPr>
                        <m:t>)</m:t>
                      </m:r>
                    </m:oMath>
                  </m:oMathPara>
                </a14:m>
                <a:endParaRPr lang="en-US" altLang="zh-CN" sz="2400" i="1" spc="-110" dirty="0">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custDataLst>
                  <p:tags r:id="rId5"/>
                </p:custDataLst>
              </p:nvPr>
            </p:nvSpPr>
            <p:spPr>
              <a:xfrm>
                <a:off x="4953000" y="1219200"/>
                <a:ext cx="3021965" cy="1219835"/>
              </a:xfrm>
              <a:prstGeom prst="rect">
                <a:avLst/>
              </a:prstGeom>
              <a:blipFill rotWithShape="1">
                <a:blip r:embed="rId6"/>
                <a:stretch>
                  <a:fillRect l="-168" t="-416" r="-147" b="-364"/>
                </a:stretch>
              </a:blipFill>
              <a:ln w="9525">
                <a:solidFill>
                  <a:srgbClr val="292988"/>
                </a:solidFill>
              </a:ln>
            </p:spPr>
            <p:txBody>
              <a:bodyPr/>
              <a:lstStyle/>
              <a:p>
                <a:r>
                  <a:rPr lang="zh-CN" altLang="en-US">
                    <a:noFill/>
                  </a:rPr>
                  <a:t> </a:t>
                </a:r>
              </a:p>
            </p:txBody>
          </p:sp>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如何通过计算进行推理？</a:t>
            </a:r>
            <a:endParaRPr lang="zh-CN" altLang="en-US"/>
          </a:p>
        </p:txBody>
      </p:sp>
      <p:sp>
        <p:nvSpPr>
          <p:cNvPr id="3" name="内容占位符 2"/>
          <p:cNvSpPr>
            <a:spLocks noGrp="1"/>
          </p:cNvSpPr>
          <p:nvPr>
            <p:ph idx="1"/>
          </p:nvPr>
        </p:nvSpPr>
        <p:spPr/>
        <p:txBody>
          <a:bodyPr/>
          <a:p>
            <a:pPr marL="0" indent="457200">
              <a:buNone/>
            </a:pPr>
            <a:r>
              <a:rPr lang="zh-CN" altLang="en-US">
                <a:sym typeface="+mn-ea"/>
              </a:rPr>
              <a:t>甲说：</a:t>
            </a:r>
            <a:r>
              <a:rPr lang="en-US" altLang="zh-CN">
                <a:sym typeface="+mn-ea"/>
              </a:rPr>
              <a:t>“</a:t>
            </a:r>
            <a:r>
              <a:rPr lang="zh-CN" altLang="en-US">
                <a:sym typeface="+mn-ea"/>
              </a:rPr>
              <a:t>乙是骗子</a:t>
            </a:r>
            <a:r>
              <a:rPr lang="en-US" altLang="zh-CN">
                <a:sym typeface="+mn-ea"/>
              </a:rPr>
              <a:t>”</a:t>
            </a:r>
            <a:r>
              <a:rPr lang="zh-CN" altLang="en-US">
                <a:sym typeface="+mn-ea"/>
              </a:rPr>
              <a:t>。</a:t>
            </a:r>
            <a:endParaRPr lang="zh-CN" altLang="en-US"/>
          </a:p>
          <a:p>
            <a:pPr marL="0" indent="457200">
              <a:buNone/>
            </a:pPr>
            <a:r>
              <a:rPr lang="zh-CN" altLang="en-US">
                <a:sym typeface="+mn-ea"/>
              </a:rPr>
              <a:t>乙说：</a:t>
            </a:r>
            <a:r>
              <a:rPr lang="en-US" altLang="zh-CN">
                <a:sym typeface="+mn-ea"/>
              </a:rPr>
              <a:t>“</a:t>
            </a:r>
            <a:r>
              <a:rPr lang="zh-CN" altLang="en-US">
                <a:sym typeface="+mn-ea"/>
              </a:rPr>
              <a:t>甲和丙是同一类人</a:t>
            </a:r>
            <a:r>
              <a:rPr lang="en-US" altLang="zh-CN">
                <a:sym typeface="+mn-ea"/>
              </a:rPr>
              <a:t>”</a:t>
            </a:r>
            <a:r>
              <a:rPr lang="zh-CN" altLang="en-US">
                <a:sym typeface="+mn-ea"/>
              </a:rPr>
              <a:t>。</a:t>
            </a:r>
            <a:endParaRPr lang="zh-CN" altLang="en-US">
              <a:sym typeface="+mn-ea"/>
            </a:endParaRPr>
          </a:p>
          <a:p>
            <a:endParaRPr lang="zh-CN" altLang="en-US">
              <a:sym typeface="+mn-ea"/>
            </a:endParaRPr>
          </a:p>
          <a:p>
            <a:r>
              <a:rPr lang="zh-CN" altLang="en-US">
                <a:sym typeface="+mn-ea"/>
              </a:rPr>
              <a:t>表示</a:t>
            </a:r>
            <a:r>
              <a:rPr lang="en-US" altLang="zh-CN">
                <a:sym typeface="+mn-ea"/>
              </a:rPr>
              <a:t>+</a:t>
            </a:r>
            <a:r>
              <a:rPr lang="zh-CN" altLang="en-US">
                <a:sym typeface="+mn-ea"/>
              </a:rPr>
              <a:t>推理</a:t>
            </a:r>
            <a:endParaRPr lang="zh-CN" altLang="en-US">
              <a:sym typeface="+mn-ea"/>
            </a:endParaRPr>
          </a:p>
          <a:p>
            <a:pPr lvl="1"/>
            <a:r>
              <a:rPr lang="zh-CN" altLang="en-US">
                <a:sym typeface="+mn-ea"/>
              </a:rPr>
              <a:t>知识表示</a:t>
            </a:r>
            <a:endParaRPr lang="zh-CN" altLang="en-US">
              <a:sym typeface="+mn-ea"/>
            </a:endParaRPr>
          </a:p>
          <a:p>
            <a:pPr lvl="1"/>
            <a:r>
              <a:rPr lang="zh-CN" altLang="en-US">
                <a:sym typeface="+mn-ea"/>
              </a:rPr>
              <a:t>自动推理</a:t>
            </a:r>
            <a:endParaRPr lang="zh-CN" altLang="en-US">
              <a:sym typeface="+mn-ea"/>
            </a:endParaRPr>
          </a:p>
          <a:p>
            <a:endParaRPr lang="zh-CN" altLang="en-US"/>
          </a:p>
          <a:p>
            <a:endParaRPr lang="zh-CN" altLang="en-US"/>
          </a:p>
          <a:p>
            <a:pPr lvl="1"/>
            <a:endParaRPr lang="zh-CN" altLang="en-US"/>
          </a:p>
          <a:p>
            <a:pPr lvl="1"/>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mc:AlternateContent xmlns:mc="http://schemas.openxmlformats.org/markup-compatibility/2006">
        <mc:Choice xmlns:a14="http://schemas.microsoft.com/office/drawing/2010/main" Requires="a14">
          <p:sp>
            <p:nvSpPr>
              <p:cNvPr id="6" name="文本框 5"/>
              <p:cNvSpPr txBox="1"/>
              <p:nvPr>
                <p:custDataLst>
                  <p:tags r:id="rId1"/>
                </p:custDataLst>
              </p:nvPr>
            </p:nvSpPr>
            <p:spPr>
              <a:xfrm>
                <a:off x="4953000" y="1219200"/>
                <a:ext cx="3021965" cy="1219835"/>
              </a:xfrm>
              <a:prstGeom prst="rect">
                <a:avLst/>
              </a:prstGeom>
              <a:ln w="9525">
                <a:solidFill>
                  <a:srgbClr val="292988"/>
                </a:solidFill>
              </a:ln>
            </p:spPr>
            <p:txBody>
              <a:bodyPr vert="horz" wrap="square" lIns="0" tIns="0" rIns="0" bIns="0" rtlCol="0">
                <a:noAutofit/>
              </a:bodyPr>
              <a:p>
                <a:pPr marL="91440" marR="82550">
                  <a:lnSpc>
                    <a:spcPct val="150000"/>
                  </a:lnSpc>
                </a:pPr>
                <a14:m>
                  <m:oMathPara xmlns:m="http://schemas.openxmlformats.org/officeDocument/2006/math">
                    <m:oMathParaPr>
                      <m:jc m:val="center"/>
                    </m:oMathParaPr>
                    <m:oMath xmlns:m="http://schemas.openxmlformats.org/officeDocument/2006/math">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𝑎</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0</m:t>
                      </m:r>
                      <m:r>
                        <a:rPr lang="en-US" altLang="zh-CN" sz="2400" i="1" spc="-110" dirty="0">
                          <a:latin typeface="Cambria Math" panose="02040503050406030204" charset="0"/>
                          <a:cs typeface="Cambria Math" panose="02040503050406030204" charset="0"/>
                        </a:rPr>
                        <m:t>)</m:t>
                      </m:r>
                    </m:oMath>
                  </m:oMathPara>
                </a14:m>
                <a:endParaRPr lang="en-US" altLang="zh-CN" sz="2400" i="1" spc="-110" dirty="0">
                  <a:latin typeface="Cambria Math" panose="02040503050406030204" charset="0"/>
                  <a:cs typeface="Cambria Math" panose="02040503050406030204" charset="0"/>
                </a:endParaRPr>
              </a:p>
              <a:p>
                <a:pPr marL="91440" marR="82550">
                  <a:lnSpc>
                    <a:spcPct val="150000"/>
                  </a:lnSpc>
                </a:pPr>
                <a14:m>
                  <m:oMathPara xmlns:m="http://schemas.openxmlformats.org/officeDocument/2006/math">
                    <m:oMathParaPr>
                      <m:jc m:val="center"/>
                    </m:oMathParaPr>
                    <m:oMath xmlns:m="http://schemas.openxmlformats.org/officeDocument/2006/math">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𝑏</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1</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𝑎</m:t>
                      </m:r>
                      <m:r>
                        <a:rPr lang="en-US" altLang="zh-CN" sz="2400" i="1" spc="-110" dirty="0">
                          <a:latin typeface="Cambria Math" panose="02040503050406030204" charset="0"/>
                          <a:cs typeface="Cambria Math" panose="02040503050406030204" charset="0"/>
                        </a:rPr>
                        <m:t>=</m:t>
                      </m:r>
                      <m:r>
                        <a:rPr lang="en-US" altLang="zh-CN" sz="2400" i="1" spc="-110" dirty="0">
                          <a:latin typeface="Cambria Math" panose="02040503050406030204" charset="0"/>
                          <a:cs typeface="Cambria Math" panose="02040503050406030204" charset="0"/>
                        </a:rPr>
                        <m:t>𝑐</m:t>
                      </m:r>
                      <m:r>
                        <a:rPr lang="en-US" altLang="zh-CN" sz="2400" i="1" spc="-110" dirty="0">
                          <a:latin typeface="Cambria Math" panose="02040503050406030204" charset="0"/>
                          <a:ea typeface="MS Mincho" charset="0"/>
                          <a:cs typeface="Cambria Math" panose="02040503050406030204" charset="0"/>
                        </a:rPr>
                        <m:t>)</m:t>
                      </m:r>
                    </m:oMath>
                  </m:oMathPara>
                </a14:m>
                <a:endParaRPr lang="en-US" altLang="zh-CN" sz="2400" i="1" spc="-110" dirty="0">
                  <a:latin typeface="Cambria Math" panose="02040503050406030204" charset="0"/>
                  <a:cs typeface="Cambria Math" panose="02040503050406030204" charset="0"/>
                </a:endParaRPr>
              </a:p>
            </p:txBody>
          </p:sp>
        </mc:Choice>
        <mc:Fallback>
          <p:sp>
            <p:nvSpPr>
              <p:cNvPr id="6" name="文本框 5"/>
              <p:cNvSpPr txBox="1">
                <a:spLocks noRot="1" noChangeAspect="1" noMove="1" noResize="1" noEditPoints="1" noAdjustHandles="1" noChangeArrowheads="1" noChangeShapeType="1" noTextEdit="1"/>
              </p:cNvSpPr>
              <p:nvPr>
                <p:custDataLst>
                  <p:tags r:id="rId2"/>
                </p:custDataLst>
              </p:nvPr>
            </p:nvSpPr>
            <p:spPr>
              <a:xfrm>
                <a:off x="4953000" y="1219200"/>
                <a:ext cx="3021965" cy="1219835"/>
              </a:xfrm>
              <a:prstGeom prst="rect">
                <a:avLst/>
              </a:prstGeom>
              <a:blipFill rotWithShape="1">
                <a:blip r:embed="rId3"/>
                <a:stretch>
                  <a:fillRect l="-168" t="-416" r="-147" b="-364"/>
                </a:stretch>
              </a:blipFill>
              <a:ln w="9525">
                <a:solidFill>
                  <a:srgbClr val="292988"/>
                </a:solidFill>
              </a:ln>
            </p:spPr>
            <p:txBody>
              <a:bodyPr/>
              <a:lstStyle/>
              <a:p>
                <a:r>
                  <a:rPr lang="zh-CN" altLang="en-US">
                    <a:noFill/>
                  </a:rPr>
                  <a:t> </a:t>
                </a:r>
              </a:p>
            </p:txBody>
          </p:sp>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t>
            </a:r>
            <a:r>
              <a:rPr lang="zh-CN" altLang="en-US"/>
              <a:t>推理</a:t>
            </a:r>
            <a:r>
              <a:rPr lang="en-US" altLang="zh-CN"/>
              <a:t>+</a:t>
            </a:r>
            <a:r>
              <a:rPr lang="zh-CN" altLang="en-US"/>
              <a:t>学习</a:t>
            </a:r>
            <a:r>
              <a:rPr lang="en-US" altLang="zh-CN"/>
              <a:t>”</a:t>
            </a:r>
            <a:r>
              <a:rPr lang="zh-CN" altLang="en-US"/>
              <a:t>的难题</a:t>
            </a:r>
            <a:endParaRPr lang="zh-CN" altLang="en-US"/>
          </a:p>
        </p:txBody>
      </p:sp>
      <p:sp>
        <p:nvSpPr>
          <p:cNvPr id="3" name="内容占位符 2"/>
          <p:cNvSpPr>
            <a:spLocks noGrp="1"/>
          </p:cNvSpPr>
          <p:nvPr>
            <p:ph idx="1"/>
          </p:nvPr>
        </p:nvSpPr>
        <p:spPr/>
        <p:txBody>
          <a:bodyPr/>
          <a:p>
            <a:r>
              <a:rPr lang="zh-CN" altLang="en-US"/>
              <a:t>人工智能领域有一个长期存在的“圣杯”问题</a:t>
            </a:r>
            <a:endParaRPr lang="zh-CN" altLang="en-US"/>
          </a:p>
          <a:p>
            <a:pPr lvl="1"/>
            <a:r>
              <a:rPr lang="zh-CN" altLang="en-US"/>
              <a:t>推理</a:t>
            </a:r>
            <a:r>
              <a:rPr lang="en-US" altLang="zh-CN"/>
              <a:t>+</a:t>
            </a:r>
            <a:r>
              <a:rPr lang="zh-CN" altLang="en-US"/>
              <a:t>学习，提出一个统一的框架</a:t>
            </a:r>
            <a:endParaRPr lang="zh-CN" altLang="en-US"/>
          </a:p>
          <a:p>
            <a:endParaRPr lang="zh-CN" altLang="en-US"/>
          </a:p>
          <a:p>
            <a:r>
              <a:rPr lang="zh-CN" altLang="en-US"/>
              <a:t>为什么要考虑这件事？</a:t>
            </a:r>
            <a:endParaRPr lang="zh-CN" altLang="en-US"/>
          </a:p>
          <a:p>
            <a:pPr lvl="1"/>
            <a:r>
              <a:rPr lang="zh-CN" altLang="en-US"/>
              <a:t>逻辑推理更容易利用知识</a:t>
            </a:r>
            <a:endParaRPr lang="zh-CN" altLang="en-US"/>
          </a:p>
          <a:p>
            <a:pPr lvl="1"/>
            <a:r>
              <a:rPr lang="zh-CN" altLang="en-US"/>
              <a:t>机器学习更容易利用数据、证据、事实</a:t>
            </a:r>
            <a:endParaRPr lang="zh-CN" altLang="en-US"/>
          </a:p>
          <a:p>
            <a:pPr lvl="1"/>
            <a:r>
              <a:rPr lang="zh-CN" altLang="en-US"/>
              <a:t>从人类决策来看，常常同时要使用知识以及证据</a:t>
            </a:r>
            <a:endParaRPr lang="zh-CN" altLang="en-US"/>
          </a:p>
          <a:p>
            <a:endParaRPr lang="zh-CN" altLang="en-US"/>
          </a:p>
          <a:p>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a:t>
            </a:r>
            <a:r>
              <a:rPr lang="zh-CN" altLang="en-US">
                <a:sym typeface="+mn-ea"/>
              </a:rPr>
              <a:t>推理</a:t>
            </a:r>
            <a:r>
              <a:rPr lang="en-US" altLang="zh-CN">
                <a:sym typeface="+mn-ea"/>
              </a:rPr>
              <a:t>+</a:t>
            </a:r>
            <a:r>
              <a:rPr lang="zh-CN" altLang="en-US">
                <a:sym typeface="+mn-ea"/>
              </a:rPr>
              <a:t>学习</a:t>
            </a:r>
            <a:r>
              <a:rPr lang="en-US" altLang="zh-CN">
                <a:sym typeface="+mn-ea"/>
              </a:rPr>
              <a:t>”</a:t>
            </a:r>
            <a:r>
              <a:rPr lang="zh-CN" altLang="en-US">
                <a:sym typeface="+mn-ea"/>
              </a:rPr>
              <a:t>的难题</a:t>
            </a:r>
            <a:endParaRPr lang="zh-CN" altLang="en-US"/>
          </a:p>
        </p:txBody>
      </p:sp>
      <p:sp>
        <p:nvSpPr>
          <p:cNvPr id="3" name="内容占位符 2"/>
          <p:cNvSpPr>
            <a:spLocks noGrp="1"/>
          </p:cNvSpPr>
          <p:nvPr>
            <p:ph idx="1"/>
          </p:nvPr>
        </p:nvSpPr>
        <p:spPr/>
        <p:txBody>
          <a:bodyPr/>
          <a:p>
            <a:r>
              <a:rPr lang="zh-CN" altLang="en-US"/>
              <a:t>历史上，逻辑推理和机器学习各自独立发展起来的</a:t>
            </a:r>
            <a:endParaRPr lang="zh-CN" altLang="en-US"/>
          </a:p>
          <a:p>
            <a:pPr lvl="1"/>
            <a:r>
              <a:rPr lang="zh-CN" altLang="en-US"/>
              <a:t>195</a:t>
            </a:r>
            <a:r>
              <a:rPr lang="en-US" altLang="zh-CN"/>
              <a:t>0~</a:t>
            </a:r>
            <a:r>
              <a:rPr lang="zh-CN" altLang="en-US"/>
              <a:t>1990年代，逻辑推理和知识工程是人工智能的主流技术</a:t>
            </a:r>
            <a:endParaRPr lang="zh-CN" altLang="en-US"/>
          </a:p>
          <a:p>
            <a:pPr lvl="1"/>
            <a:r>
              <a:rPr lang="en-US" altLang="zh-CN"/>
              <a:t>19</a:t>
            </a:r>
            <a:r>
              <a:rPr lang="zh-CN" altLang="en-US"/>
              <a:t>90年代中期之后，机器学习研究变得热门</a:t>
            </a:r>
            <a:endParaRPr lang="zh-CN" altLang="en-US"/>
          </a:p>
          <a:p>
            <a:endParaRPr lang="zh-CN" altLang="en-US"/>
          </a:p>
          <a:p>
            <a:r>
              <a:rPr lang="en-US" altLang="zh-CN"/>
              <a:t>“</a:t>
            </a:r>
            <a:r>
              <a:rPr lang="zh-CN" altLang="en-US"/>
              <a:t>推理</a:t>
            </a:r>
            <a:r>
              <a:rPr lang="en-US" altLang="zh-CN"/>
              <a:t>+</a:t>
            </a:r>
            <a:r>
              <a:rPr lang="zh-CN" altLang="en-US"/>
              <a:t>学习</a:t>
            </a:r>
            <a:r>
              <a:rPr lang="en-US" altLang="zh-CN"/>
              <a:t>”</a:t>
            </a:r>
            <a:r>
              <a:rPr lang="zh-CN" altLang="en-US"/>
              <a:t>结合的难点：</a:t>
            </a:r>
            <a:endParaRPr lang="zh-CN" altLang="en-US"/>
          </a:p>
          <a:p>
            <a:pPr lvl="1"/>
            <a:r>
              <a:rPr lang="zh-CN" altLang="en-US"/>
              <a:t>两套表示方式：逻辑公式、特征表示</a:t>
            </a:r>
            <a:endParaRPr lang="zh-CN" altLang="en-US"/>
          </a:p>
          <a:p>
            <a:pPr lvl="1"/>
            <a:r>
              <a:rPr lang="zh-CN" altLang="en-US"/>
              <a:t>两种数学基础：离散数学、概率论</a:t>
            </a:r>
            <a:endParaRPr lang="zh-CN" altLang="en-US"/>
          </a:p>
          <a:p>
            <a:endParaRPr lang="zh-CN" altLang="en-US"/>
          </a:p>
          <a:p>
            <a:endParaRPr lang="zh-CN" altLang="en-US"/>
          </a:p>
          <a:p>
            <a:endParaRPr lang="zh-CN" altLang="en-US"/>
          </a:p>
          <a:p>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课程目标</a:t>
            </a:r>
            <a:endParaRPr lang="zh-CN" altLang="en-US"/>
          </a:p>
        </p:txBody>
      </p:sp>
      <p:sp>
        <p:nvSpPr>
          <p:cNvPr id="3" name="内容占位符 2"/>
          <p:cNvSpPr>
            <a:spLocks noGrp="1"/>
          </p:cNvSpPr>
          <p:nvPr>
            <p:ph idx="1"/>
          </p:nvPr>
        </p:nvSpPr>
        <p:spPr/>
        <p:txBody>
          <a:bodyPr/>
          <a:p>
            <a:r>
              <a:rPr lang="zh-CN" altLang="en-US"/>
              <a:t>理解逻辑语言，</a:t>
            </a:r>
            <a:endParaRPr lang="zh-CN" altLang="en-US"/>
          </a:p>
          <a:p>
            <a:r>
              <a:rPr lang="zh-CN" altLang="en-US"/>
              <a:t>学会用精确、简洁的数学符号，</a:t>
            </a:r>
            <a:endParaRPr lang="zh-CN" altLang="en-US"/>
          </a:p>
          <a:p>
            <a:r>
              <a:rPr lang="zh-CN" altLang="en-US"/>
              <a:t>能够用形式语言描述问题，</a:t>
            </a:r>
            <a:endParaRPr lang="zh-CN" altLang="en-US"/>
          </a:p>
          <a:p>
            <a:r>
              <a:rPr lang="zh-CN" altLang="en-US"/>
              <a:t>并能在推理系统中进行推理。</a:t>
            </a:r>
            <a:endParaRPr lang="zh-CN" altLang="en-US"/>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Grp="1" noChangeArrowheads="1"/>
          </p:cNvSpPr>
          <p:nvPr>
            <p:ph type="dt" sz="half" idx="2"/>
          </p:nvPr>
        </p:nvSpPr>
        <p:spPr/>
        <p:txBody>
          <a:bodyPr/>
          <a:lstStyle/>
          <a:p>
            <a:fld id="{C121441E-D649-40A1-8EB9-D2DA45108A4A}" type="datetime1">
              <a:rPr lang="zh-CN" altLang="en-US"/>
            </a:fld>
            <a:endParaRPr lang="en-US" altLang="zh-CN"/>
          </a:p>
        </p:txBody>
      </p:sp>
      <p:sp>
        <p:nvSpPr>
          <p:cNvPr id="7" name="Rectangle 7"/>
          <p:cNvSpPr>
            <a:spLocks noGrp="1" noChangeArrowheads="1"/>
          </p:cNvSpPr>
          <p:nvPr>
            <p:ph type="sldNum" sz="quarter" idx="4"/>
          </p:nvPr>
        </p:nvSpPr>
        <p:spPr/>
        <p:txBody>
          <a:bodyPr/>
          <a:lstStyle/>
          <a:p>
            <a:fld id="{E431D1EE-F8D4-4C8E-943E-51C6A46108D1}" type="slidenum">
              <a:rPr lang="en-US" altLang="zh-CN"/>
            </a:fld>
            <a:endParaRPr lang="en-US" altLang="zh-CN"/>
          </a:p>
        </p:txBody>
      </p:sp>
      <p:sp>
        <p:nvSpPr>
          <p:cNvPr id="5124" name="Rectangle 4"/>
          <p:cNvSpPr>
            <a:spLocks noGrp="1" noChangeArrowheads="1"/>
          </p:cNvSpPr>
          <p:nvPr>
            <p:ph type="ctrTitle"/>
          </p:nvPr>
        </p:nvSpPr>
        <p:spPr>
          <a:xfrm>
            <a:off x="533400" y="1828800"/>
            <a:ext cx="6792913" cy="1066800"/>
          </a:xfrm>
        </p:spPr>
        <p:txBody>
          <a:bodyPr/>
          <a:lstStyle/>
          <a:p>
            <a:pPr algn="ctr"/>
            <a:r>
              <a:rPr lang="zh-CN" altLang="en-US" sz="4600" dirty="0">
                <a:latin typeface="Comic Sans MS" panose="030F0702030302020204" pitchFamily="66" charset="0"/>
              </a:rPr>
              <a:t>什么是数理逻辑？</a:t>
            </a:r>
            <a:endParaRPr lang="zh-CN" altLang="en-US" sz="4600" dirty="0">
              <a:latin typeface="Comic Sans MS" panose="030F0702030302020204" pitchFamily="66"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endParaRPr lang="zh-CN" altLang="en-US"/>
          </a:p>
        </p:txBody>
      </p:sp>
      <p:sp>
        <p:nvSpPr>
          <p:cNvPr id="3" name="内容占位符 2"/>
          <p:cNvSpPr>
            <a:spLocks noGrp="1"/>
          </p:cNvSpPr>
          <p:nvPr>
            <p:ph idx="1"/>
          </p:nvPr>
        </p:nvSpPr>
        <p:spPr/>
        <p:txBody>
          <a:bodyPr/>
          <a:p>
            <a:pPr>
              <a:spcBef>
                <a:spcPts val="600"/>
              </a:spcBef>
            </a:pPr>
            <a:r>
              <a:rPr lang="en-US" altLang="zh-CN" sz="2000" dirty="0">
                <a:latin typeface="Comic Sans MS" panose="030F0702030302020204" pitchFamily="66" charset="0"/>
                <a:sym typeface="+mn-ea"/>
              </a:rPr>
              <a:t>All men are mortal</a:t>
            </a:r>
            <a:endParaRPr lang="en-US" altLang="zh-CN" sz="2000" dirty="0">
              <a:latin typeface="Comic Sans MS" panose="030F0702030302020204" pitchFamily="66" charset="0"/>
            </a:endParaRPr>
          </a:p>
          <a:p>
            <a:pPr marL="0" indent="0">
              <a:spcBef>
                <a:spcPts val="300"/>
              </a:spcBef>
              <a:buNone/>
            </a:pPr>
            <a:r>
              <a:rPr lang="en-US" altLang="zh-CN" sz="2000" dirty="0">
                <a:latin typeface="Comic Sans MS" panose="030F0702030302020204" pitchFamily="66" charset="0"/>
                <a:sym typeface="+mn-ea"/>
              </a:rPr>
              <a:t>    Socrates is a man</a:t>
            </a:r>
            <a:endParaRPr lang="en-US" altLang="zh-CN" sz="2000" dirty="0">
              <a:latin typeface="Comic Sans MS" panose="030F0702030302020204" pitchFamily="66" charset="0"/>
            </a:endParaRPr>
          </a:p>
          <a:p>
            <a:pPr marL="0" indent="0">
              <a:spcBef>
                <a:spcPts val="300"/>
              </a:spcBef>
              <a:buNone/>
            </a:pPr>
            <a:r>
              <a:rPr lang="en-US" altLang="zh-CN" sz="2000" dirty="0">
                <a:latin typeface="Comic Sans MS" panose="030F0702030302020204" pitchFamily="66" charset="0"/>
                <a:sym typeface="+mn-ea"/>
              </a:rPr>
              <a:t>    Therefore, Socrates is mortal</a:t>
            </a:r>
            <a:endParaRPr lang="en-US" altLang="zh-CN" sz="2000" dirty="0">
              <a:latin typeface="Comic Sans MS" panose="030F0702030302020204" pitchFamily="66" charset="0"/>
              <a:sym typeface="+mn-ea"/>
            </a:endParaRPr>
          </a:p>
          <a:p>
            <a:endParaRPr lang="zh-CN" altLang="en-US" sz="2000"/>
          </a:p>
          <a:p>
            <a:endParaRPr lang="zh-CN" altLang="en-US" sz="2000"/>
          </a:p>
          <a:p>
            <a:endParaRPr lang="zh-CN" altLang="en-US" sz="2000"/>
          </a:p>
          <a:p>
            <a:endParaRPr lang="zh-CN" altLang="en-US" sz="2000"/>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endParaRPr lang="zh-CN" altLang="en-US"/>
          </a:p>
        </p:txBody>
      </p:sp>
      <p:sp>
        <p:nvSpPr>
          <p:cNvPr id="3" name="内容占位符 2"/>
          <p:cNvSpPr>
            <a:spLocks noGrp="1"/>
          </p:cNvSpPr>
          <p:nvPr>
            <p:ph idx="1"/>
          </p:nvPr>
        </p:nvSpPr>
        <p:spPr/>
        <p:txBody>
          <a:bodyPr/>
          <a:p>
            <a:pPr>
              <a:spcBef>
                <a:spcPts val="600"/>
              </a:spcBef>
            </a:pPr>
            <a:r>
              <a:rPr lang="en-US" altLang="zh-CN" sz="2000" dirty="0">
                <a:latin typeface="Comic Sans MS" panose="030F0702030302020204" pitchFamily="66" charset="0"/>
                <a:sym typeface="+mn-ea"/>
              </a:rPr>
              <a:t>All men are mortal</a:t>
            </a:r>
            <a:endParaRPr lang="en-US" altLang="zh-CN" sz="2000" dirty="0">
              <a:latin typeface="Comic Sans MS" panose="030F0702030302020204" pitchFamily="66" charset="0"/>
            </a:endParaRPr>
          </a:p>
          <a:p>
            <a:pPr marL="0" indent="0">
              <a:spcBef>
                <a:spcPts val="300"/>
              </a:spcBef>
              <a:buNone/>
            </a:pPr>
            <a:r>
              <a:rPr lang="en-US" altLang="zh-CN" sz="2000" dirty="0">
                <a:latin typeface="Comic Sans MS" panose="030F0702030302020204" pitchFamily="66" charset="0"/>
                <a:sym typeface="+mn-ea"/>
              </a:rPr>
              <a:t>    Socrates is a man</a:t>
            </a:r>
            <a:endParaRPr lang="en-US" altLang="zh-CN" sz="2000" dirty="0">
              <a:latin typeface="Comic Sans MS" panose="030F0702030302020204" pitchFamily="66" charset="0"/>
            </a:endParaRPr>
          </a:p>
          <a:p>
            <a:pPr marL="0" indent="0">
              <a:spcBef>
                <a:spcPts val="300"/>
              </a:spcBef>
              <a:buNone/>
            </a:pPr>
            <a:r>
              <a:rPr lang="en-US" altLang="zh-CN" sz="2000" dirty="0">
                <a:latin typeface="Comic Sans MS" panose="030F0702030302020204" pitchFamily="66" charset="0"/>
                <a:sym typeface="+mn-ea"/>
              </a:rPr>
              <a:t>    Therefore, Socrates is mortal</a:t>
            </a:r>
            <a:endParaRPr lang="en-US" altLang="zh-CN" sz="2000" dirty="0">
              <a:latin typeface="Comic Sans MS" panose="030F0702030302020204" pitchFamily="66" charset="0"/>
              <a:sym typeface="+mn-ea"/>
            </a:endParaRPr>
          </a:p>
          <a:p>
            <a:r>
              <a:rPr lang="zh-CN" altLang="en-US" sz="2000">
                <a:sym typeface="+mn-ea"/>
              </a:rPr>
              <a:t>推理正确，</a:t>
            </a:r>
            <a:r>
              <a:rPr lang="zh-CN" altLang="en-US" sz="2000">
                <a:sym typeface="+mn-ea"/>
              </a:rPr>
              <a:t>前提与结论为真</a:t>
            </a:r>
            <a:endParaRPr lang="zh-CN" altLang="en-US" sz="2000"/>
          </a:p>
          <a:p>
            <a:endParaRPr lang="zh-CN" altLang="en-US" sz="2000"/>
          </a:p>
          <a:p>
            <a:endParaRPr lang="zh-CN" altLang="en-US" sz="2000"/>
          </a:p>
          <a:p>
            <a:endParaRPr lang="zh-CN" altLang="en-US" sz="2000"/>
          </a:p>
          <a:p>
            <a:endParaRPr lang="zh-CN" altLang="en-US" sz="2000"/>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例子</a:t>
            </a:r>
            <a:endParaRPr lang="zh-CN" altLang="en-US"/>
          </a:p>
        </p:txBody>
      </p:sp>
      <p:sp>
        <p:nvSpPr>
          <p:cNvPr id="3" name="内容占位符 2"/>
          <p:cNvSpPr>
            <a:spLocks noGrp="1"/>
          </p:cNvSpPr>
          <p:nvPr>
            <p:ph idx="1"/>
          </p:nvPr>
        </p:nvSpPr>
        <p:spPr/>
        <p:txBody>
          <a:bodyPr/>
          <a:p>
            <a:pPr>
              <a:spcBef>
                <a:spcPts val="600"/>
              </a:spcBef>
            </a:pPr>
            <a:r>
              <a:rPr lang="en-US" altLang="zh-CN" sz="2000" dirty="0">
                <a:latin typeface="Comic Sans MS" panose="030F0702030302020204" pitchFamily="66" charset="0"/>
                <a:sym typeface="+mn-ea"/>
              </a:rPr>
              <a:t>All men are mortal</a:t>
            </a:r>
            <a:endParaRPr lang="en-US" altLang="zh-CN" sz="2000" dirty="0">
              <a:latin typeface="Comic Sans MS" panose="030F0702030302020204" pitchFamily="66" charset="0"/>
            </a:endParaRPr>
          </a:p>
          <a:p>
            <a:pPr marL="0" indent="0">
              <a:spcBef>
                <a:spcPts val="300"/>
              </a:spcBef>
              <a:buNone/>
            </a:pPr>
            <a:r>
              <a:rPr lang="en-US" altLang="zh-CN" sz="2000" dirty="0">
                <a:latin typeface="Comic Sans MS" panose="030F0702030302020204" pitchFamily="66" charset="0"/>
                <a:sym typeface="+mn-ea"/>
              </a:rPr>
              <a:t>    Socrates is a man</a:t>
            </a:r>
            <a:endParaRPr lang="en-US" altLang="zh-CN" sz="2000" dirty="0">
              <a:latin typeface="Comic Sans MS" panose="030F0702030302020204" pitchFamily="66" charset="0"/>
            </a:endParaRPr>
          </a:p>
          <a:p>
            <a:pPr marL="0" indent="0">
              <a:spcBef>
                <a:spcPts val="300"/>
              </a:spcBef>
              <a:buNone/>
            </a:pPr>
            <a:r>
              <a:rPr lang="en-US" altLang="zh-CN" sz="2000" dirty="0">
                <a:latin typeface="Comic Sans MS" panose="030F0702030302020204" pitchFamily="66" charset="0"/>
                <a:sym typeface="+mn-ea"/>
              </a:rPr>
              <a:t>    Therefore, Socrates is mortal</a:t>
            </a:r>
            <a:endParaRPr lang="en-US" altLang="zh-CN" sz="2000" dirty="0">
              <a:latin typeface="Comic Sans MS" panose="030F0702030302020204" pitchFamily="66" charset="0"/>
              <a:sym typeface="+mn-ea"/>
            </a:endParaRPr>
          </a:p>
          <a:p>
            <a:r>
              <a:rPr lang="zh-CN" altLang="en-US" sz="2000">
                <a:sym typeface="+mn-ea"/>
              </a:rPr>
              <a:t>推理正确，</a:t>
            </a:r>
            <a:r>
              <a:rPr lang="zh-CN" altLang="en-US" sz="2000">
                <a:sym typeface="+mn-ea"/>
              </a:rPr>
              <a:t>前提与结论为真</a:t>
            </a:r>
            <a:endParaRPr lang="zh-CN" altLang="en-US" sz="2000"/>
          </a:p>
          <a:p>
            <a:endParaRPr lang="zh-CN" altLang="en-US" sz="2000"/>
          </a:p>
          <a:p>
            <a:r>
              <a:rPr lang="zh-CN" altLang="en-US" sz="2000"/>
              <a:t>所有学生打网球（前提）</a:t>
            </a:r>
            <a:endParaRPr lang="zh-CN" altLang="en-US" sz="2000"/>
          </a:p>
          <a:p>
            <a:pPr marL="0" indent="0">
              <a:buNone/>
            </a:pPr>
            <a:r>
              <a:rPr lang="en-US" altLang="zh-CN" sz="2000"/>
              <a:t>    </a:t>
            </a:r>
            <a:r>
              <a:rPr lang="zh-CN" altLang="en-US" sz="2000"/>
              <a:t>小王不打网球（前提）</a:t>
            </a:r>
            <a:endParaRPr lang="zh-CN" altLang="en-US" sz="2000"/>
          </a:p>
          <a:p>
            <a:pPr marL="0" indent="0">
              <a:buNone/>
            </a:pPr>
            <a:r>
              <a:rPr lang="en-US" altLang="zh-CN" sz="2000"/>
              <a:t>    </a:t>
            </a:r>
            <a:r>
              <a:rPr lang="zh-CN" altLang="en-US" sz="2000"/>
              <a:t>小王不是学生（结论）</a:t>
            </a:r>
            <a:endParaRPr lang="zh-CN" altLang="en-US" sz="2000"/>
          </a:p>
          <a:p>
            <a:r>
              <a:rPr lang="zh-CN" altLang="en-US" sz="2000">
                <a:sym typeface="+mn-ea"/>
              </a:rPr>
              <a:t>推理也正确，但前提与结论未必为真</a:t>
            </a:r>
            <a:endParaRPr lang="zh-CN" altLang="en-US" sz="2000"/>
          </a:p>
          <a:p>
            <a:endParaRPr lang="zh-CN" altLang="en-US" sz="2000"/>
          </a:p>
          <a:p>
            <a:endParaRPr lang="zh-CN" altLang="en-US" sz="2000"/>
          </a:p>
          <a:p>
            <a:endParaRPr lang="zh-CN" altLang="en-US" sz="2000"/>
          </a:p>
        </p:txBody>
      </p:sp>
      <p:sp>
        <p:nvSpPr>
          <p:cNvPr id="4" name="日期占位符 3"/>
          <p:cNvSpPr>
            <a:spLocks noGrp="1"/>
          </p:cNvSpPr>
          <p:nvPr>
            <p:ph type="dt" sz="half" idx="10"/>
          </p:nvPr>
        </p:nvSpPr>
        <p:spPr/>
        <p:txBody>
          <a:bodyPr/>
          <a:p>
            <a:fld id="{A271FDC6-2101-43A4-8D63-D36F9858016E}" type="datetime1">
              <a:rPr lang="zh-CN" altLang="en-US"/>
            </a:fld>
            <a:endParaRPr lang="en-US" altLang="zh-CN"/>
          </a:p>
        </p:txBody>
      </p:sp>
      <p:sp>
        <p:nvSpPr>
          <p:cNvPr id="5" name="灯片编号占位符 4"/>
          <p:cNvSpPr>
            <a:spLocks noGrp="1"/>
          </p:cNvSpPr>
          <p:nvPr>
            <p:ph type="sldNum" sz="quarter" idx="12"/>
          </p:nvPr>
        </p:nvSpPr>
        <p:spPr/>
        <p:txBody>
          <a:bodyPr/>
          <a:p>
            <a:fld id="{827A55A8-80A8-4423-9E8E-DCF163C705BE}" type="slidenum">
              <a:rPr lang="en-US" altLang="zh-CN"/>
            </a:fld>
            <a:endParaRPr lang="en-US" altLang="zh-CN"/>
          </a:p>
        </p:txBody>
      </p:sp>
    </p:spTree>
  </p:cSld>
  <p:clrMapOvr>
    <a:masterClrMapping/>
  </p:clrMapOvr>
</p:sld>
</file>

<file path=ppt/tags/tag1.xml><?xml version="1.0" encoding="utf-8"?>
<p:tagLst xmlns:p="http://schemas.openxmlformats.org/presentationml/2006/main">
  <p:tag name="KSO_WM_BEAUTIFY_FLAG" val=""/>
  <p:tag name="KSO_WM_UNIT_PLACING_PICTURE_USER_VIEWPORT" val="{&quot;height&quot;:7500,&quot;width&quot;:5370}"/>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PP_MARK_KEY" val="3e34ce05-083d-40af-bf4b-42e2590aefd2"/>
  <p:tag name="COMMONDATA" val="eyJoZGlkIjoiZTA4MTk3M2ZkMDE0NWFmM2ZjNzNhNTQ1YThjZDg3YTUifQ=="/>
</p:tagLst>
</file>

<file path=ppt/tags/tag2.xml><?xml version="1.0" encoding="utf-8"?>
<p:tagLst xmlns:p="http://schemas.openxmlformats.org/presentationml/2006/main">
  <p:tag name="KSO_WM_UNIT_PLACING_PICTURE_USER_VIEWPORT" val="{&quot;height&quot;:3691.0094488188975,&quot;width&quot;:7348.157480314961}"/>
</p:tagLst>
</file>

<file path=ppt/tags/tag3.xml><?xml version="1.0" encoding="utf-8"?>
<p:tagLst xmlns:p="http://schemas.openxmlformats.org/presentationml/2006/main">
  <p:tag name="KSO_WM_UNIT_PLACING_PICTURE_USER_VIEWPORT" val="{&quot;height&quot;:3691.0094488188975,&quot;width&quot;:7348.157480314961}"/>
</p:tagLst>
</file>

<file path=ppt/tags/tag4.xml><?xml version="1.0" encoding="utf-8"?>
<p:tagLst xmlns:p="http://schemas.openxmlformats.org/presentationml/2006/main">
  <p:tag name="KSO_WM_UNIT_PLACING_PICTURE_USER_VIEWPORT" val="{&quot;height&quot;:3691.0094488188975,&quot;width&quot;:7348.157480314961}"/>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黑体"/>
        <a:cs typeface="宋体"/>
      </a:majorFont>
      <a:minorFont>
        <a:latin typeface="Arial"/>
        <a:ea typeface="黑体"/>
        <a:cs typeface="宋体"/>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w="9525">
          <a:solidFill>
            <a:srgbClr val="292988"/>
          </a:solidFill>
        </a:ln>
      </a:spPr>
      <a:bodyPr vert="horz" wrap="square" lIns="0" tIns="0" rIns="0" bIns="0" rtlCol="0">
        <a:spAutoFit/>
      </a:bodyPr>
      <a:lstStyle>
        <a:defPPr marL="91440" marR="82550">
          <a:lnSpc>
            <a:spcPts val="2880"/>
          </a:lnSpc>
          <a:defRPr lang="zh-CN" sz="2000" spc="-110" dirty="0">
            <a:latin typeface="Arial" panose="020B0604020202020204"/>
            <a:cs typeface="Arial" panose="020B0604020202020204"/>
          </a:defRPr>
        </a:defPPr>
      </a:lstStyle>
    </a:tx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0</TotalTime>
  <Words>6011</Words>
  <Application>WPS 演示</Application>
  <PresentationFormat>全屏显示(4:3)</PresentationFormat>
  <Paragraphs>804</Paragraphs>
  <Slides>55</Slides>
  <Notes>17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55</vt:i4>
      </vt:variant>
    </vt:vector>
  </HeadingPairs>
  <TitlesOfParts>
    <vt:vector size="69" baseType="lpstr">
      <vt:lpstr>Arial</vt:lpstr>
      <vt:lpstr>宋体</vt:lpstr>
      <vt:lpstr>Wingdings</vt:lpstr>
      <vt:lpstr>Times New Roman</vt:lpstr>
      <vt:lpstr>黑体</vt:lpstr>
      <vt:lpstr>Arial</vt:lpstr>
      <vt:lpstr>微软雅黑</vt:lpstr>
      <vt:lpstr>MS PGothic</vt:lpstr>
      <vt:lpstr>Comic Sans MS</vt:lpstr>
      <vt:lpstr>Arial Unicode MS</vt:lpstr>
      <vt:lpstr>Cambria Math</vt:lpstr>
      <vt:lpstr>MS Mincho</vt:lpstr>
      <vt:lpstr>Segoe Print</vt:lpstr>
      <vt:lpstr>Network</vt:lpstr>
      <vt:lpstr>数理逻辑</vt:lpstr>
      <vt:lpstr>课程信息</vt:lpstr>
      <vt:lpstr>课程信息</vt:lpstr>
      <vt:lpstr>课本</vt:lpstr>
      <vt:lpstr>推荐书籍</vt:lpstr>
      <vt:lpstr>什么是数理逻辑？</vt:lpstr>
      <vt:lpstr>例子</vt:lpstr>
      <vt:lpstr>例子</vt:lpstr>
      <vt:lpstr>例子</vt:lpstr>
      <vt:lpstr>三段论</vt:lpstr>
      <vt:lpstr>例子</vt:lpstr>
      <vt:lpstr>例子</vt:lpstr>
      <vt:lpstr>例子</vt:lpstr>
      <vt:lpstr>例子</vt:lpstr>
      <vt:lpstr>例子</vt:lpstr>
      <vt:lpstr>符号逻辑</vt:lpstr>
      <vt:lpstr>符号逻辑</vt:lpstr>
      <vt:lpstr>符号逻辑</vt:lpstr>
      <vt:lpstr>什么是数理逻辑？</vt:lpstr>
      <vt:lpstr>现代逻辑-萌芽时代</vt:lpstr>
      <vt:lpstr>现代逻辑-代数时代</vt:lpstr>
      <vt:lpstr>现代逻辑-逻辑主义时代</vt:lpstr>
      <vt:lpstr>罗素悖论</vt:lpstr>
      <vt:lpstr>罗素悖论</vt:lpstr>
      <vt:lpstr>现代逻辑-逻辑主义时代</vt:lpstr>
      <vt:lpstr>现代逻辑-元数学时代</vt:lpstr>
      <vt:lpstr>现代逻辑-战后时代</vt:lpstr>
      <vt:lpstr>现代逻辑的家族</vt:lpstr>
      <vt:lpstr>数理逻辑与计算机科学</vt:lpstr>
      <vt:lpstr>与人工智能什么关系？</vt:lpstr>
      <vt:lpstr>事物的定义</vt:lpstr>
      <vt:lpstr>什么是AI？</vt:lpstr>
      <vt:lpstr>什么是AI？</vt:lpstr>
      <vt:lpstr>智能行为</vt:lpstr>
      <vt:lpstr>智能行为</vt:lpstr>
      <vt:lpstr>智能行为</vt:lpstr>
      <vt:lpstr>智能行为</vt:lpstr>
      <vt:lpstr>智能行为</vt:lpstr>
      <vt:lpstr>智能行为</vt:lpstr>
      <vt:lpstr>智能行为</vt:lpstr>
      <vt:lpstr>人工智能的作用</vt:lpstr>
      <vt:lpstr>人工智能的各个方向</vt:lpstr>
      <vt:lpstr>人工智能的优势</vt:lpstr>
      <vt:lpstr>人工智能的优势</vt:lpstr>
      <vt:lpstr>如何通过计算进行推理？</vt:lpstr>
      <vt:lpstr>如何通过计算进行推理？</vt:lpstr>
      <vt:lpstr>如何通过计算进行推理？</vt:lpstr>
      <vt:lpstr>如何通过计算进行推理？</vt:lpstr>
      <vt:lpstr>如何通过计算进行推理？</vt:lpstr>
      <vt:lpstr>如何通过计算进行推理？</vt:lpstr>
      <vt:lpstr>如何通过计算进行推理？</vt:lpstr>
      <vt:lpstr>如何通过计算进行推理？</vt:lpstr>
      <vt:lpstr>“推理+学习”的难题</vt:lpstr>
      <vt:lpstr>“推理+学习”的难题</vt:lpstr>
      <vt:lpstr>课程目标</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JWu</dc:creator>
  <cp:lastModifiedBy>葛存菁</cp:lastModifiedBy>
  <cp:revision>958</cp:revision>
  <cp:lastPrinted>2113-01-01T00:00:00Z</cp:lastPrinted>
  <dcterms:created xsi:type="dcterms:W3CDTF">2013-09-08T03:04:00Z</dcterms:created>
  <dcterms:modified xsi:type="dcterms:W3CDTF">2025-02-19T07:16:30Z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33895151BE5540D3AB0F9DE878236B3A</vt:lpwstr>
  </property>
  <property fmtid="{D5CDD505-2E9C-101B-9397-08002B2CF9AE}" pid="4" name="KSOProductBuildVer">
    <vt:lpwstr>2052-12.1.0.19770</vt:lpwstr>
  </property>
</Properties>
</file>